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ppt/charts/chart5.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handoutMasterIdLst>
    <p:handoutMasterId r:id="rId38"/>
  </p:handoutMasterIdLst>
  <p:sldIdLst>
    <p:sldId id="936" r:id="rId2"/>
    <p:sldId id="957" r:id="rId3"/>
    <p:sldId id="1045" r:id="rId4"/>
    <p:sldId id="958" r:id="rId5"/>
    <p:sldId id="1034" r:id="rId6"/>
    <p:sldId id="1040" r:id="rId7"/>
    <p:sldId id="1039" r:id="rId8"/>
    <p:sldId id="1017" r:id="rId9"/>
    <p:sldId id="1020" r:id="rId10"/>
    <p:sldId id="1026" r:id="rId11"/>
    <p:sldId id="1035" r:id="rId12"/>
    <p:sldId id="1021" r:id="rId13"/>
    <p:sldId id="1022" r:id="rId14"/>
    <p:sldId id="1023" r:id="rId15"/>
    <p:sldId id="1028" r:id="rId16"/>
    <p:sldId id="1033" r:id="rId17"/>
    <p:sldId id="1042" r:id="rId18"/>
    <p:sldId id="1058" r:id="rId19"/>
    <p:sldId id="1059" r:id="rId20"/>
    <p:sldId id="988" r:id="rId21"/>
    <p:sldId id="1019" r:id="rId22"/>
    <p:sldId id="1024" r:id="rId23"/>
    <p:sldId id="1025" r:id="rId24"/>
    <p:sldId id="1027" r:id="rId25"/>
    <p:sldId id="1036" r:id="rId26"/>
    <p:sldId id="1047" r:id="rId27"/>
    <p:sldId id="1048" r:id="rId28"/>
    <p:sldId id="1049" r:id="rId29"/>
    <p:sldId id="1056" r:id="rId30"/>
    <p:sldId id="1061" r:id="rId31"/>
    <p:sldId id="1063" r:id="rId32"/>
    <p:sldId id="1064" r:id="rId33"/>
    <p:sldId id="1065" r:id="rId34"/>
    <p:sldId id="1062" r:id="rId35"/>
    <p:sldId id="852" r:id="rId36"/>
  </p:sldIdLst>
  <p:sldSz cx="9144000" cy="6858000" type="screen4x3"/>
  <p:notesSz cx="6858000" cy="9240838"/>
  <p:defaultTextStyle>
    <a:defPPr>
      <a:defRPr lang="en-US"/>
    </a:defPPr>
    <a:lvl1pPr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1pPr>
    <a:lvl2pPr marL="4572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2pPr>
    <a:lvl3pPr marL="9144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3pPr>
    <a:lvl4pPr marL="13716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4pPr>
    <a:lvl5pPr marL="18288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5pPr>
    <a:lvl6pPr marL="2286000" algn="l" defTabSz="914400" rtl="0" eaLnBrk="1" latinLnBrk="0" hangingPunct="1">
      <a:defRPr sz="2800" kern="1200">
        <a:solidFill>
          <a:schemeClr val="tx1"/>
        </a:solidFill>
        <a:latin typeface="Arial" pitchFamily="34" charset="0"/>
        <a:ea typeface="+mn-ea"/>
        <a:cs typeface="Times New Roman" pitchFamily="18" charset="0"/>
      </a:defRPr>
    </a:lvl6pPr>
    <a:lvl7pPr marL="2743200" algn="l" defTabSz="914400" rtl="0" eaLnBrk="1" latinLnBrk="0" hangingPunct="1">
      <a:defRPr sz="2800" kern="1200">
        <a:solidFill>
          <a:schemeClr val="tx1"/>
        </a:solidFill>
        <a:latin typeface="Arial" pitchFamily="34" charset="0"/>
        <a:ea typeface="+mn-ea"/>
        <a:cs typeface="Times New Roman" pitchFamily="18" charset="0"/>
      </a:defRPr>
    </a:lvl7pPr>
    <a:lvl8pPr marL="3200400" algn="l" defTabSz="914400" rtl="0" eaLnBrk="1" latinLnBrk="0" hangingPunct="1">
      <a:defRPr sz="2800" kern="1200">
        <a:solidFill>
          <a:schemeClr val="tx1"/>
        </a:solidFill>
        <a:latin typeface="Arial" pitchFamily="34" charset="0"/>
        <a:ea typeface="+mn-ea"/>
        <a:cs typeface="Times New Roman" pitchFamily="18" charset="0"/>
      </a:defRPr>
    </a:lvl8pPr>
    <a:lvl9pPr marL="3657600" algn="l" defTabSz="914400" rtl="0" eaLnBrk="1" latinLnBrk="0" hangingPunct="1">
      <a:defRPr sz="2800" kern="1200">
        <a:solidFill>
          <a:schemeClr val="tx1"/>
        </a:solidFill>
        <a:latin typeface="Arial" pitchFamily="34"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1">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8031" autoAdjust="0"/>
  </p:normalViewPr>
  <p:slideViewPr>
    <p:cSldViewPr>
      <p:cViewPr varScale="1">
        <p:scale>
          <a:sx n="74" d="100"/>
          <a:sy n="74" d="100"/>
        </p:scale>
        <p:origin x="72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332" y="-96"/>
      </p:cViewPr>
      <p:guideLst>
        <p:guide orient="horz" pos="291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738407699037619E-2"/>
          <c:y val="7.407407407407407E-2"/>
          <c:w val="0.88115048118985129"/>
          <c:h val="0.83929753572470112"/>
        </c:manualLayout>
      </c:layout>
      <c:barChart>
        <c:barDir val="col"/>
        <c:grouping val="clustered"/>
        <c:varyColors val="0"/>
        <c:ser>
          <c:idx val="0"/>
          <c:order val="0"/>
          <c:tx>
            <c:strRef>
              <c:f>'[Chart in Microsoft PowerPoint]Sheet1'!$B$2</c:f>
              <c:strCache>
                <c:ptCount val="1"/>
                <c:pt idx="0">
                  <c:v>US$ bln</c:v>
                </c:pt>
              </c:strCache>
            </c:strRef>
          </c:tx>
          <c:spPr>
            <a:solidFill>
              <a:srgbClr val="FF0000"/>
            </a:solidFill>
          </c:spPr>
          <c:invertIfNegative val="0"/>
          <c:cat>
            <c:numRef>
              <c:f>'[Chart in Microsoft PowerPoint]Sheet1'!$C$1:$H$1</c:f>
              <c:numCache>
                <c:formatCode>General</c:formatCode>
                <c:ptCount val="6"/>
                <c:pt idx="0">
                  <c:v>2009</c:v>
                </c:pt>
                <c:pt idx="1">
                  <c:v>2010</c:v>
                </c:pt>
                <c:pt idx="2">
                  <c:v>2011</c:v>
                </c:pt>
                <c:pt idx="3">
                  <c:v>2012</c:v>
                </c:pt>
                <c:pt idx="4">
                  <c:v>2013</c:v>
                </c:pt>
                <c:pt idx="5">
                  <c:v>2014</c:v>
                </c:pt>
              </c:numCache>
            </c:numRef>
          </c:cat>
          <c:val>
            <c:numRef>
              <c:f>'[Chart in Microsoft PowerPoint]Sheet1'!$C$2:$H$2</c:f>
              <c:numCache>
                <c:formatCode>General</c:formatCode>
                <c:ptCount val="6"/>
                <c:pt idx="0">
                  <c:v>20</c:v>
                </c:pt>
                <c:pt idx="1">
                  <c:v>39</c:v>
                </c:pt>
                <c:pt idx="2">
                  <c:v>78</c:v>
                </c:pt>
                <c:pt idx="3">
                  <c:v>131</c:v>
                </c:pt>
                <c:pt idx="4">
                  <c:v>100</c:v>
                </c:pt>
                <c:pt idx="5">
                  <c:v>110</c:v>
                </c:pt>
              </c:numCache>
            </c:numRef>
          </c:val>
        </c:ser>
        <c:dLbls>
          <c:showLegendKey val="0"/>
          <c:showVal val="0"/>
          <c:showCatName val="0"/>
          <c:showSerName val="0"/>
          <c:showPercent val="0"/>
          <c:showBubbleSize val="0"/>
        </c:dLbls>
        <c:gapWidth val="150"/>
        <c:axId val="474663032"/>
        <c:axId val="474663424"/>
      </c:barChart>
      <c:catAx>
        <c:axId val="474663032"/>
        <c:scaling>
          <c:orientation val="minMax"/>
        </c:scaling>
        <c:delete val="0"/>
        <c:axPos val="b"/>
        <c:numFmt formatCode="General" sourceLinked="1"/>
        <c:majorTickMark val="out"/>
        <c:minorTickMark val="none"/>
        <c:tickLblPos val="nextTo"/>
        <c:crossAx val="474663424"/>
        <c:crosses val="autoZero"/>
        <c:auto val="1"/>
        <c:lblAlgn val="ctr"/>
        <c:lblOffset val="100"/>
        <c:noMultiLvlLbl val="0"/>
      </c:catAx>
      <c:valAx>
        <c:axId val="474663424"/>
        <c:scaling>
          <c:orientation val="minMax"/>
        </c:scaling>
        <c:delete val="0"/>
        <c:axPos val="l"/>
        <c:majorGridlines/>
        <c:numFmt formatCode="General" sourceLinked="1"/>
        <c:majorTickMark val="out"/>
        <c:minorTickMark val="none"/>
        <c:tickLblPos val="nextTo"/>
        <c:crossAx val="47466303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chemeClr val="bg2">
                  <a:lumMod val="60000"/>
                  <a:lumOff val="40000"/>
                </a:schemeClr>
              </a:solidFill>
            </c:spPr>
          </c:dPt>
          <c:dPt>
            <c:idx val="1"/>
            <c:bubble3D val="0"/>
            <c:spPr>
              <a:solidFill>
                <a:srgbClr val="FF0000"/>
              </a:solidFill>
            </c:spPr>
          </c:dPt>
          <c:cat>
            <c:strRef>
              <c:f>Sheet1!$A$1:$A$2</c:f>
              <c:strCache>
                <c:ptCount val="2"/>
                <c:pt idx="0">
                  <c:v>Domestic </c:v>
                </c:pt>
                <c:pt idx="1">
                  <c:v>International</c:v>
                </c:pt>
              </c:strCache>
            </c:strRef>
          </c:cat>
          <c:val>
            <c:numRef>
              <c:f>Sheet1!$B$1:$B$2</c:f>
              <c:numCache>
                <c:formatCode>0%</c:formatCode>
                <c:ptCount val="2"/>
                <c:pt idx="0">
                  <c:v>0.81</c:v>
                </c:pt>
                <c:pt idx="1">
                  <c:v>0.19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
          <c:y val="3.5714285714285712E-2"/>
          <c:w val="0.78674378665629763"/>
          <c:h val="0.93452380952380965"/>
        </c:manualLayout>
      </c:layout>
      <c:pie3DChart>
        <c:varyColors val="1"/>
        <c:ser>
          <c:idx val="0"/>
          <c:order val="0"/>
          <c:dPt>
            <c:idx val="0"/>
            <c:bubble3D val="0"/>
            <c:spPr>
              <a:solidFill>
                <a:srgbClr val="FF0000"/>
              </a:solidFill>
            </c:spPr>
          </c:dPt>
          <c:dPt>
            <c:idx val="5"/>
            <c:bubble3D val="0"/>
            <c:spPr>
              <a:solidFill>
                <a:srgbClr val="7030A0"/>
              </a:solidFill>
            </c:spPr>
          </c:dPt>
          <c:dPt>
            <c:idx val="6"/>
            <c:bubble3D val="0"/>
            <c:spPr>
              <a:solidFill>
                <a:schemeClr val="tx2">
                  <a:lumMod val="75000"/>
                </a:schemeClr>
              </a:solidFill>
            </c:spPr>
          </c:dPt>
          <c:cat>
            <c:strRef>
              <c:f>Sheet1!$A$1:$A$8</c:f>
              <c:strCache>
                <c:ptCount val="8"/>
                <c:pt idx="0">
                  <c:v>Malaysia</c:v>
                </c:pt>
                <c:pt idx="1">
                  <c:v>Qatar</c:v>
                </c:pt>
                <c:pt idx="2">
                  <c:v>UAE</c:v>
                </c:pt>
                <c:pt idx="3">
                  <c:v>Saudi Arabia</c:v>
                </c:pt>
                <c:pt idx="4">
                  <c:v>Indonesia</c:v>
                </c:pt>
                <c:pt idx="5">
                  <c:v>Bahrain</c:v>
                </c:pt>
                <c:pt idx="6">
                  <c:v>Pakistan</c:v>
                </c:pt>
                <c:pt idx="7">
                  <c:v>Other</c:v>
                </c:pt>
              </c:strCache>
            </c:strRef>
          </c:cat>
          <c:val>
            <c:numRef>
              <c:f>Sheet1!$B$1:$B$8</c:f>
              <c:numCache>
                <c:formatCode>0.00%</c:formatCode>
                <c:ptCount val="8"/>
                <c:pt idx="0">
                  <c:v>0.71200000000000063</c:v>
                </c:pt>
                <c:pt idx="1">
                  <c:v>0.11600000000000002</c:v>
                </c:pt>
                <c:pt idx="2">
                  <c:v>5.1000000000000004E-2</c:v>
                </c:pt>
                <c:pt idx="3">
                  <c:v>3.500000000000001E-2</c:v>
                </c:pt>
                <c:pt idx="4">
                  <c:v>3.2000000000000042E-2</c:v>
                </c:pt>
                <c:pt idx="5">
                  <c:v>2.5000000000000001E-2</c:v>
                </c:pt>
                <c:pt idx="6">
                  <c:v>1.4E-2</c:v>
                </c:pt>
                <c:pt idx="7">
                  <c:v>1.4999999999999998E-2</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48717948717949"/>
          <c:y val="1.8181818181818181E-2"/>
          <c:w val="0.65811965811965811"/>
          <c:h val="0.93333333333333335"/>
        </c:manualLayout>
      </c:layout>
      <c:pieChart>
        <c:varyColors val="1"/>
        <c:ser>
          <c:idx val="0"/>
          <c:order val="0"/>
          <c:dPt>
            <c:idx val="0"/>
            <c:bubble3D val="0"/>
            <c:spPr>
              <a:solidFill>
                <a:srgbClr val="FF0000"/>
              </a:solidFill>
            </c:spPr>
          </c:dPt>
          <c:dPt>
            <c:idx val="7"/>
            <c:bubble3D val="0"/>
            <c:spPr>
              <a:solidFill>
                <a:srgbClr val="00B050"/>
              </a:solidFill>
            </c:spPr>
          </c:dPt>
          <c:cat>
            <c:strRef>
              <c:f>Sheet1!$A$11:$A$18</c:f>
              <c:strCache>
                <c:ptCount val="8"/>
                <c:pt idx="0">
                  <c:v>Government</c:v>
                </c:pt>
                <c:pt idx="1">
                  <c:v>Financial Services</c:v>
                </c:pt>
                <c:pt idx="2">
                  <c:v>Power/Utilities</c:v>
                </c:pt>
                <c:pt idx="3">
                  <c:v>Manufacturing</c:v>
                </c:pt>
                <c:pt idx="4">
                  <c:v>Real Estate</c:v>
                </c:pt>
                <c:pt idx="5">
                  <c:v>Transport</c:v>
                </c:pt>
                <c:pt idx="6">
                  <c:v>Construction</c:v>
                </c:pt>
                <c:pt idx="7">
                  <c:v>Other</c:v>
                </c:pt>
              </c:strCache>
            </c:strRef>
          </c:cat>
          <c:val>
            <c:numRef>
              <c:f>Sheet1!$B$11:$B$18</c:f>
              <c:numCache>
                <c:formatCode>0.00%</c:formatCode>
                <c:ptCount val="8"/>
                <c:pt idx="0" formatCode="0%">
                  <c:v>0.69</c:v>
                </c:pt>
                <c:pt idx="1">
                  <c:v>6.8000000000000005E-2</c:v>
                </c:pt>
                <c:pt idx="2">
                  <c:v>8.1000000000000003E-2</c:v>
                </c:pt>
                <c:pt idx="3">
                  <c:v>7.6999999999999999E-2</c:v>
                </c:pt>
                <c:pt idx="4">
                  <c:v>2.4E-2</c:v>
                </c:pt>
                <c:pt idx="5">
                  <c:v>1.7000000000000001E-2</c:v>
                </c:pt>
                <c:pt idx="6">
                  <c:v>1.2999999999999999E-2</c:v>
                </c:pt>
                <c:pt idx="7" formatCode="0%">
                  <c:v>0.03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a:ln>
            <a:solidFill>
              <a:schemeClr val="tx1">
                <a:lumMod val="50000"/>
              </a:schemeClr>
            </a:solidFill>
          </a:ln>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FF0000"/>
            </a:solidFill>
          </c:spPr>
          <c:dPt>
            <c:idx val="0"/>
            <c:bubble3D val="0"/>
            <c:spPr>
              <a:solidFill>
                <a:srgbClr val="FFFF00"/>
              </a:solidFill>
            </c:spPr>
          </c:dPt>
          <c:dPt>
            <c:idx val="1"/>
            <c:bubble3D val="0"/>
            <c:spPr>
              <a:solidFill>
                <a:schemeClr val="bg2">
                  <a:lumMod val="60000"/>
                  <a:lumOff val="40000"/>
                </a:schemeClr>
              </a:solidFill>
            </c:spPr>
          </c:dPt>
          <c:cat>
            <c:strRef>
              <c:f>Sheet1!$A$1:$A$3</c:f>
              <c:strCache>
                <c:ptCount val="3"/>
                <c:pt idx="0">
                  <c:v>Sovereigns</c:v>
                </c:pt>
                <c:pt idx="1">
                  <c:v>Financial</c:v>
                </c:pt>
                <c:pt idx="2">
                  <c:v>Corporates</c:v>
                </c:pt>
              </c:strCache>
            </c:strRef>
          </c:cat>
          <c:val>
            <c:numRef>
              <c:f>Sheet1!$B$1:$B$3</c:f>
              <c:numCache>
                <c:formatCode>0%</c:formatCode>
                <c:ptCount val="3"/>
                <c:pt idx="0">
                  <c:v>0.33</c:v>
                </c:pt>
                <c:pt idx="1">
                  <c:v>0.36</c:v>
                </c:pt>
                <c:pt idx="2">
                  <c:v>0.31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0.41791</cdr:x>
      <cdr:y>0.58491</cdr:y>
    </cdr:from>
    <cdr:to>
      <cdr:x>0.59701</cdr:x>
      <cdr:y>0.77358</cdr:y>
    </cdr:to>
    <cdr:sp macro="" textlink="">
      <cdr:nvSpPr>
        <cdr:cNvPr id="2" name="TextBox 1"/>
        <cdr:cNvSpPr txBox="1"/>
      </cdr:nvSpPr>
      <cdr:spPr>
        <a:xfrm xmlns:a="http://schemas.openxmlformats.org/drawingml/2006/main">
          <a:off x="2133600" y="2362200"/>
          <a:ext cx="914400" cy="762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600" dirty="0" smtClean="0">
              <a:solidFill>
                <a:schemeClr val="bg1"/>
              </a:solidFill>
            </a:rPr>
            <a:t>Domestic</a:t>
          </a:r>
        </a:p>
        <a:p xmlns:a="http://schemas.openxmlformats.org/drawingml/2006/main">
          <a:pPr algn="ctr"/>
          <a:r>
            <a:rPr lang="en-US" sz="1600" dirty="0" smtClean="0">
              <a:solidFill>
                <a:schemeClr val="bg1"/>
              </a:solidFill>
            </a:rPr>
            <a:t>81%</a:t>
          </a:r>
          <a:endParaRPr lang="en-US" sz="1600" dirty="0">
            <a:solidFill>
              <a:schemeClr val="bg1"/>
            </a:solidFill>
          </a:endParaRPr>
        </a:p>
      </cdr:txBody>
    </cdr:sp>
  </cdr:relSizeAnchor>
  <cdr:relSizeAnchor xmlns:cdr="http://schemas.openxmlformats.org/drawingml/2006/chartDrawing">
    <cdr:from>
      <cdr:x>0.29851</cdr:x>
      <cdr:y>0.18868</cdr:y>
    </cdr:from>
    <cdr:to>
      <cdr:x>0.47761</cdr:x>
      <cdr:y>0.41509</cdr:y>
    </cdr:to>
    <cdr:sp macro="" textlink="">
      <cdr:nvSpPr>
        <cdr:cNvPr id="3" name="TextBox 2"/>
        <cdr:cNvSpPr txBox="1"/>
      </cdr:nvSpPr>
      <cdr:spPr>
        <a:xfrm xmlns:a="http://schemas.openxmlformats.org/drawingml/2006/main">
          <a:off x="1524000" y="7620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200" dirty="0" smtClean="0">
              <a:solidFill>
                <a:schemeClr val="bg1"/>
              </a:solidFill>
            </a:rPr>
            <a:t>International</a:t>
          </a:r>
        </a:p>
        <a:p xmlns:a="http://schemas.openxmlformats.org/drawingml/2006/main">
          <a:pPr algn="ctr"/>
          <a:r>
            <a:rPr lang="en-US" sz="1200" dirty="0" smtClean="0">
              <a:solidFill>
                <a:schemeClr val="bg1"/>
              </a:solidFill>
            </a:rPr>
            <a:t>19%</a:t>
          </a:r>
          <a:endParaRPr lang="en-US" sz="1200"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0.07407</cdr:x>
      <cdr:y>0.33929</cdr:y>
    </cdr:from>
    <cdr:to>
      <cdr:x>0.22222</cdr:x>
      <cdr:y>0.41071</cdr:y>
    </cdr:to>
    <cdr:sp macro="" textlink="">
      <cdr:nvSpPr>
        <cdr:cNvPr id="2" name="TextBox 1"/>
        <cdr:cNvSpPr txBox="1"/>
      </cdr:nvSpPr>
      <cdr:spPr>
        <a:xfrm xmlns:a="http://schemas.openxmlformats.org/drawingml/2006/main">
          <a:off x="457200" y="1447800"/>
          <a:ext cx="9144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400" dirty="0" smtClean="0">
              <a:solidFill>
                <a:schemeClr val="bg1"/>
              </a:solidFill>
            </a:rPr>
            <a:t>Qatar 11.6%</a:t>
          </a:r>
          <a:endParaRPr lang="en-US" sz="1400" dirty="0">
            <a:solidFill>
              <a:schemeClr val="bg1"/>
            </a:solidFill>
          </a:endParaRPr>
        </a:p>
      </cdr:txBody>
    </cdr:sp>
  </cdr:relSizeAnchor>
  <cdr:relSizeAnchor xmlns:cdr="http://schemas.openxmlformats.org/drawingml/2006/chartDrawing">
    <cdr:from>
      <cdr:x>0.10127</cdr:x>
      <cdr:y>0.25</cdr:y>
    </cdr:from>
    <cdr:to>
      <cdr:x>0.24941</cdr:x>
      <cdr:y>0.33929</cdr:y>
    </cdr:to>
    <cdr:sp macro="" textlink="">
      <cdr:nvSpPr>
        <cdr:cNvPr id="3" name="TextBox 2"/>
        <cdr:cNvSpPr txBox="1"/>
      </cdr:nvSpPr>
      <cdr:spPr>
        <a:xfrm xmlns:a="http://schemas.openxmlformats.org/drawingml/2006/main">
          <a:off x="609600" y="1066800"/>
          <a:ext cx="891822" cy="3810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100" dirty="0" smtClean="0"/>
            <a:t>UAE 5.1%</a:t>
          </a:r>
          <a:endParaRPr lang="en-US" sz="1100" dirty="0"/>
        </a:p>
      </cdr:txBody>
    </cdr:sp>
  </cdr:relSizeAnchor>
  <cdr:relSizeAnchor xmlns:cdr="http://schemas.openxmlformats.org/drawingml/2006/chartDrawing">
    <cdr:from>
      <cdr:x>0.14815</cdr:x>
      <cdr:y>0.23214</cdr:y>
    </cdr:from>
    <cdr:to>
      <cdr:x>0.18519</cdr:x>
      <cdr:y>0.26786</cdr:y>
    </cdr:to>
    <cdr:sp macro="" textlink="">
      <cdr:nvSpPr>
        <cdr:cNvPr id="5" name="Straight Arrow Connector 4"/>
        <cdr:cNvSpPr/>
      </cdr:nvSpPr>
      <cdr:spPr bwMode="auto">
        <a:xfrm xmlns:a="http://schemas.openxmlformats.org/drawingml/2006/main">
          <a:off x="914400" y="990600"/>
          <a:ext cx="228600" cy="152400"/>
        </a:xfrm>
        <a:prstGeom xmlns:a="http://schemas.openxmlformats.org/drawingml/2006/main" prst="straightConnector1">
          <a:avLst/>
        </a:prstGeom>
        <a:noFill xmlns:a="http://schemas.openxmlformats.org/drawingml/2006/main"/>
        <a:ln xmlns:a="http://schemas.openxmlformats.org/drawingml/2006/main" w="9525" cap="flat" cmpd="sng" algn="ctr">
          <a:noFill/>
          <a:prstDash val="solid"/>
          <a:round/>
          <a:headEnd type="none" w="med" len="med"/>
          <a:tailEnd type="arrow"/>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cdr:x>
      <cdr:y>0.07143</cdr:y>
    </cdr:from>
    <cdr:to>
      <cdr:x>0.14815</cdr:x>
      <cdr:y>0.21429</cdr:y>
    </cdr:to>
    <cdr:sp macro="" textlink="">
      <cdr:nvSpPr>
        <cdr:cNvPr id="6" name="TextBox 5"/>
        <cdr:cNvSpPr txBox="1"/>
      </cdr:nvSpPr>
      <cdr:spPr>
        <a:xfrm xmlns:a="http://schemas.openxmlformats.org/drawingml/2006/main">
          <a:off x="0" y="304800"/>
          <a:ext cx="914400" cy="609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100" dirty="0" smtClean="0"/>
            <a:t>Saudi</a:t>
          </a:r>
        </a:p>
        <a:p xmlns:a="http://schemas.openxmlformats.org/drawingml/2006/main">
          <a:r>
            <a:rPr lang="en-US" dirty="0" smtClean="0"/>
            <a:t>Arabia</a:t>
          </a:r>
        </a:p>
        <a:p xmlns:a="http://schemas.openxmlformats.org/drawingml/2006/main">
          <a:r>
            <a:rPr lang="en-US" sz="1100" dirty="0" smtClean="0"/>
            <a:t>3.5%</a:t>
          </a:r>
          <a:endParaRPr lang="en-US" sz="1100" dirty="0"/>
        </a:p>
      </cdr:txBody>
    </cdr:sp>
  </cdr:relSizeAnchor>
  <cdr:relSizeAnchor xmlns:cdr="http://schemas.openxmlformats.org/drawingml/2006/chartDrawing">
    <cdr:from>
      <cdr:x>0.09877</cdr:x>
      <cdr:y>0.16071</cdr:y>
    </cdr:from>
    <cdr:to>
      <cdr:x>0.18519</cdr:x>
      <cdr:y>0.19643</cdr:y>
    </cdr:to>
    <cdr:sp macro="" textlink="">
      <cdr:nvSpPr>
        <cdr:cNvPr id="8" name="Straight Arrow Connector 7"/>
        <cdr:cNvSpPr/>
      </cdr:nvSpPr>
      <cdr:spPr bwMode="auto">
        <a:xfrm xmlns:a="http://schemas.openxmlformats.org/drawingml/2006/main">
          <a:off x="609600" y="685800"/>
          <a:ext cx="533400" cy="152400"/>
        </a:xfrm>
        <a:prstGeom xmlns:a="http://schemas.openxmlformats.org/drawingml/2006/main" prst="straightConnector1">
          <a:avLst/>
        </a:prstGeom>
        <a:noFill xmlns:a="http://schemas.openxmlformats.org/drawingml/2006/main"/>
        <a:ln xmlns:a="http://schemas.openxmlformats.org/drawingml/2006/main" w="9525" cap="flat" cmpd="sng" algn="ctr">
          <a:noFill/>
          <a:prstDash val="solid"/>
          <a:round/>
          <a:headEnd type="none" w="med" len="med"/>
          <a:tailEnd type="arrow"/>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ln>
              <a:solidFill>
                <a:schemeClr val="tx1">
                  <a:lumMod val="50000"/>
                </a:schemeClr>
              </a:solidFill>
            </a:ln>
          </a:endParaRPr>
        </a:p>
      </cdr:txBody>
    </cdr:sp>
  </cdr:relSizeAnchor>
  <cdr:relSizeAnchor xmlns:cdr="http://schemas.openxmlformats.org/drawingml/2006/chartDrawing">
    <cdr:from>
      <cdr:x>0.08642</cdr:x>
      <cdr:y>0.16071</cdr:y>
    </cdr:from>
    <cdr:to>
      <cdr:x>0.18519</cdr:x>
      <cdr:y>0.19643</cdr:y>
    </cdr:to>
    <cdr:sp macro="" textlink="">
      <cdr:nvSpPr>
        <cdr:cNvPr id="10" name="Straight Arrow Connector 9"/>
        <cdr:cNvSpPr/>
      </cdr:nvSpPr>
      <cdr:spPr bwMode="auto">
        <a:xfrm xmlns:a="http://schemas.openxmlformats.org/drawingml/2006/main">
          <a:off x="533400" y="685800"/>
          <a:ext cx="609600" cy="152400"/>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tx1">
              <a:lumMod val="50000"/>
            </a:schemeClr>
          </a:solidFill>
          <a:prstDash val="solid"/>
          <a:round/>
          <a:headEnd type="none" w="med" len="med"/>
          <a:tailEnd type="arrow"/>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0.22222</cdr:x>
      <cdr:y>0.125</cdr:y>
    </cdr:from>
    <cdr:to>
      <cdr:x>0.25926</cdr:x>
      <cdr:y>0.17857</cdr:y>
    </cdr:to>
    <cdr:sp macro="" textlink="">
      <cdr:nvSpPr>
        <cdr:cNvPr id="12" name="Straight Arrow Connector 11"/>
        <cdr:cNvSpPr/>
      </cdr:nvSpPr>
      <cdr:spPr bwMode="auto">
        <a:xfrm xmlns:a="http://schemas.openxmlformats.org/drawingml/2006/main" rot="16200000" flipH="1">
          <a:off x="1371600" y="533399"/>
          <a:ext cx="228600" cy="228601"/>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tx1">
              <a:lumMod val="50000"/>
            </a:schemeClr>
          </a:solidFill>
          <a:prstDash val="solid"/>
          <a:round/>
          <a:headEnd type="none" w="med" len="med"/>
          <a:tailEnd type="arrow"/>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0.23457</cdr:x>
      <cdr:y>0.01786</cdr:y>
    </cdr:from>
    <cdr:to>
      <cdr:x>0.38272</cdr:x>
      <cdr:y>0.125</cdr:y>
    </cdr:to>
    <cdr:sp macro="" textlink="">
      <cdr:nvSpPr>
        <cdr:cNvPr id="13" name="TextBox 12"/>
        <cdr:cNvSpPr txBox="1"/>
      </cdr:nvSpPr>
      <cdr:spPr>
        <a:xfrm xmlns:a="http://schemas.openxmlformats.org/drawingml/2006/main">
          <a:off x="1447800" y="76200"/>
          <a:ext cx="914400" cy="4572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en-US" sz="1100" dirty="0" smtClean="0"/>
            <a:t>Bahrain</a:t>
          </a:r>
        </a:p>
        <a:p xmlns:a="http://schemas.openxmlformats.org/drawingml/2006/main">
          <a:pPr algn="ctr"/>
          <a:r>
            <a:rPr lang="en-US" dirty="0" smtClean="0"/>
            <a:t>2.5%</a:t>
          </a:r>
          <a:endParaRPr lang="en-US" sz="1100" dirty="0"/>
        </a:p>
      </cdr:txBody>
    </cdr:sp>
  </cdr:relSizeAnchor>
  <cdr:relSizeAnchor xmlns:cdr="http://schemas.openxmlformats.org/drawingml/2006/chartDrawing">
    <cdr:from>
      <cdr:x>0.2963</cdr:x>
      <cdr:y>0.10714</cdr:y>
    </cdr:from>
    <cdr:to>
      <cdr:x>0.30864</cdr:x>
      <cdr:y>0.17857</cdr:y>
    </cdr:to>
    <cdr:sp macro="" textlink="">
      <cdr:nvSpPr>
        <cdr:cNvPr id="15" name="Straight Arrow Connector 14"/>
        <cdr:cNvSpPr/>
      </cdr:nvSpPr>
      <cdr:spPr bwMode="auto">
        <a:xfrm xmlns:a="http://schemas.openxmlformats.org/drawingml/2006/main" rot="16200000" flipH="1">
          <a:off x="1828800" y="457199"/>
          <a:ext cx="76200" cy="304801"/>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tx1">
              <a:lumMod val="50000"/>
            </a:schemeClr>
          </a:solidFill>
          <a:prstDash val="solid"/>
          <a:round/>
          <a:headEnd type="none" w="med" len="med"/>
          <a:tailEnd type="arrow"/>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0.34568</cdr:x>
      <cdr:y>0</cdr:y>
    </cdr:from>
    <cdr:to>
      <cdr:x>0.46914</cdr:x>
      <cdr:y>0.10714</cdr:y>
    </cdr:to>
    <cdr:sp macro="" textlink="">
      <cdr:nvSpPr>
        <cdr:cNvPr id="16" name="TextBox 15"/>
        <cdr:cNvSpPr txBox="1"/>
      </cdr:nvSpPr>
      <cdr:spPr>
        <a:xfrm xmlns:a="http://schemas.openxmlformats.org/drawingml/2006/main">
          <a:off x="2133600" y="0"/>
          <a:ext cx="762000" cy="4572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en-US" sz="1100" dirty="0" smtClean="0"/>
            <a:t>Pakistan</a:t>
          </a:r>
        </a:p>
        <a:p xmlns:a="http://schemas.openxmlformats.org/drawingml/2006/main">
          <a:pPr algn="ctr"/>
          <a:r>
            <a:rPr lang="en-US" dirty="0" smtClean="0"/>
            <a:t>1.4%</a:t>
          </a:r>
          <a:endParaRPr lang="en-US" sz="1100" dirty="0"/>
        </a:p>
      </cdr:txBody>
    </cdr:sp>
  </cdr:relSizeAnchor>
  <cdr:relSizeAnchor xmlns:cdr="http://schemas.openxmlformats.org/drawingml/2006/chartDrawing">
    <cdr:from>
      <cdr:x>0.50633</cdr:x>
      <cdr:y>0</cdr:y>
    </cdr:from>
    <cdr:to>
      <cdr:x>0.71621</cdr:x>
      <cdr:y>0.10714</cdr:y>
    </cdr:to>
    <cdr:sp macro="" textlink="">
      <cdr:nvSpPr>
        <cdr:cNvPr id="17" name="TextBox 16"/>
        <cdr:cNvSpPr txBox="1"/>
      </cdr:nvSpPr>
      <cdr:spPr>
        <a:xfrm xmlns:a="http://schemas.openxmlformats.org/drawingml/2006/main">
          <a:off x="3048000" y="0"/>
          <a:ext cx="1263415" cy="4572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en-US" dirty="0" smtClean="0"/>
            <a:t>Others </a:t>
          </a:r>
        </a:p>
        <a:p xmlns:a="http://schemas.openxmlformats.org/drawingml/2006/main">
          <a:pPr algn="ctr"/>
          <a:r>
            <a:rPr lang="en-US" dirty="0" smtClean="0"/>
            <a:t>(Kuwait, HK. </a:t>
          </a:r>
        </a:p>
        <a:p xmlns:a="http://schemas.openxmlformats.org/drawingml/2006/main">
          <a:pPr algn="ctr"/>
          <a:r>
            <a:rPr lang="en-US" dirty="0" smtClean="0"/>
            <a:t>Sudan, Turkey, etc)</a:t>
          </a:r>
          <a:endParaRPr lang="en-US" sz="1100" dirty="0" smtClean="0"/>
        </a:p>
        <a:p xmlns:a="http://schemas.openxmlformats.org/drawingml/2006/main">
          <a:pPr algn="ctr"/>
          <a:r>
            <a:rPr lang="en-US" dirty="0" smtClean="0"/>
            <a:t>1.4%</a:t>
          </a:r>
          <a:endParaRPr lang="en-US" sz="1100" dirty="0"/>
        </a:p>
      </cdr:txBody>
    </cdr:sp>
  </cdr:relSizeAnchor>
  <cdr:relSizeAnchor xmlns:cdr="http://schemas.openxmlformats.org/drawingml/2006/chartDrawing">
    <cdr:from>
      <cdr:x>0.39506</cdr:x>
      <cdr:y>0.10714</cdr:y>
    </cdr:from>
    <cdr:to>
      <cdr:x>0.49383</cdr:x>
      <cdr:y>0.16071</cdr:y>
    </cdr:to>
    <cdr:sp macro="" textlink="">
      <cdr:nvSpPr>
        <cdr:cNvPr id="19" name="Straight Arrow Connector 18"/>
        <cdr:cNvSpPr/>
      </cdr:nvSpPr>
      <cdr:spPr bwMode="auto">
        <a:xfrm xmlns:a="http://schemas.openxmlformats.org/drawingml/2006/main" rot="10800000" flipV="1">
          <a:off x="2438399" y="457200"/>
          <a:ext cx="609601" cy="228601"/>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tx1">
              <a:lumMod val="50000"/>
            </a:schemeClr>
          </a:solidFill>
          <a:prstDash val="solid"/>
          <a:round/>
          <a:headEnd type="none" w="med" len="med"/>
          <a:tailEnd type="arrow"/>
        </a:ln>
        <a:effectLst xmlns:a="http://schemas.openxmlformats.org/drawingml/2006/mai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0.63154</cdr:x>
      <cdr:y>0.76786</cdr:y>
    </cdr:from>
    <cdr:to>
      <cdr:x>0.99831</cdr:x>
      <cdr:y>0.90057</cdr:y>
    </cdr:to>
    <cdr:sp macro="" textlink="">
      <cdr:nvSpPr>
        <cdr:cNvPr id="14" name="TextBox 3"/>
        <cdr:cNvSpPr txBox="1"/>
      </cdr:nvSpPr>
      <cdr:spPr>
        <a:xfrm xmlns:a="http://schemas.openxmlformats.org/drawingml/2006/main">
          <a:off x="3898019" y="3276600"/>
          <a:ext cx="2263761" cy="56630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1pPr>
          <a:lvl2pPr marL="4572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2pPr>
          <a:lvl3pPr marL="9144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3pPr>
          <a:lvl4pPr marL="13716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4pPr>
          <a:lvl5pPr marL="1828800" algn="l" rtl="0" fontAlgn="base">
            <a:spcBef>
              <a:spcPct val="20000"/>
            </a:spcBef>
            <a:spcAft>
              <a:spcPct val="0"/>
            </a:spcAft>
            <a:buClr>
              <a:schemeClr val="tx1"/>
            </a:buClr>
            <a:buSzPct val="75000"/>
            <a:buFont typeface="Wingdings" pitchFamily="2" charset="2"/>
            <a:defRPr sz="2800" kern="1200">
              <a:solidFill>
                <a:schemeClr val="tx1"/>
              </a:solidFill>
              <a:latin typeface="Arial" pitchFamily="34" charset="0"/>
              <a:ea typeface="+mn-ea"/>
              <a:cs typeface="Times New Roman" pitchFamily="18" charset="0"/>
            </a:defRPr>
          </a:lvl5pPr>
          <a:lvl6pPr marL="2286000" algn="l" defTabSz="914400" rtl="0" eaLnBrk="1" latinLnBrk="0" hangingPunct="1">
            <a:defRPr sz="2800" kern="1200">
              <a:solidFill>
                <a:schemeClr val="tx1"/>
              </a:solidFill>
              <a:latin typeface="Arial" pitchFamily="34" charset="0"/>
              <a:ea typeface="+mn-ea"/>
              <a:cs typeface="Times New Roman" pitchFamily="18" charset="0"/>
            </a:defRPr>
          </a:lvl6pPr>
          <a:lvl7pPr marL="2743200" algn="l" defTabSz="914400" rtl="0" eaLnBrk="1" latinLnBrk="0" hangingPunct="1">
            <a:defRPr sz="2800" kern="1200">
              <a:solidFill>
                <a:schemeClr val="tx1"/>
              </a:solidFill>
              <a:latin typeface="Arial" pitchFamily="34" charset="0"/>
              <a:ea typeface="+mn-ea"/>
              <a:cs typeface="Times New Roman" pitchFamily="18" charset="0"/>
            </a:defRPr>
          </a:lvl7pPr>
          <a:lvl8pPr marL="3200400" algn="l" defTabSz="914400" rtl="0" eaLnBrk="1" latinLnBrk="0" hangingPunct="1">
            <a:defRPr sz="2800" kern="1200">
              <a:solidFill>
                <a:schemeClr val="tx1"/>
              </a:solidFill>
              <a:latin typeface="Arial" pitchFamily="34" charset="0"/>
              <a:ea typeface="+mn-ea"/>
              <a:cs typeface="Times New Roman" pitchFamily="18" charset="0"/>
            </a:defRPr>
          </a:lvl8pPr>
          <a:lvl9pPr marL="3657600" algn="l" defTabSz="914400" rtl="0" eaLnBrk="1" latinLnBrk="0" hangingPunct="1">
            <a:defRPr sz="2800" kern="1200">
              <a:solidFill>
                <a:schemeClr val="tx1"/>
              </a:solidFill>
              <a:latin typeface="Arial" pitchFamily="34" charset="0"/>
              <a:ea typeface="+mn-ea"/>
              <a:cs typeface="Times New Roman" pitchFamily="18" charset="0"/>
            </a:defRPr>
          </a:lvl9pPr>
        </a:lstStyle>
        <a:p xmlns:a="http://schemas.openxmlformats.org/drawingml/2006/main">
          <a:pPr algn="ctr"/>
          <a:r>
            <a:rPr lang="en-US" sz="1400" dirty="0" smtClean="0"/>
            <a:t>Aggregate domestic</a:t>
          </a:r>
        </a:p>
        <a:p xmlns:a="http://schemas.openxmlformats.org/drawingml/2006/main">
          <a:pPr algn="ctr"/>
          <a:r>
            <a:rPr lang="en-US" sz="1400" dirty="0"/>
            <a:t>a</a:t>
          </a:r>
          <a:r>
            <a:rPr lang="en-US" sz="1400" dirty="0" smtClean="0"/>
            <a:t>nd international issuance</a:t>
          </a:r>
          <a:endParaRPr lang="en-US"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0.53086</cdr:x>
      <cdr:y>0.43103</cdr:y>
    </cdr:from>
    <cdr:to>
      <cdr:x>0.68471</cdr:x>
      <cdr:y>0.65745</cdr:y>
    </cdr:to>
    <cdr:sp macro="" textlink="">
      <cdr:nvSpPr>
        <cdr:cNvPr id="2" name="TextBox 1"/>
        <cdr:cNvSpPr txBox="1"/>
      </cdr:nvSpPr>
      <cdr:spPr>
        <a:xfrm xmlns:a="http://schemas.openxmlformats.org/drawingml/2006/main">
          <a:off x="3276600" y="1905000"/>
          <a:ext cx="949570" cy="1000663"/>
        </a:xfrm>
        <a:prstGeom xmlns:a="http://schemas.openxmlformats.org/drawingml/2006/main" prst="rect">
          <a:avLst/>
        </a:prstGeom>
        <a:ln xmlns:a="http://schemas.openxmlformats.org/drawingml/2006/main">
          <a:noFill/>
        </a:ln>
      </cdr:spPr>
      <cdr:txBody>
        <a:bodyPr xmlns:a="http://schemas.openxmlformats.org/drawingml/2006/main" vertOverflow="clip" wrap="none" rtlCol="0"/>
        <a:lstStyle xmlns:a="http://schemas.openxmlformats.org/drawingml/2006/main"/>
        <a:p xmlns:a="http://schemas.openxmlformats.org/drawingml/2006/main">
          <a:r>
            <a:rPr lang="en-US" dirty="0" smtClean="0">
              <a:solidFill>
                <a:schemeClr val="bg1"/>
              </a:solidFill>
            </a:rPr>
            <a:t>Government</a:t>
          </a:r>
          <a:endParaRPr lang="en-US" dirty="0">
            <a:solidFill>
              <a:schemeClr val="bg1"/>
            </a:solidFill>
          </a:endParaRPr>
        </a:p>
      </cdr:txBody>
    </cdr:sp>
  </cdr:relSizeAnchor>
  <cdr:relSizeAnchor xmlns:cdr="http://schemas.openxmlformats.org/drawingml/2006/chartDrawing">
    <cdr:from>
      <cdr:x>0.23077</cdr:x>
      <cdr:y>0.49091</cdr:y>
    </cdr:from>
    <cdr:to>
      <cdr:x>0.38462</cdr:x>
      <cdr:y>0.56638</cdr:y>
    </cdr:to>
    <cdr:sp macro="" textlink="">
      <cdr:nvSpPr>
        <cdr:cNvPr id="3" name="TextBox 2"/>
        <cdr:cNvSpPr txBox="1"/>
      </cdr:nvSpPr>
      <cdr:spPr>
        <a:xfrm xmlns:a="http://schemas.openxmlformats.org/drawingml/2006/main">
          <a:off x="1371600" y="2057400"/>
          <a:ext cx="914400" cy="31630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dirty="0" smtClean="0">
              <a:solidFill>
                <a:schemeClr val="bg1"/>
              </a:solidFill>
            </a:rPr>
            <a:t>Financial</a:t>
          </a:r>
          <a:endParaRPr lang="en-US" dirty="0">
            <a:solidFill>
              <a:schemeClr val="bg1"/>
            </a:solidFill>
          </a:endParaRPr>
        </a:p>
      </cdr:txBody>
    </cdr:sp>
  </cdr:relSizeAnchor>
  <cdr:relSizeAnchor xmlns:cdr="http://schemas.openxmlformats.org/drawingml/2006/chartDrawing">
    <cdr:from>
      <cdr:x>0.20607</cdr:x>
      <cdr:y>0.393</cdr:y>
    </cdr:from>
    <cdr:to>
      <cdr:x>0.39937</cdr:x>
      <cdr:y>0.4638</cdr:y>
    </cdr:to>
    <cdr:sp macro="" textlink="">
      <cdr:nvSpPr>
        <cdr:cNvPr id="4" name="TextBox 3"/>
        <cdr:cNvSpPr txBox="1"/>
      </cdr:nvSpPr>
      <cdr:spPr>
        <a:xfrm xmlns:a="http://schemas.openxmlformats.org/drawingml/2006/main" rot="1750428">
          <a:off x="1256183" y="2544126"/>
          <a:ext cx="1178348" cy="45838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Power/Utilities</a:t>
          </a:r>
          <a:endParaRPr lang="en-US" sz="1100" dirty="0"/>
        </a:p>
      </cdr:txBody>
    </cdr:sp>
  </cdr:relSizeAnchor>
  <cdr:relSizeAnchor xmlns:cdr="http://schemas.openxmlformats.org/drawingml/2006/chartDrawing">
    <cdr:from>
      <cdr:x>0.27677</cdr:x>
      <cdr:y>0.31001</cdr:y>
    </cdr:from>
    <cdr:to>
      <cdr:x>0.43062</cdr:x>
      <cdr:y>0.36661</cdr:y>
    </cdr:to>
    <cdr:sp macro="" textlink="">
      <cdr:nvSpPr>
        <cdr:cNvPr id="5" name="TextBox 4"/>
        <cdr:cNvSpPr txBox="1"/>
      </cdr:nvSpPr>
      <cdr:spPr>
        <a:xfrm xmlns:a="http://schemas.openxmlformats.org/drawingml/2006/main" rot="2340140">
          <a:off x="1687195" y="2006881"/>
          <a:ext cx="937846" cy="36643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dirty="0" smtClean="0">
              <a:solidFill>
                <a:schemeClr val="bg1"/>
              </a:solidFill>
            </a:rPr>
            <a:t>Manufacture</a:t>
          </a:r>
          <a:endParaRPr lang="en-US" dirty="0">
            <a:solidFill>
              <a:schemeClr val="bg1"/>
            </a:solidFill>
          </a:endParaRPr>
        </a:p>
      </cdr:txBody>
    </cdr:sp>
  </cdr:relSizeAnchor>
  <cdr:relSizeAnchor xmlns:cdr="http://schemas.openxmlformats.org/drawingml/2006/chartDrawing">
    <cdr:from>
      <cdr:x>0.175</cdr:x>
      <cdr:y>0.14125</cdr:y>
    </cdr:from>
    <cdr:to>
      <cdr:x>0.27756</cdr:x>
      <cdr:y>0.21187</cdr:y>
    </cdr:to>
    <cdr:sp macro="" textlink="">
      <cdr:nvSpPr>
        <cdr:cNvPr id="6" name="TextBox 5"/>
        <cdr:cNvSpPr txBox="1"/>
      </cdr:nvSpPr>
      <cdr:spPr>
        <a:xfrm xmlns:a="http://schemas.openxmlformats.org/drawingml/2006/main">
          <a:off x="1066800" y="914400"/>
          <a:ext cx="625231" cy="457200"/>
        </a:xfrm>
        <a:prstGeom xmlns:a="http://schemas.openxmlformats.org/drawingml/2006/main" prst="rect">
          <a:avLst/>
        </a:prstGeom>
        <a:ln xmlns:a="http://schemas.openxmlformats.org/drawingml/2006/main">
          <a:solidFill>
            <a:schemeClr val="tx1">
              <a:lumMod val="50000"/>
            </a:schemeClr>
          </a:solidFill>
        </a:ln>
      </cdr:spPr>
      <cdr:txBody>
        <a:bodyPr xmlns:a="http://schemas.openxmlformats.org/drawingml/2006/main" vertOverflow="clip" wrap="none" rtlCol="0"/>
        <a:lstStyle xmlns:a="http://schemas.openxmlformats.org/drawingml/2006/main"/>
        <a:p xmlns:a="http://schemas.openxmlformats.org/drawingml/2006/main">
          <a:pPr algn="ctr"/>
          <a:r>
            <a:rPr lang="en-US" sz="1100" dirty="0" smtClean="0"/>
            <a:t>Real </a:t>
          </a:r>
        </a:p>
        <a:p xmlns:a="http://schemas.openxmlformats.org/drawingml/2006/main">
          <a:pPr algn="ctr"/>
          <a:r>
            <a:rPr lang="en-US" dirty="0" smtClean="0"/>
            <a:t>Estate</a:t>
          </a:r>
          <a:endParaRPr lang="en-US" sz="1100" dirty="0"/>
        </a:p>
      </cdr:txBody>
    </cdr:sp>
  </cdr:relSizeAnchor>
  <cdr:relSizeAnchor xmlns:cdr="http://schemas.openxmlformats.org/drawingml/2006/chartDrawing">
    <cdr:from>
      <cdr:x>0.45604</cdr:x>
      <cdr:y>0.23056</cdr:y>
    </cdr:from>
    <cdr:to>
      <cdr:x>0.51249</cdr:x>
      <cdr:y>0.32357</cdr:y>
    </cdr:to>
    <cdr:sp macro="" textlink="">
      <cdr:nvSpPr>
        <cdr:cNvPr id="9" name="TextBox 8"/>
        <cdr:cNvSpPr txBox="1"/>
      </cdr:nvSpPr>
      <cdr:spPr>
        <a:xfrm xmlns:a="http://schemas.openxmlformats.org/drawingml/2006/main" rot="5027332">
          <a:off x="2651058" y="1621549"/>
          <a:ext cx="602074" cy="34412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solidFill>
                <a:schemeClr val="bg1"/>
              </a:solidFill>
            </a:rPr>
            <a:t>Other</a:t>
          </a:r>
          <a:endParaRPr lang="en-US" sz="1100" dirty="0">
            <a:solidFill>
              <a:schemeClr val="bg1"/>
            </a:solidFill>
          </a:endParaRPr>
        </a:p>
      </cdr:txBody>
    </cdr:sp>
  </cdr:relSizeAnchor>
  <cdr:relSizeAnchor xmlns:cdr="http://schemas.openxmlformats.org/drawingml/2006/chartDrawing">
    <cdr:from>
      <cdr:x>0.3</cdr:x>
      <cdr:y>0.11771</cdr:y>
    </cdr:from>
    <cdr:to>
      <cdr:x>0.47949</cdr:x>
      <cdr:y>0.15302</cdr:y>
    </cdr:to>
    <cdr:sp macro="" textlink="">
      <cdr:nvSpPr>
        <cdr:cNvPr id="10" name="TextBox 9"/>
        <cdr:cNvSpPr txBox="1"/>
      </cdr:nvSpPr>
      <cdr:spPr>
        <a:xfrm xmlns:a="http://schemas.openxmlformats.org/drawingml/2006/main">
          <a:off x="1828800" y="762000"/>
          <a:ext cx="1094155" cy="228600"/>
        </a:xfrm>
        <a:prstGeom xmlns:a="http://schemas.openxmlformats.org/drawingml/2006/main" prst="rect">
          <a:avLst/>
        </a:prstGeom>
        <a:ln xmlns:a="http://schemas.openxmlformats.org/drawingml/2006/main">
          <a:solidFill>
            <a:schemeClr val="tx1">
              <a:lumMod val="50000"/>
            </a:schemeClr>
          </a:solidFill>
        </a:ln>
      </cdr:spPr>
      <cdr:txBody>
        <a:bodyPr xmlns:a="http://schemas.openxmlformats.org/drawingml/2006/main" vertOverflow="clip" wrap="none" rtlCol="0"/>
        <a:lstStyle xmlns:a="http://schemas.openxmlformats.org/drawingml/2006/main"/>
        <a:p xmlns:a="http://schemas.openxmlformats.org/drawingml/2006/main">
          <a:r>
            <a:rPr lang="en-US" sz="1100" dirty="0" smtClean="0"/>
            <a:t>Transportation</a:t>
          </a:r>
          <a:endParaRPr lang="en-US" sz="1100" dirty="0"/>
        </a:p>
      </cdr:txBody>
    </cdr:sp>
  </cdr:relSizeAnchor>
  <cdr:relSizeAnchor xmlns:cdr="http://schemas.openxmlformats.org/drawingml/2006/chartDrawing">
    <cdr:from>
      <cdr:x>0.4</cdr:x>
      <cdr:y>0.16479</cdr:y>
    </cdr:from>
    <cdr:to>
      <cdr:x>0.4125</cdr:x>
      <cdr:y>0.21448</cdr:y>
    </cdr:to>
    <cdr:cxnSp macro="">
      <cdr:nvCxnSpPr>
        <cdr:cNvPr id="12" name="Straight Arrow Connector 11"/>
        <cdr:cNvCxnSpPr/>
      </cdr:nvCxnSpPr>
      <cdr:spPr bwMode="auto">
        <a:xfrm xmlns:a="http://schemas.openxmlformats.org/drawingml/2006/main">
          <a:off x="2438400" y="1066800"/>
          <a:ext cx="76201" cy="321684"/>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tx1">
              <a:lumMod val="50000"/>
            </a:schemeClr>
          </a:solidFill>
          <a:prstDash val="solid"/>
          <a:round/>
          <a:headEnd type="none" w="med" len="med"/>
          <a:tailEnd type="arrow"/>
        </a:ln>
        <a:effectLst xmlns:a="http://schemas.openxmlformats.org/drawingml/2006/main"/>
      </cdr:spPr>
    </cdr:cxnSp>
  </cdr:relSizeAnchor>
  <cdr:relSizeAnchor xmlns:cdr="http://schemas.openxmlformats.org/drawingml/2006/chartDrawing">
    <cdr:from>
      <cdr:x>0.525</cdr:x>
      <cdr:y>0.11771</cdr:y>
    </cdr:from>
    <cdr:to>
      <cdr:x>0.6875</cdr:x>
      <cdr:y>0.16254</cdr:y>
    </cdr:to>
    <cdr:sp macro="" textlink="">
      <cdr:nvSpPr>
        <cdr:cNvPr id="14" name="TextBox 13"/>
        <cdr:cNvSpPr txBox="1"/>
      </cdr:nvSpPr>
      <cdr:spPr>
        <a:xfrm xmlns:a="http://schemas.openxmlformats.org/drawingml/2006/main">
          <a:off x="3200400" y="762000"/>
          <a:ext cx="990600" cy="290232"/>
        </a:xfrm>
        <a:prstGeom xmlns:a="http://schemas.openxmlformats.org/drawingml/2006/main" prst="rect">
          <a:avLst/>
        </a:prstGeom>
        <a:ln xmlns:a="http://schemas.openxmlformats.org/drawingml/2006/main">
          <a:solidFill>
            <a:schemeClr val="tx1">
              <a:lumMod val="50000"/>
            </a:schemeClr>
          </a:solidFill>
        </a:ln>
      </cdr:spPr>
      <cdr:txBody>
        <a:bodyPr xmlns:a="http://schemas.openxmlformats.org/drawingml/2006/main" vertOverflow="clip" wrap="none" rtlCol="0"/>
        <a:lstStyle xmlns:a="http://schemas.openxmlformats.org/drawingml/2006/main"/>
        <a:p xmlns:a="http://schemas.openxmlformats.org/drawingml/2006/main">
          <a:pPr algn="ctr"/>
          <a:r>
            <a:rPr lang="en-US" sz="1100" dirty="0" smtClean="0"/>
            <a:t>Construction</a:t>
          </a:r>
          <a:endParaRPr lang="en-US" sz="1100" dirty="0"/>
        </a:p>
      </cdr:txBody>
    </cdr:sp>
  </cdr:relSizeAnchor>
  <cdr:relSizeAnchor xmlns:cdr="http://schemas.openxmlformats.org/drawingml/2006/chartDrawing">
    <cdr:from>
      <cdr:x>0.4375</cdr:x>
      <cdr:y>0.14125</cdr:y>
    </cdr:from>
    <cdr:to>
      <cdr:x>0.5125</cdr:x>
      <cdr:y>0.21764</cdr:y>
    </cdr:to>
    <cdr:cxnSp macro="">
      <cdr:nvCxnSpPr>
        <cdr:cNvPr id="16" name="Straight Arrow Connector 15"/>
        <cdr:cNvCxnSpPr/>
      </cdr:nvCxnSpPr>
      <cdr:spPr bwMode="auto">
        <a:xfrm xmlns:a="http://schemas.openxmlformats.org/drawingml/2006/main" flipH="1">
          <a:off x="2667001" y="914400"/>
          <a:ext cx="457199" cy="494514"/>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tx1">
              <a:lumMod val="50000"/>
            </a:schemeClr>
          </a:solidFill>
          <a:prstDash val="solid"/>
          <a:round/>
          <a:headEnd type="none" w="med" len="med"/>
          <a:tailEnd type="arrow"/>
        </a:ln>
        <a:effectLst xmlns:a="http://schemas.openxmlformats.org/drawingml/2006/main"/>
      </cdr:spPr>
    </cdr:cxnSp>
  </cdr:relSizeAnchor>
  <cdr:relSizeAnchor xmlns:cdr="http://schemas.openxmlformats.org/drawingml/2006/chartDrawing">
    <cdr:from>
      <cdr:x>0.24359</cdr:x>
      <cdr:y>0.07273</cdr:y>
    </cdr:from>
    <cdr:to>
      <cdr:x>0.35897</cdr:x>
      <cdr:y>0.12727</cdr:y>
    </cdr:to>
    <cdr:cxnSp macro="">
      <cdr:nvCxnSpPr>
        <cdr:cNvPr id="18" name="Straight Arrow Connector 17"/>
        <cdr:cNvCxnSpPr/>
      </cdr:nvCxnSpPr>
      <cdr:spPr bwMode="auto">
        <a:xfrm xmlns:a="http://schemas.openxmlformats.org/drawingml/2006/main">
          <a:off x="1447800" y="304800"/>
          <a:ext cx="685800" cy="228600"/>
        </a:xfrm>
        <a:prstGeom xmlns:a="http://schemas.openxmlformats.org/drawingml/2006/main" prst="straightConnector1">
          <a:avLst/>
        </a:prstGeom>
        <a:noFill xmlns:a="http://schemas.openxmlformats.org/drawingml/2006/main"/>
        <a:ln xmlns:a="http://schemas.openxmlformats.org/drawingml/2006/main" w="9525" cap="flat" cmpd="sng" algn="ctr">
          <a:noFill/>
          <a:prstDash val="solid"/>
          <a:round/>
          <a:headEnd type="none" w="med" len="med"/>
          <a:tailEnd type="arrow"/>
        </a:ln>
        <a:effectLst xmlns:a="http://schemas.openxmlformats.org/drawingml/2006/main"/>
      </cdr:spPr>
    </cdr:cxnSp>
  </cdr:relSizeAnchor>
  <cdr:relSizeAnchor xmlns:cdr="http://schemas.openxmlformats.org/drawingml/2006/chartDrawing">
    <cdr:from>
      <cdr:x>0.2</cdr:x>
      <cdr:y>0.05885</cdr:y>
    </cdr:from>
    <cdr:to>
      <cdr:x>0.34103</cdr:x>
      <cdr:y>0.13158</cdr:y>
    </cdr:to>
    <cdr:cxnSp macro="">
      <cdr:nvCxnSpPr>
        <cdr:cNvPr id="20" name="Straight Arrow Connector 19"/>
        <cdr:cNvCxnSpPr/>
      </cdr:nvCxnSpPr>
      <cdr:spPr bwMode="auto">
        <a:xfrm xmlns:a="http://schemas.openxmlformats.org/drawingml/2006/main">
          <a:off x="1219200" y="381000"/>
          <a:ext cx="859692" cy="470811"/>
        </a:xfrm>
        <a:prstGeom xmlns:a="http://schemas.openxmlformats.org/drawingml/2006/main" prst="straightConnector1">
          <a:avLst/>
        </a:prstGeom>
        <a:noFill xmlns:a="http://schemas.openxmlformats.org/drawingml/2006/main"/>
        <a:ln xmlns:a="http://schemas.openxmlformats.org/drawingml/2006/main" w="9525" cap="flat" cmpd="sng" algn="ctr">
          <a:noFill/>
          <a:prstDash val="solid"/>
          <a:round/>
          <a:headEnd type="none" w="med" len="med"/>
          <a:tailEnd type="arrow"/>
        </a:ln>
        <a:effectLst xmlns:a="http://schemas.openxmlformats.org/drawingml/2006/main"/>
      </cdr:spPr>
    </cdr:cxnSp>
  </cdr:relSizeAnchor>
  <cdr:relSizeAnchor xmlns:cdr="http://schemas.openxmlformats.org/drawingml/2006/chartDrawing">
    <cdr:from>
      <cdr:x>0.24359</cdr:x>
      <cdr:y>0.09091</cdr:y>
    </cdr:from>
    <cdr:to>
      <cdr:x>0.38462</cdr:x>
      <cdr:y>0.12727</cdr:y>
    </cdr:to>
    <cdr:cxnSp macro="">
      <cdr:nvCxnSpPr>
        <cdr:cNvPr id="22" name="Straight Arrow Connector 21"/>
        <cdr:cNvCxnSpPr/>
      </cdr:nvCxnSpPr>
      <cdr:spPr bwMode="auto">
        <a:xfrm xmlns:a="http://schemas.openxmlformats.org/drawingml/2006/main">
          <a:off x="1447800" y="381000"/>
          <a:ext cx="838200" cy="152400"/>
        </a:xfrm>
        <a:prstGeom xmlns:a="http://schemas.openxmlformats.org/drawingml/2006/main" prst="straightConnector1">
          <a:avLst/>
        </a:prstGeom>
        <a:noFill xmlns:a="http://schemas.openxmlformats.org/drawingml/2006/main"/>
        <a:ln xmlns:a="http://schemas.openxmlformats.org/drawingml/2006/main" w="9525" cap="flat" cmpd="sng" algn="ctr">
          <a:noFill/>
          <a:prstDash val="solid"/>
          <a:round/>
          <a:headEnd type="none" w="med" len="med"/>
          <a:tailEnd type="arrow"/>
        </a:ln>
        <a:effectLst xmlns:a="http://schemas.openxmlformats.org/drawingml/2006/main"/>
      </cdr:spPr>
    </cdr:cxnSp>
  </cdr:relSizeAnchor>
  <cdr:relSizeAnchor xmlns:cdr="http://schemas.openxmlformats.org/drawingml/2006/chartDrawing">
    <cdr:from>
      <cdr:x>0.2875</cdr:x>
      <cdr:y>0.17656</cdr:y>
    </cdr:from>
    <cdr:to>
      <cdr:x>0.37392</cdr:x>
      <cdr:y>0.22656</cdr:y>
    </cdr:to>
    <cdr:cxnSp macro="">
      <cdr:nvCxnSpPr>
        <cdr:cNvPr id="23" name="Straight Arrow Connector 22"/>
        <cdr:cNvCxnSpPr/>
      </cdr:nvCxnSpPr>
      <cdr:spPr bwMode="auto">
        <a:xfrm xmlns:a="http://schemas.openxmlformats.org/drawingml/2006/main">
          <a:off x="1752600" y="1143000"/>
          <a:ext cx="526815" cy="323682"/>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tx1">
              <a:lumMod val="50000"/>
            </a:schemeClr>
          </a:solidFill>
          <a:prstDash val="solid"/>
          <a:round/>
          <a:headEnd type="none" w="med" len="med"/>
          <a:tailEnd type="arrow"/>
        </a:ln>
        <a:effectLst xmlns:a="http://schemas.openxmlformats.org/drawingml/2006/main"/>
      </cdr:spPr>
    </cdr:cxnSp>
  </cdr:relSizeAnchor>
</c:userShapes>
</file>

<file path=ppt/drawings/drawing4.xml><?xml version="1.0" encoding="utf-8"?>
<c:userShapes xmlns:c="http://schemas.openxmlformats.org/drawingml/2006/chart">
  <cdr:relSizeAnchor xmlns:cdr="http://schemas.openxmlformats.org/drawingml/2006/chartDrawing">
    <cdr:from>
      <cdr:x>0.55882</cdr:x>
      <cdr:y>0.33333</cdr:y>
    </cdr:from>
    <cdr:to>
      <cdr:x>0.73529</cdr:x>
      <cdr:y>0.58333</cdr:y>
    </cdr:to>
    <cdr:sp macro="" textlink="">
      <cdr:nvSpPr>
        <cdr:cNvPr id="2" name="TextBox 1"/>
        <cdr:cNvSpPr txBox="1"/>
      </cdr:nvSpPr>
      <cdr:spPr>
        <a:xfrm xmlns:a="http://schemas.openxmlformats.org/drawingml/2006/main">
          <a:off x="2895600" y="1219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dirty="0" smtClean="0"/>
            <a:t>Government</a:t>
          </a:r>
        </a:p>
        <a:p xmlns:a="http://schemas.openxmlformats.org/drawingml/2006/main">
          <a:pPr algn="ctr"/>
          <a:r>
            <a:rPr lang="en-US" sz="1100" dirty="0" smtClean="0"/>
            <a:t>33%</a:t>
          </a:r>
          <a:endParaRPr lang="en-US" sz="1100" dirty="0"/>
        </a:p>
      </cdr:txBody>
    </cdr:sp>
  </cdr:relSizeAnchor>
  <cdr:relSizeAnchor xmlns:cdr="http://schemas.openxmlformats.org/drawingml/2006/chartDrawing">
    <cdr:from>
      <cdr:x>0.42647</cdr:x>
      <cdr:y>0.6875</cdr:y>
    </cdr:from>
    <cdr:to>
      <cdr:x>0.60294</cdr:x>
      <cdr:y>0.9375</cdr:y>
    </cdr:to>
    <cdr:sp macro="" textlink="">
      <cdr:nvSpPr>
        <cdr:cNvPr id="3" name="TextBox 2"/>
        <cdr:cNvSpPr txBox="1"/>
      </cdr:nvSpPr>
      <cdr:spPr>
        <a:xfrm xmlns:a="http://schemas.openxmlformats.org/drawingml/2006/main">
          <a:off x="2209800" y="2514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100" dirty="0" smtClean="0">
              <a:solidFill>
                <a:schemeClr val="bg1"/>
              </a:solidFill>
            </a:rPr>
            <a:t>Financials</a:t>
          </a:r>
        </a:p>
        <a:p xmlns:a="http://schemas.openxmlformats.org/drawingml/2006/main">
          <a:pPr algn="ctr"/>
          <a:r>
            <a:rPr lang="en-US" dirty="0" smtClean="0">
              <a:solidFill>
                <a:schemeClr val="bg1"/>
              </a:solidFill>
            </a:rPr>
            <a:t>36%</a:t>
          </a:r>
          <a:endParaRPr lang="en-US" sz="1100" dirty="0">
            <a:solidFill>
              <a:schemeClr val="bg1"/>
            </a:solidFill>
          </a:endParaRPr>
        </a:p>
      </cdr:txBody>
    </cdr:sp>
  </cdr:relSizeAnchor>
  <cdr:relSizeAnchor xmlns:cdr="http://schemas.openxmlformats.org/drawingml/2006/chartDrawing">
    <cdr:from>
      <cdr:x>0.27941</cdr:x>
      <cdr:y>0.33333</cdr:y>
    </cdr:from>
    <cdr:to>
      <cdr:x>0.45588</cdr:x>
      <cdr:y>0.58333</cdr:y>
    </cdr:to>
    <cdr:sp macro="" textlink="">
      <cdr:nvSpPr>
        <cdr:cNvPr id="4" name="TextBox 3"/>
        <cdr:cNvSpPr txBox="1"/>
      </cdr:nvSpPr>
      <cdr:spPr>
        <a:xfrm xmlns:a="http://schemas.openxmlformats.org/drawingml/2006/main">
          <a:off x="1447800" y="1219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100" dirty="0" smtClean="0">
              <a:solidFill>
                <a:schemeClr val="bg1"/>
              </a:solidFill>
            </a:rPr>
            <a:t>Corporates</a:t>
          </a:r>
        </a:p>
        <a:p xmlns:a="http://schemas.openxmlformats.org/drawingml/2006/main">
          <a:pPr algn="ctr"/>
          <a:r>
            <a:rPr lang="en-US" dirty="0" smtClean="0">
              <a:solidFill>
                <a:schemeClr val="bg1"/>
              </a:solidFill>
            </a:rPr>
            <a:t>31%</a:t>
          </a:r>
          <a:endParaRPr lang="en-US" sz="110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2547" cy="4624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atin typeface="Times New Roman" pitchFamily="18" charset="0"/>
              </a:defRPr>
            </a:lvl1pPr>
          </a:lstStyle>
          <a:p>
            <a:pPr>
              <a:defRPr/>
            </a:pPr>
            <a:endParaRPr lang="en-US"/>
          </a:p>
        </p:txBody>
      </p:sp>
      <p:sp>
        <p:nvSpPr>
          <p:cNvPr id="5123" name="Rectangle 3"/>
          <p:cNvSpPr>
            <a:spLocks noGrp="1" noChangeArrowheads="1"/>
          </p:cNvSpPr>
          <p:nvPr>
            <p:ph type="dt" sz="quarter" idx="1"/>
          </p:nvPr>
        </p:nvSpPr>
        <p:spPr bwMode="auto">
          <a:xfrm>
            <a:off x="3885453" y="0"/>
            <a:ext cx="2972547" cy="4624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atin typeface="Times New Roman" pitchFamily="18" charset="0"/>
              </a:defRPr>
            </a:lvl1pPr>
          </a:lstStyle>
          <a:p>
            <a:pPr>
              <a:defRPr/>
            </a:pPr>
            <a:endParaRPr lang="en-US"/>
          </a:p>
        </p:txBody>
      </p:sp>
      <p:sp>
        <p:nvSpPr>
          <p:cNvPr id="5124" name="Rectangle 4"/>
          <p:cNvSpPr>
            <a:spLocks noGrp="1" noChangeArrowheads="1"/>
          </p:cNvSpPr>
          <p:nvPr>
            <p:ph type="ftr" sz="quarter" idx="2"/>
          </p:nvPr>
        </p:nvSpPr>
        <p:spPr bwMode="auto">
          <a:xfrm>
            <a:off x="0" y="8778354"/>
            <a:ext cx="2972547" cy="46248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latin typeface="Times New Roman" pitchFamily="18" charset="0"/>
              </a:defRPr>
            </a:lvl1pPr>
          </a:lstStyle>
          <a:p>
            <a:pPr>
              <a:defRPr/>
            </a:pPr>
            <a:endParaRPr lang="en-US"/>
          </a:p>
        </p:txBody>
      </p:sp>
      <p:sp>
        <p:nvSpPr>
          <p:cNvPr id="5125" name="Rectangle 5"/>
          <p:cNvSpPr>
            <a:spLocks noGrp="1" noChangeArrowheads="1"/>
          </p:cNvSpPr>
          <p:nvPr>
            <p:ph type="sldNum" sz="quarter" idx="3"/>
          </p:nvPr>
        </p:nvSpPr>
        <p:spPr bwMode="auto">
          <a:xfrm>
            <a:off x="3885453" y="8778354"/>
            <a:ext cx="2972547" cy="46248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Times New Roman" pitchFamily="18" charset="0"/>
              </a:defRPr>
            </a:lvl1pPr>
          </a:lstStyle>
          <a:p>
            <a:pPr>
              <a:defRPr/>
            </a:pPr>
            <a:fld id="{1FB2618D-FBF9-4768-A871-D8AC7C774B62}" type="slidenum">
              <a:rPr lang="en-US"/>
              <a:pPr>
                <a:defRPr/>
              </a:pPr>
              <a:t>‹#›</a:t>
            </a:fld>
            <a:endParaRPr lang="en-US"/>
          </a:p>
        </p:txBody>
      </p:sp>
    </p:spTree>
    <p:extLst>
      <p:ext uri="{BB962C8B-B14F-4D97-AF65-F5344CB8AC3E}">
        <p14:creationId xmlns:p14="http://schemas.microsoft.com/office/powerpoint/2010/main" val="777597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4434" name="Rectangle 2"/>
          <p:cNvSpPr>
            <a:spLocks noGrp="1" noChangeArrowheads="1"/>
          </p:cNvSpPr>
          <p:nvPr>
            <p:ph type="hdr" sz="quarter"/>
          </p:nvPr>
        </p:nvSpPr>
        <p:spPr bwMode="auto">
          <a:xfrm>
            <a:off x="0" y="0"/>
            <a:ext cx="2972547" cy="4624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4435" name="Rectangle 3"/>
          <p:cNvSpPr>
            <a:spLocks noGrp="1" noChangeArrowheads="1"/>
          </p:cNvSpPr>
          <p:nvPr>
            <p:ph type="dt" idx="1"/>
          </p:nvPr>
        </p:nvSpPr>
        <p:spPr bwMode="auto">
          <a:xfrm>
            <a:off x="3885453" y="0"/>
            <a:ext cx="2972547" cy="4624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5700" name="Rectangle 4"/>
          <p:cNvSpPr>
            <a:spLocks noGrp="1" noRot="1" noChangeAspect="1" noChangeArrowheads="1" noTextEdit="1"/>
          </p:cNvSpPr>
          <p:nvPr>
            <p:ph type="sldImg" idx="2"/>
          </p:nvPr>
        </p:nvSpPr>
        <p:spPr bwMode="auto">
          <a:xfrm>
            <a:off x="1119188" y="693738"/>
            <a:ext cx="4619625" cy="3463925"/>
          </a:xfrm>
          <a:prstGeom prst="rect">
            <a:avLst/>
          </a:prstGeom>
          <a:noFill/>
          <a:ln w="9525">
            <a:solidFill>
              <a:srgbClr val="000000"/>
            </a:solidFill>
            <a:miter lim="800000"/>
            <a:headEnd/>
            <a:tailEnd/>
          </a:ln>
        </p:spPr>
      </p:sp>
      <p:sp>
        <p:nvSpPr>
          <p:cNvPr id="274437" name="Rectangle 5"/>
          <p:cNvSpPr>
            <a:spLocks noGrp="1" noChangeArrowheads="1"/>
          </p:cNvSpPr>
          <p:nvPr>
            <p:ph type="body" sz="quarter" idx="3"/>
          </p:nvPr>
        </p:nvSpPr>
        <p:spPr bwMode="auto">
          <a:xfrm>
            <a:off x="914508" y="4389916"/>
            <a:ext cx="5028986" cy="41579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4438" name="Rectangle 6"/>
          <p:cNvSpPr>
            <a:spLocks noGrp="1" noChangeArrowheads="1"/>
          </p:cNvSpPr>
          <p:nvPr>
            <p:ph type="ftr" sz="quarter" idx="4"/>
          </p:nvPr>
        </p:nvSpPr>
        <p:spPr bwMode="auto">
          <a:xfrm>
            <a:off x="0" y="8778354"/>
            <a:ext cx="2972547" cy="46248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4439" name="Rectangle 7"/>
          <p:cNvSpPr>
            <a:spLocks noGrp="1" noChangeArrowheads="1"/>
          </p:cNvSpPr>
          <p:nvPr>
            <p:ph type="sldNum" sz="quarter" idx="5"/>
          </p:nvPr>
        </p:nvSpPr>
        <p:spPr bwMode="auto">
          <a:xfrm>
            <a:off x="3885453" y="8778354"/>
            <a:ext cx="2972547" cy="46248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9547084-655A-4D50-A575-0B84B285BD65}" type="slidenum">
              <a:rPr lang="en-US"/>
              <a:pPr>
                <a:defRPr/>
              </a:pPr>
              <a:t>‹#›</a:t>
            </a:fld>
            <a:endParaRPr lang="en-US"/>
          </a:p>
        </p:txBody>
      </p:sp>
    </p:spTree>
    <p:extLst>
      <p:ext uri="{BB962C8B-B14F-4D97-AF65-F5344CB8AC3E}">
        <p14:creationId xmlns:p14="http://schemas.microsoft.com/office/powerpoint/2010/main" val="1147405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p:spPr>
        <p:txBody>
          <a:bodyPr/>
          <a:lstStyle/>
          <a:p>
            <a:fld id="{86BCFB3D-0F84-4B24-A563-39BF56700D4C}" type="slidenum">
              <a:rPr lang="en-US" smtClean="0"/>
              <a:pPr/>
              <a:t>1</a:t>
            </a:fld>
            <a:endParaRPr lang="en-US" smtClean="0"/>
          </a:p>
        </p:txBody>
      </p:sp>
      <p:sp>
        <p:nvSpPr>
          <p:cNvPr id="286723" name="Rectangle 2"/>
          <p:cNvSpPr>
            <a:spLocks noGrp="1" noRot="1" noChangeAspect="1" noChangeArrowheads="1" noTextEdit="1"/>
          </p:cNvSpPr>
          <p:nvPr>
            <p:ph type="sldImg"/>
          </p:nvPr>
        </p:nvSpPr>
        <p:spPr>
          <a:xfrm>
            <a:off x="1119188" y="693738"/>
            <a:ext cx="4619625" cy="3463925"/>
          </a:xfrm>
          <a:ln/>
        </p:spPr>
      </p:sp>
      <p:sp>
        <p:nvSpPr>
          <p:cNvPr id="28672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230047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4572000" cy="6858000"/>
          </a:xfrm>
          <a:prstGeom prst="rect">
            <a:avLst/>
          </a:prstGeom>
          <a:solidFill>
            <a:schemeClr val="accent1"/>
          </a:solidFill>
          <a:ln w="9525">
            <a:noFill/>
            <a:miter lim="800000"/>
            <a:headEnd/>
            <a:tailEnd/>
          </a:ln>
          <a:effectLst/>
        </p:spPr>
        <p:txBody>
          <a:bodyPr wrap="none" anchor="ctr"/>
          <a:lstStyle/>
          <a:p>
            <a:pPr algn="ctr">
              <a:spcBef>
                <a:spcPct val="0"/>
              </a:spcBef>
              <a:buClrTx/>
              <a:buSzTx/>
              <a:buFontTx/>
              <a:buNone/>
              <a:defRPr/>
            </a:pPr>
            <a:endParaRPr kumimoji="1" lang="en-US" sz="2400">
              <a:latin typeface="Times New Roman" pitchFamily="18" charset="0"/>
            </a:endParaRPr>
          </a:p>
        </p:txBody>
      </p:sp>
      <p:sp>
        <p:nvSpPr>
          <p:cNvPr id="5" name="AutoShape 3"/>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a:effectLst/>
        </p:spPr>
        <p:txBody>
          <a:bodyPr wrap="none" anchor="ctr"/>
          <a:lstStyle/>
          <a:p>
            <a:pPr algn="ctr">
              <a:spcBef>
                <a:spcPct val="0"/>
              </a:spcBef>
              <a:buClrTx/>
              <a:buSzTx/>
              <a:buFontTx/>
              <a:buNone/>
              <a:defRPr/>
            </a:pPr>
            <a:endParaRPr kumimoji="1" lang="en-US" sz="2400">
              <a:latin typeface="Times New Roman" pitchFamily="18" charset="0"/>
            </a:endParaRPr>
          </a:p>
        </p:txBody>
      </p:sp>
      <p:grpSp>
        <p:nvGrpSpPr>
          <p:cNvPr id="6" name="Group 5"/>
          <p:cNvGrpSpPr>
            <a:grpSpLocks/>
          </p:cNvGrpSpPr>
          <p:nvPr/>
        </p:nvGrpSpPr>
        <p:grpSpPr bwMode="auto">
          <a:xfrm>
            <a:off x="3632200" y="4889500"/>
            <a:ext cx="4876800" cy="319088"/>
            <a:chOff x="2288" y="3080"/>
            <a:chExt cx="3072" cy="201"/>
          </a:xfrm>
        </p:grpSpPr>
        <p:sp>
          <p:nvSpPr>
            <p:cNvPr id="7" name="AutoShape 6"/>
            <p:cNvSpPr>
              <a:spLocks noChangeArrowheads="1"/>
            </p:cNvSpPr>
            <p:nvPr/>
          </p:nvSpPr>
          <p:spPr bwMode="auto">
            <a:xfrm flipH="1">
              <a:off x="2288" y="3080"/>
              <a:ext cx="2914" cy="200"/>
            </a:xfrm>
            <a:prstGeom prst="roundRect">
              <a:avLst>
                <a:gd name="adj" fmla="val 0"/>
              </a:avLst>
            </a:prstGeom>
            <a:solidFill>
              <a:schemeClr val="bg2"/>
            </a:solidFill>
            <a:ln w="9525">
              <a:noFill/>
              <a:round/>
              <a:headEnd/>
              <a:tailEnd/>
            </a:ln>
            <a:effectLst/>
          </p:spPr>
          <p:txBody>
            <a:bodyPr wrap="none" anchor="ctr"/>
            <a:lstStyle/>
            <a:p>
              <a:pPr>
                <a:defRPr/>
              </a:pPr>
              <a:endParaRPr lang="en-US"/>
            </a:p>
          </p:txBody>
        </p:sp>
        <p:sp>
          <p:nvSpPr>
            <p:cNvPr id="8" name="AutoShape 7"/>
            <p:cNvSpPr>
              <a:spLocks noChangeArrowheads="1"/>
            </p:cNvSpPr>
            <p:nvPr/>
          </p:nvSpPr>
          <p:spPr bwMode="auto">
            <a:xfrm>
              <a:off x="5196" y="3080"/>
              <a:ext cx="164" cy="201"/>
            </a:xfrm>
            <a:prstGeom prst="flowChartDelay">
              <a:avLst/>
            </a:prstGeom>
            <a:solidFill>
              <a:schemeClr val="bg2"/>
            </a:solidFill>
            <a:ln w="9525">
              <a:noFill/>
              <a:miter lim="800000"/>
              <a:headEnd/>
              <a:tailEnd/>
            </a:ln>
            <a:effectLst/>
          </p:spPr>
          <p:txBody>
            <a:bodyPr wrap="none" anchor="ctr"/>
            <a:lstStyle/>
            <a:p>
              <a:pPr>
                <a:defRPr/>
              </a:pPr>
              <a:endParaRPr lang="en-US"/>
            </a:p>
          </p:txBody>
        </p:sp>
      </p:grpSp>
      <p:sp>
        <p:nvSpPr>
          <p:cNvPr id="7172" name="Rectangle 4"/>
          <p:cNvSpPr>
            <a:spLocks noGrp="1" noChangeArrowheads="1"/>
          </p:cNvSpPr>
          <p:nvPr>
            <p:ph type="subTitle" idx="1"/>
          </p:nvPr>
        </p:nvSpPr>
        <p:spPr>
          <a:xfrm>
            <a:off x="4673600" y="2927350"/>
            <a:ext cx="36576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179" name="Rectangle 11"/>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r>
              <a:rPr lang="en-US"/>
              <a:t>Click to edit Master title style</a:t>
            </a:r>
          </a:p>
        </p:txBody>
      </p:sp>
      <p:sp>
        <p:nvSpPr>
          <p:cNvPr id="9" name="Rectangle 8"/>
          <p:cNvSpPr>
            <a:spLocks noGrp="1" noChangeArrowheads="1"/>
          </p:cNvSpPr>
          <p:nvPr>
            <p:ph type="dt" sz="quarter" idx="10"/>
          </p:nvPr>
        </p:nvSpPr>
        <p:spPr>
          <a:xfrm>
            <a:off x="2667000" y="6553200"/>
            <a:ext cx="1905000" cy="304800"/>
          </a:xfrm>
        </p:spPr>
        <p:txBody>
          <a:bodyPr/>
          <a:lstStyle>
            <a:lvl1pPr>
              <a:defRPr>
                <a:solidFill>
                  <a:schemeClr val="bg1"/>
                </a:solidFill>
              </a:defRPr>
            </a:lvl1pPr>
          </a:lstStyle>
          <a:p>
            <a:pPr>
              <a:defRPr/>
            </a:pPr>
            <a:endParaRPr lang="en-US"/>
          </a:p>
        </p:txBody>
      </p:sp>
      <p:sp>
        <p:nvSpPr>
          <p:cNvPr id="10" name="Rectangle 9"/>
          <p:cNvSpPr>
            <a:spLocks noGrp="1" noChangeArrowheads="1"/>
          </p:cNvSpPr>
          <p:nvPr>
            <p:ph type="ftr" sz="quarter" idx="11"/>
          </p:nvPr>
        </p:nvSpPr>
        <p:spPr>
          <a:xfrm>
            <a:off x="5195888" y="6553200"/>
            <a:ext cx="3279775" cy="304800"/>
          </a:xfrm>
        </p:spPr>
        <p:txBody>
          <a:bodyPr/>
          <a:lstStyle>
            <a:lvl1pPr algn="r">
              <a:defRPr/>
            </a:lvl1pPr>
          </a:lstStyle>
          <a:p>
            <a:pPr>
              <a:defRPr/>
            </a:pPr>
            <a:endParaRPr lang="en-US"/>
          </a:p>
        </p:txBody>
      </p:sp>
      <p:sp>
        <p:nvSpPr>
          <p:cNvPr id="11" name="Rectangle 10"/>
          <p:cNvSpPr>
            <a:spLocks noGrp="1" noChangeArrowheads="1"/>
          </p:cNvSpPr>
          <p:nvPr>
            <p:ph type="sldNum" sz="quarter" idx="12"/>
          </p:nvPr>
        </p:nvSpPr>
        <p:spPr>
          <a:xfrm>
            <a:off x="9525" y="6359525"/>
            <a:ext cx="587375" cy="488950"/>
          </a:xfrm>
        </p:spPr>
        <p:txBody>
          <a:bodyPr anchorCtr="0"/>
          <a:lstStyle>
            <a:lvl1pPr>
              <a:defRPr/>
            </a:lvl1pPr>
          </a:lstStyle>
          <a:p>
            <a:pPr>
              <a:defRPr/>
            </a:pPr>
            <a:fld id="{9CFD2E56-2E55-4F16-B9BF-D489368088F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E3B61899-4D0D-4484-807E-80CABD0C054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0138204-050C-4EDA-B84D-5B123D379D7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2362200"/>
            <a:ext cx="8001000" cy="3733800"/>
          </a:xfrm>
        </p:spPr>
        <p:txBody>
          <a:bodyPr/>
          <a:lstStyle/>
          <a:p>
            <a:pPr lvl="0"/>
            <a:endParaRPr lang="en-US" noProof="0" smtClean="0"/>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4CA27EE-A2CC-4D01-961B-529F8B0B7E5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14400" y="2362200"/>
            <a:ext cx="8001000" cy="3733800"/>
          </a:xfrm>
        </p:spPr>
        <p:txBody>
          <a:bodyPr/>
          <a:lstStyle/>
          <a:p>
            <a:pPr lvl="0"/>
            <a:endParaRPr lang="en-US" noProof="0" smtClean="0"/>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F9A0373E-EC5F-4B88-8488-7863CFCE3CC8}"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991100" y="2362200"/>
            <a:ext cx="3924300" cy="3733800"/>
          </a:xfrm>
        </p:spPr>
        <p:txBody>
          <a:bodyPr/>
          <a:lstStyle/>
          <a:p>
            <a:pPr lvl="0"/>
            <a:endParaRPr lang="en-US" noProof="0" smtClean="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7CE7D275-C478-4369-8FF8-377E9EC7EE7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914400" y="2362200"/>
            <a:ext cx="8001000" cy="3733800"/>
          </a:xfrm>
        </p:spPr>
        <p:txBody>
          <a:bodyPr/>
          <a:lstStyle/>
          <a:p>
            <a:pPr lvl="0"/>
            <a:endParaRPr lang="en-US" noProof="0" smtClean="0"/>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E8B70A1-E589-4667-8E93-D9D8DA47A8F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110BE38C-9A64-4375-8C9D-9A9B05C64D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B1EA8C1-3195-4042-9DC7-CD40F0E5239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4C28807B-50F3-4CAA-8950-15905AC7A93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6664F3B-8E32-4EBB-A9B1-B61135482FA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857F1C3E-E55A-461A-9990-DEEDEBE88B7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A562A7C3-C5E9-481A-B48D-DE24732A406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1335011D-3E19-44E4-8782-3DD7F37886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2CA59BA-13A1-4A06-828E-6BC55B8D5D2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4185A79-D51A-46D9-9FC5-EFB83AF6D9B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0"/>
            <a:ext cx="3200400" cy="6858000"/>
            <a:chOff x="0" y="0"/>
            <a:chExt cx="2016" cy="4320"/>
          </a:xfrm>
        </p:grpSpPr>
        <p:sp>
          <p:nvSpPr>
            <p:cNvPr id="6147" name="Rectangle 3"/>
            <p:cNvSpPr>
              <a:spLocks noChangeArrowheads="1"/>
            </p:cNvSpPr>
            <p:nvPr/>
          </p:nvSpPr>
          <p:spPr bwMode="auto">
            <a:xfrm>
              <a:off x="0" y="0"/>
              <a:ext cx="480" cy="4320"/>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6148" name="Rectangle 4"/>
            <p:cNvSpPr>
              <a:spLocks noChangeArrowheads="1"/>
            </p:cNvSpPr>
            <p:nvPr/>
          </p:nvSpPr>
          <p:spPr bwMode="auto">
            <a:xfrm>
              <a:off x="432" y="0"/>
              <a:ext cx="1584" cy="672"/>
            </a:xfrm>
            <a:prstGeom prst="rect">
              <a:avLst/>
            </a:prstGeom>
            <a:solidFill>
              <a:schemeClr val="accent1"/>
            </a:solidFill>
            <a:ln w="9525">
              <a:noFill/>
              <a:miter lim="800000"/>
              <a:headEnd/>
              <a:tailEnd/>
            </a:ln>
            <a:effectLst/>
          </p:spPr>
          <p:txBody>
            <a:bodyPr wrap="none" anchor="ctr"/>
            <a:lstStyle/>
            <a:p>
              <a:pPr>
                <a:defRPr/>
              </a:pPr>
              <a:endParaRPr lang="en-US"/>
            </a:p>
          </p:txBody>
        </p:sp>
      </p:grpSp>
      <p:sp>
        <p:nvSpPr>
          <p:cNvPr id="6149" name="AutoShape 5"/>
          <p:cNvSpPr>
            <a:spLocks noChangeArrowheads="1"/>
          </p:cNvSpPr>
          <p:nvPr/>
        </p:nvSpPr>
        <p:spPr bwMode="auto">
          <a:xfrm>
            <a:off x="762000" y="762000"/>
            <a:ext cx="5105400" cy="609600"/>
          </a:xfrm>
          <a:prstGeom prst="roundRect">
            <a:avLst>
              <a:gd name="adj" fmla="val 50000"/>
            </a:avLst>
          </a:prstGeom>
          <a:solidFill>
            <a:schemeClr val="bg1"/>
          </a:solidFill>
          <a:ln w="9525">
            <a:noFill/>
            <a:round/>
            <a:headEnd/>
            <a:tailEnd/>
          </a:ln>
          <a:effectLst/>
        </p:spPr>
        <p:txBody>
          <a:bodyPr wrap="none" anchor="ctr"/>
          <a:lstStyle/>
          <a:p>
            <a:pPr algn="ctr">
              <a:spcBef>
                <a:spcPct val="0"/>
              </a:spcBef>
              <a:buClrTx/>
              <a:buSzTx/>
              <a:buFontTx/>
              <a:buNone/>
              <a:defRPr/>
            </a:pPr>
            <a:endParaRPr kumimoji="1" lang="en-US" sz="2400">
              <a:latin typeface="Times New Roman" pitchFamily="18" charset="0"/>
            </a:endParaRPr>
          </a:p>
        </p:txBody>
      </p:sp>
      <p:sp>
        <p:nvSpPr>
          <p:cNvPr id="11268" name="Rectangle 6"/>
          <p:cNvSpPr>
            <a:spLocks noGrp="1" noChangeArrowheads="1"/>
          </p:cNvSpPr>
          <p:nvPr>
            <p:ph type="title"/>
          </p:nvPr>
        </p:nvSpPr>
        <p:spPr bwMode="auto">
          <a:xfrm>
            <a:off x="914400" y="762000"/>
            <a:ext cx="8001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1269" name="Rectangle 7"/>
          <p:cNvSpPr>
            <a:spLocks noGrp="1" noChangeArrowheads="1"/>
          </p:cNvSpPr>
          <p:nvPr>
            <p:ph type="body" idx="1"/>
          </p:nvPr>
        </p:nvSpPr>
        <p:spPr bwMode="auto">
          <a:xfrm>
            <a:off x="914400" y="2362200"/>
            <a:ext cx="80010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2" name="Rectangle 8"/>
          <p:cNvSpPr>
            <a:spLocks noGrp="1" noChangeArrowheads="1"/>
          </p:cNvSpPr>
          <p:nvPr>
            <p:ph type="dt" sz="half" idx="2"/>
          </p:nvPr>
        </p:nvSpPr>
        <p:spPr bwMode="auto">
          <a:xfrm>
            <a:off x="7010400" y="65532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spcBef>
                <a:spcPct val="0"/>
              </a:spcBef>
              <a:buClrTx/>
              <a:buSzTx/>
              <a:buFontTx/>
              <a:buNone/>
              <a:defRPr sz="1400"/>
            </a:lvl1pPr>
          </a:lstStyle>
          <a:p>
            <a:pPr>
              <a:defRPr/>
            </a:pPr>
            <a:endParaRPr lang="en-US"/>
          </a:p>
        </p:txBody>
      </p:sp>
      <p:sp>
        <p:nvSpPr>
          <p:cNvPr id="6153" name="Rectangle 9"/>
          <p:cNvSpPr>
            <a:spLocks noGrp="1" noChangeArrowheads="1"/>
          </p:cNvSpPr>
          <p:nvPr>
            <p:ph type="ftr" sz="quarter" idx="3"/>
          </p:nvPr>
        </p:nvSpPr>
        <p:spPr bwMode="auto">
          <a:xfrm>
            <a:off x="2936875" y="6529388"/>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ctr">
              <a:spcBef>
                <a:spcPct val="0"/>
              </a:spcBef>
              <a:buClrTx/>
              <a:buSzTx/>
              <a:buFontTx/>
              <a:buNone/>
              <a:defRPr sz="1400"/>
            </a:lvl1pPr>
          </a:lstStyle>
          <a:p>
            <a:pPr>
              <a:defRPr/>
            </a:pPr>
            <a:endParaRPr lang="en-US"/>
          </a:p>
        </p:txBody>
      </p:sp>
      <p:sp>
        <p:nvSpPr>
          <p:cNvPr id="6154" name="Rectangle 10"/>
          <p:cNvSpPr>
            <a:spLocks noGrp="1" noChangeArrowheads="1"/>
          </p:cNvSpPr>
          <p:nvPr>
            <p:ph type="sldNum" sz="quarter" idx="4"/>
          </p:nvPr>
        </p:nvSpPr>
        <p:spPr bwMode="auto">
          <a:xfrm>
            <a:off x="84138" y="63436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spcBef>
                <a:spcPct val="0"/>
              </a:spcBef>
              <a:buClrTx/>
              <a:buSzTx/>
              <a:buFontTx/>
              <a:buNone/>
              <a:defRPr sz="2600" b="1">
                <a:solidFill>
                  <a:schemeClr val="bg1"/>
                </a:solidFill>
              </a:defRPr>
            </a:lvl1pPr>
          </a:lstStyle>
          <a:p>
            <a:pPr>
              <a:defRPr/>
            </a:pPr>
            <a:fld id="{B7097B8B-FF03-497D-99AE-1E23A9741E5B}" type="slidenum">
              <a:rPr lang="en-US"/>
              <a:pPr>
                <a:defRPr/>
              </a:pPr>
              <a:t>‹#›</a:t>
            </a:fld>
            <a:endParaRPr lang="en-US"/>
          </a:p>
        </p:txBody>
      </p:sp>
      <p:grpSp>
        <p:nvGrpSpPr>
          <p:cNvPr id="11273" name="Group 11"/>
          <p:cNvGrpSpPr>
            <a:grpSpLocks/>
          </p:cNvGrpSpPr>
          <p:nvPr/>
        </p:nvGrpSpPr>
        <p:grpSpPr bwMode="auto">
          <a:xfrm>
            <a:off x="228600" y="1981200"/>
            <a:ext cx="7391400" cy="319088"/>
            <a:chOff x="144" y="1248"/>
            <a:chExt cx="4656" cy="201"/>
          </a:xfrm>
        </p:grpSpPr>
        <p:sp>
          <p:nvSpPr>
            <p:cNvPr id="6156" name="AutoShape 12"/>
            <p:cNvSpPr>
              <a:spLocks noChangeArrowheads="1"/>
            </p:cNvSpPr>
            <p:nvPr/>
          </p:nvSpPr>
          <p:spPr bwMode="auto">
            <a:xfrm>
              <a:off x="384" y="1248"/>
              <a:ext cx="4416" cy="200"/>
            </a:xfrm>
            <a:prstGeom prst="roundRect">
              <a:avLst>
                <a:gd name="adj" fmla="val 0"/>
              </a:avLst>
            </a:prstGeom>
            <a:solidFill>
              <a:schemeClr val="bg2"/>
            </a:solidFill>
            <a:ln w="9525">
              <a:noFill/>
              <a:round/>
              <a:headEnd/>
              <a:tailEnd/>
            </a:ln>
            <a:effectLst/>
          </p:spPr>
          <p:txBody>
            <a:bodyPr wrap="none" anchor="ctr"/>
            <a:lstStyle/>
            <a:p>
              <a:pPr>
                <a:defRPr/>
              </a:pPr>
              <a:endParaRPr lang="en-US"/>
            </a:p>
          </p:txBody>
        </p:sp>
        <p:sp>
          <p:nvSpPr>
            <p:cNvPr id="6157" name="AutoShape 13"/>
            <p:cNvSpPr>
              <a:spLocks noChangeArrowheads="1"/>
            </p:cNvSpPr>
            <p:nvPr/>
          </p:nvSpPr>
          <p:spPr bwMode="auto">
            <a:xfrm flipH="1">
              <a:off x="144" y="1248"/>
              <a:ext cx="248" cy="201"/>
            </a:xfrm>
            <a:prstGeom prst="flowChartDelay">
              <a:avLst/>
            </a:prstGeom>
            <a:solidFill>
              <a:schemeClr val="bg2"/>
            </a:solidFill>
            <a:ln w="9525">
              <a:noFill/>
              <a:miter lim="800000"/>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889" r:id="rId1"/>
    <p:sldLayoutId id="2147484874" r:id="rId2"/>
    <p:sldLayoutId id="2147484875" r:id="rId3"/>
    <p:sldLayoutId id="2147484876" r:id="rId4"/>
    <p:sldLayoutId id="2147484877" r:id="rId5"/>
    <p:sldLayoutId id="2147484878" r:id="rId6"/>
    <p:sldLayoutId id="2147484879" r:id="rId7"/>
    <p:sldLayoutId id="2147484880" r:id="rId8"/>
    <p:sldLayoutId id="2147484881" r:id="rId9"/>
    <p:sldLayoutId id="2147484882" r:id="rId10"/>
    <p:sldLayoutId id="2147484883" r:id="rId11"/>
    <p:sldLayoutId id="2147484884" r:id="rId12"/>
    <p:sldLayoutId id="2147484885" r:id="rId13"/>
    <p:sldLayoutId id="2147484886" r:id="rId14"/>
    <p:sldLayoutId id="2147484887" r:id="rId15"/>
    <p:sldLayoutId id="2147484888" r:id="rId16"/>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Times New Roman" pitchFamily="18" charset="0"/>
        </a:defRPr>
      </a:lvl2pPr>
      <a:lvl3pPr algn="l" rtl="0" eaLnBrk="0" fontAlgn="base" hangingPunct="0">
        <a:lnSpc>
          <a:spcPct val="90000"/>
        </a:lnSpc>
        <a:spcBef>
          <a:spcPct val="0"/>
        </a:spcBef>
        <a:spcAft>
          <a:spcPct val="0"/>
        </a:spcAft>
        <a:defRPr sz="3600" b="1">
          <a:solidFill>
            <a:schemeClr val="tx2"/>
          </a:solidFill>
          <a:latin typeface="Arial" charset="0"/>
          <a:cs typeface="Times New Roman" pitchFamily="18" charset="0"/>
        </a:defRPr>
      </a:lvl3pPr>
      <a:lvl4pPr algn="l" rtl="0" eaLnBrk="0" fontAlgn="base" hangingPunct="0">
        <a:lnSpc>
          <a:spcPct val="90000"/>
        </a:lnSpc>
        <a:spcBef>
          <a:spcPct val="0"/>
        </a:spcBef>
        <a:spcAft>
          <a:spcPct val="0"/>
        </a:spcAft>
        <a:defRPr sz="3600" b="1">
          <a:solidFill>
            <a:schemeClr val="tx2"/>
          </a:solidFill>
          <a:latin typeface="Arial" charset="0"/>
          <a:cs typeface="Times New Roman" pitchFamily="18" charset="0"/>
        </a:defRPr>
      </a:lvl4pPr>
      <a:lvl5pPr algn="l" rtl="0" eaLnBrk="0" fontAlgn="base" hangingPunct="0">
        <a:lnSpc>
          <a:spcPct val="90000"/>
        </a:lnSpc>
        <a:spcBef>
          <a:spcPct val="0"/>
        </a:spcBef>
        <a:spcAft>
          <a:spcPct val="0"/>
        </a:spcAft>
        <a:defRPr sz="3600" b="1">
          <a:solidFill>
            <a:schemeClr val="tx2"/>
          </a:solidFill>
          <a:latin typeface="Arial" charset="0"/>
          <a:cs typeface="Times New Roman" pitchFamily="18" charset="0"/>
        </a:defRPr>
      </a:lvl5pPr>
      <a:lvl6pPr marL="457200" algn="l" rtl="0" fontAlgn="base">
        <a:lnSpc>
          <a:spcPct val="90000"/>
        </a:lnSpc>
        <a:spcBef>
          <a:spcPct val="0"/>
        </a:spcBef>
        <a:spcAft>
          <a:spcPct val="0"/>
        </a:spcAft>
        <a:defRPr sz="3600" b="1">
          <a:solidFill>
            <a:schemeClr val="tx2"/>
          </a:solidFill>
          <a:latin typeface="Arial" charset="0"/>
          <a:cs typeface="Times New Roman" pitchFamily="18" charset="0"/>
        </a:defRPr>
      </a:lvl6pPr>
      <a:lvl7pPr marL="914400" algn="l" rtl="0" fontAlgn="base">
        <a:lnSpc>
          <a:spcPct val="90000"/>
        </a:lnSpc>
        <a:spcBef>
          <a:spcPct val="0"/>
        </a:spcBef>
        <a:spcAft>
          <a:spcPct val="0"/>
        </a:spcAft>
        <a:defRPr sz="3600" b="1">
          <a:solidFill>
            <a:schemeClr val="tx2"/>
          </a:solidFill>
          <a:latin typeface="Arial" charset="0"/>
          <a:cs typeface="Times New Roman" pitchFamily="18" charset="0"/>
        </a:defRPr>
      </a:lvl7pPr>
      <a:lvl8pPr marL="1371600" algn="l" rtl="0" fontAlgn="base">
        <a:lnSpc>
          <a:spcPct val="90000"/>
        </a:lnSpc>
        <a:spcBef>
          <a:spcPct val="0"/>
        </a:spcBef>
        <a:spcAft>
          <a:spcPct val="0"/>
        </a:spcAft>
        <a:defRPr sz="3600" b="1">
          <a:solidFill>
            <a:schemeClr val="tx2"/>
          </a:solidFill>
          <a:latin typeface="Arial" charset="0"/>
          <a:cs typeface="Times New Roman" pitchFamily="18" charset="0"/>
        </a:defRPr>
      </a:lvl8pPr>
      <a:lvl9pPr marL="1828800" algn="l" rtl="0" fontAlgn="base">
        <a:lnSpc>
          <a:spcPct val="90000"/>
        </a:lnSpc>
        <a:spcBef>
          <a:spcPct val="0"/>
        </a:spcBef>
        <a:spcAft>
          <a:spcPct val="0"/>
        </a:spcAft>
        <a:defRPr sz="3600" b="1">
          <a:solidFill>
            <a:schemeClr val="tx2"/>
          </a:solidFill>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04800" y="1066800"/>
            <a:ext cx="7772400" cy="1447800"/>
          </a:xfrm>
        </p:spPr>
        <p:txBody>
          <a:bodyPr/>
          <a:lstStyle/>
          <a:p>
            <a:pPr eaLnBrk="1" hangingPunct="1"/>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400" dirty="0" smtClean="0"/>
              <a:t>International Sovereign </a:t>
            </a:r>
            <a:r>
              <a:rPr lang="en-US" sz="2400" dirty="0" err="1" smtClean="0"/>
              <a:t>Sukuk</a:t>
            </a:r>
            <a:r>
              <a:rPr lang="en-US" sz="2400" dirty="0" smtClean="0"/>
              <a:t>: </a:t>
            </a:r>
            <a:br>
              <a:rPr lang="en-US" sz="2400" dirty="0" smtClean="0"/>
            </a:br>
            <a:r>
              <a:rPr lang="en-US" sz="2400" dirty="0" smtClean="0"/>
              <a:t>Market and Ratings </a:t>
            </a:r>
            <a:r>
              <a:rPr lang="en-US" sz="2800" dirty="0" smtClean="0"/>
              <a:t/>
            </a:r>
            <a:br>
              <a:rPr lang="en-US" sz="2800" dirty="0" smtClean="0"/>
            </a:br>
            <a:r>
              <a:rPr lang="en-US" dirty="0" smtClean="0"/>
              <a:t/>
            </a:r>
            <a:br>
              <a:rPr lang="en-US" dirty="0" smtClean="0"/>
            </a:br>
            <a:endParaRPr lang="en-US" dirty="0" smtClean="0"/>
          </a:p>
        </p:txBody>
      </p:sp>
      <p:sp>
        <p:nvSpPr>
          <p:cNvPr id="13315" name="Rectangle 3"/>
          <p:cNvSpPr>
            <a:spLocks noGrp="1" noChangeArrowheads="1"/>
          </p:cNvSpPr>
          <p:nvPr>
            <p:ph type="subTitle" idx="1"/>
          </p:nvPr>
        </p:nvSpPr>
        <p:spPr>
          <a:xfrm>
            <a:off x="4648200" y="2971800"/>
            <a:ext cx="3657600" cy="1898650"/>
          </a:xfrm>
        </p:spPr>
        <p:txBody>
          <a:bodyPr/>
          <a:lstStyle/>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a:p>
          <a:p>
            <a:pPr eaLnBrk="1" hangingPunct="1"/>
            <a:endParaRPr lang="en-US" sz="1800" dirty="0" smtClean="0"/>
          </a:p>
          <a:p>
            <a:pPr eaLnBrk="1" hangingPunct="1"/>
            <a:endParaRPr lang="en-US" sz="1800" dirty="0"/>
          </a:p>
          <a:p>
            <a:pPr eaLnBrk="1" hangingPunct="1"/>
            <a:r>
              <a:rPr lang="en-US" sz="1800" dirty="0" smtClean="0"/>
              <a:t>‘</a:t>
            </a:r>
          </a:p>
          <a:p>
            <a:pPr eaLnBrk="1" hangingPunct="1"/>
            <a:endParaRPr lang="en-US" sz="1800" dirty="0"/>
          </a:p>
          <a:p>
            <a:pPr eaLnBrk="1" hangingPunct="1"/>
            <a:endParaRPr lang="en-US" sz="1800" dirty="0" smtClean="0"/>
          </a:p>
          <a:p>
            <a:pPr eaLnBrk="1" hangingPunct="1"/>
            <a:endParaRPr lang="en-US" sz="1800" dirty="0" smtClean="0"/>
          </a:p>
          <a:p>
            <a:pPr eaLnBrk="1" hangingPunct="1"/>
            <a:endParaRPr lang="en-US" sz="1800" dirty="0"/>
          </a:p>
          <a:p>
            <a:pPr eaLnBrk="1" hangingPunct="1"/>
            <a:endParaRPr lang="en-US" sz="1800" dirty="0" smtClean="0"/>
          </a:p>
          <a:p>
            <a:pPr eaLnBrk="1" hangingPunct="1"/>
            <a:endParaRPr lang="en-US" sz="1800" dirty="0"/>
          </a:p>
          <a:p>
            <a:pPr eaLnBrk="1" hangingPunct="1"/>
            <a:endParaRPr lang="en-US" sz="1800" dirty="0" smtClean="0"/>
          </a:p>
          <a:p>
            <a:pPr eaLnBrk="1" hangingPunct="1"/>
            <a:endParaRPr lang="en-US" sz="1800" dirty="0"/>
          </a:p>
          <a:p>
            <a:pPr eaLnBrk="1" hangingPunct="1"/>
            <a:endParaRPr lang="en-US" sz="1800" dirty="0" smtClean="0"/>
          </a:p>
          <a:p>
            <a:pPr eaLnBrk="1" hangingPunct="1"/>
            <a:endParaRPr lang="en-US" sz="1800" dirty="0"/>
          </a:p>
          <a:p>
            <a:pPr eaLnBrk="1" hangingPunct="1"/>
            <a:r>
              <a:rPr lang="en-US" sz="1800" dirty="0" smtClean="0"/>
              <a:t>Abu Dhabi</a:t>
            </a:r>
            <a:endParaRPr lang="en-US" sz="1800" dirty="0" smtClean="0"/>
          </a:p>
          <a:p>
            <a:pPr eaLnBrk="1" hangingPunct="1"/>
            <a:r>
              <a:rPr lang="en-US" sz="1800" dirty="0" smtClean="0"/>
              <a:t>April 2015</a:t>
            </a:r>
            <a:endParaRPr lang="en-US" sz="1800" dirty="0" smtClean="0"/>
          </a:p>
          <a:p>
            <a:pPr eaLnBrk="1" hangingPunct="1"/>
            <a:endParaRPr lang="en-US" sz="1800" dirty="0" smtClean="0"/>
          </a:p>
          <a:p>
            <a:pPr eaLnBrk="1" hangingPunct="1"/>
            <a:r>
              <a:rPr lang="en-US" sz="1600" dirty="0" smtClean="0"/>
              <a:t>Michael Bennett</a:t>
            </a:r>
          </a:p>
          <a:p>
            <a:pPr eaLnBrk="1" hangingPunct="1"/>
            <a:r>
              <a:rPr lang="en-US" sz="1400" dirty="0" smtClean="0"/>
              <a:t>Head of Derivatives/Structured Finance</a:t>
            </a:r>
          </a:p>
          <a:p>
            <a:pPr eaLnBrk="1" hangingPunct="1"/>
            <a:r>
              <a:rPr lang="en-US" sz="1400" dirty="0" smtClean="0"/>
              <a:t>The World Bank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Sovereign</a:t>
            </a:r>
            <a:br>
              <a:rPr lang="en-US" dirty="0" smtClean="0"/>
            </a:br>
            <a:r>
              <a:rPr lang="en-US" sz="3200" dirty="0" err="1" smtClean="0"/>
              <a:t>Sukuk</a:t>
            </a:r>
            <a:r>
              <a:rPr lang="en-US" sz="3200" dirty="0" smtClean="0"/>
              <a:t> – Issuer Quality</a:t>
            </a:r>
            <a:endParaRPr lang="en-US" sz="3200" dirty="0"/>
          </a:p>
        </p:txBody>
      </p:sp>
      <p:sp>
        <p:nvSpPr>
          <p:cNvPr id="3" name="Content Placeholder 2"/>
          <p:cNvSpPr>
            <a:spLocks noGrp="1"/>
          </p:cNvSpPr>
          <p:nvPr>
            <p:ph idx="1"/>
          </p:nvPr>
        </p:nvSpPr>
        <p:spPr/>
        <p:txBody>
          <a:bodyPr/>
          <a:lstStyle/>
          <a:p>
            <a:r>
              <a:rPr lang="en-US" sz="2400" dirty="0" smtClean="0"/>
              <a:t>International sovereign </a:t>
            </a:r>
            <a:r>
              <a:rPr lang="en-US" sz="2400" dirty="0" err="1" smtClean="0"/>
              <a:t>sukuk</a:t>
            </a:r>
            <a:r>
              <a:rPr lang="en-US" sz="2400" dirty="0" smtClean="0"/>
              <a:t> have been issued by issuers across the ratings spectrum</a:t>
            </a:r>
          </a:p>
          <a:p>
            <a:endParaRPr lang="en-US" sz="2400" dirty="0"/>
          </a:p>
          <a:p>
            <a:endParaRPr lang="en-US" sz="2400" dirty="0" smtClean="0"/>
          </a:p>
          <a:p>
            <a:endParaRPr lang="en-US" sz="2400" dirty="0"/>
          </a:p>
          <a:p>
            <a:endParaRPr lang="en-US" sz="2400" dirty="0" smtClean="0"/>
          </a:p>
        </p:txBody>
      </p:sp>
      <p:graphicFrame>
        <p:nvGraphicFramePr>
          <p:cNvPr id="4" name="Table 3"/>
          <p:cNvGraphicFramePr>
            <a:graphicFrameLocks noGrp="1"/>
          </p:cNvGraphicFramePr>
          <p:nvPr>
            <p:extLst>
              <p:ext uri="{D42A27DB-BD31-4B8C-83A1-F6EECF244321}">
                <p14:modId xmlns:p14="http://schemas.microsoft.com/office/powerpoint/2010/main" val="553983104"/>
              </p:ext>
            </p:extLst>
          </p:nvPr>
        </p:nvGraphicFramePr>
        <p:xfrm>
          <a:off x="2057400" y="3276599"/>
          <a:ext cx="3886200" cy="1523999"/>
        </p:xfrm>
        <a:graphic>
          <a:graphicData uri="http://schemas.openxmlformats.org/drawingml/2006/table">
            <a:tbl>
              <a:tblPr firstRow="1" firstCol="1" bandRow="1">
                <a:tableStyleId>{5C22544A-7EE6-4342-B048-85BDC9FD1C3A}</a:tableStyleId>
              </a:tblPr>
              <a:tblGrid>
                <a:gridCol w="1757578"/>
                <a:gridCol w="2128622"/>
              </a:tblGrid>
              <a:tr h="445999">
                <a:tc>
                  <a:txBody>
                    <a:bodyPr/>
                    <a:lstStyle/>
                    <a:p>
                      <a:pPr marL="0" marR="0">
                        <a:lnSpc>
                          <a:spcPct val="115000"/>
                        </a:lnSpc>
                        <a:spcBef>
                          <a:spcPts val="0"/>
                        </a:spcBef>
                        <a:spcAft>
                          <a:spcPts val="0"/>
                        </a:spcAft>
                      </a:pPr>
                      <a:r>
                        <a:rPr lang="en-US" sz="1100" dirty="0">
                          <a:effectLst/>
                        </a:rPr>
                        <a:t>Issuer</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a:effectLst/>
                        </a:rPr>
                        <a:t>S&amp;P or Fitch Rating</a:t>
                      </a:r>
                      <a:endParaRPr lang="en-US" sz="1100" dirty="0">
                        <a:effectLst/>
                        <a:latin typeface="Calibri"/>
                        <a:ea typeface="Calibri"/>
                        <a:cs typeface="Times New Roman"/>
                      </a:endParaRPr>
                    </a:p>
                  </a:txBody>
                  <a:tcPr marL="68580" marR="68580" marT="0" marB="0">
                    <a:solidFill>
                      <a:schemeClr val="bg2">
                        <a:lumMod val="60000"/>
                        <a:lumOff val="40000"/>
                      </a:schemeClr>
                    </a:solidFill>
                  </a:tcPr>
                </a:tc>
              </a:tr>
              <a:tr h="215600">
                <a:tc>
                  <a:txBody>
                    <a:bodyPr/>
                    <a:lstStyle/>
                    <a:p>
                      <a:pPr marL="0" marR="0">
                        <a:lnSpc>
                          <a:spcPct val="115000"/>
                        </a:lnSpc>
                        <a:spcBef>
                          <a:spcPts val="0"/>
                        </a:spcBef>
                        <a:spcAft>
                          <a:spcPts val="0"/>
                        </a:spcAft>
                      </a:pPr>
                      <a:r>
                        <a:rPr lang="en-US" sz="1100" dirty="0">
                          <a:effectLst/>
                        </a:rPr>
                        <a:t>Qatar</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AA</a:t>
                      </a:r>
                      <a:endParaRPr lang="en-US" sz="1100">
                        <a:effectLst/>
                        <a:latin typeface="Calibri"/>
                        <a:ea typeface="Calibri"/>
                        <a:cs typeface="Times New Roman"/>
                      </a:endParaRPr>
                    </a:p>
                  </a:txBody>
                  <a:tcPr marL="68580" marR="68580" marT="0" marB="0"/>
                </a:tc>
              </a:tr>
              <a:tr h="215600">
                <a:tc>
                  <a:txBody>
                    <a:bodyPr/>
                    <a:lstStyle/>
                    <a:p>
                      <a:pPr marL="0" marR="0">
                        <a:lnSpc>
                          <a:spcPct val="115000"/>
                        </a:lnSpc>
                        <a:spcBef>
                          <a:spcPts val="0"/>
                        </a:spcBef>
                        <a:spcAft>
                          <a:spcPts val="0"/>
                        </a:spcAft>
                      </a:pPr>
                      <a:r>
                        <a:rPr lang="en-US" sz="1100" dirty="0">
                          <a:effectLst/>
                        </a:rPr>
                        <a:t>Malaysia</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A-</a:t>
                      </a:r>
                      <a:endParaRPr lang="en-US" sz="1100">
                        <a:effectLst/>
                        <a:latin typeface="Calibri"/>
                        <a:ea typeface="Calibri"/>
                        <a:cs typeface="Times New Roman"/>
                      </a:endParaRPr>
                    </a:p>
                  </a:txBody>
                  <a:tcPr marL="68580" marR="68580" marT="0" marB="0"/>
                </a:tc>
              </a:tr>
              <a:tr h="215600">
                <a:tc>
                  <a:txBody>
                    <a:bodyPr/>
                    <a:lstStyle/>
                    <a:p>
                      <a:pPr marL="0" marR="0">
                        <a:lnSpc>
                          <a:spcPct val="115000"/>
                        </a:lnSpc>
                        <a:spcBef>
                          <a:spcPts val="0"/>
                        </a:spcBef>
                        <a:spcAft>
                          <a:spcPts val="0"/>
                        </a:spcAft>
                      </a:pPr>
                      <a:r>
                        <a:rPr lang="en-US" sz="1100" dirty="0">
                          <a:effectLst/>
                        </a:rPr>
                        <a:t>Turkey</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BBB-</a:t>
                      </a:r>
                      <a:endParaRPr lang="en-US" sz="1100">
                        <a:effectLst/>
                        <a:latin typeface="Calibri"/>
                        <a:ea typeface="Calibri"/>
                        <a:cs typeface="Times New Roman"/>
                      </a:endParaRPr>
                    </a:p>
                  </a:txBody>
                  <a:tcPr marL="68580" marR="68580" marT="0" marB="0"/>
                </a:tc>
              </a:tr>
              <a:tr h="215600">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BB+</a:t>
                      </a:r>
                      <a:endParaRPr lang="en-US" sz="1100">
                        <a:effectLst/>
                        <a:latin typeface="Calibri"/>
                        <a:ea typeface="Calibri"/>
                        <a:cs typeface="Times New Roman"/>
                      </a:endParaRPr>
                    </a:p>
                  </a:txBody>
                  <a:tcPr marL="68580" marR="68580" marT="0" marB="0"/>
                </a:tc>
              </a:tr>
              <a:tr h="215600">
                <a:tc>
                  <a:txBody>
                    <a:bodyPr/>
                    <a:lstStyle/>
                    <a:p>
                      <a:pPr marL="0" marR="0">
                        <a:lnSpc>
                          <a:spcPct val="115000"/>
                        </a:lnSpc>
                        <a:spcBef>
                          <a:spcPts val="0"/>
                        </a:spcBef>
                        <a:spcAft>
                          <a:spcPts val="0"/>
                        </a:spcAft>
                      </a:pPr>
                      <a:r>
                        <a:rPr lang="en-US" sz="1100" dirty="0">
                          <a:effectLst/>
                        </a:rPr>
                        <a:t>Pakistan</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a:effectLst/>
                        </a:rPr>
                        <a:t>B-</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517309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Sovereign</a:t>
            </a:r>
            <a:br>
              <a:rPr lang="en-US" dirty="0" smtClean="0"/>
            </a:br>
            <a:r>
              <a:rPr lang="en-US" sz="3200" dirty="0" err="1" smtClean="0"/>
              <a:t>Sukuk</a:t>
            </a:r>
            <a:r>
              <a:rPr lang="en-US" sz="3200" dirty="0" smtClean="0"/>
              <a:t> – Credit Enhancement</a:t>
            </a:r>
            <a:endParaRPr lang="en-US" sz="3200" dirty="0"/>
          </a:p>
        </p:txBody>
      </p:sp>
      <p:sp>
        <p:nvSpPr>
          <p:cNvPr id="3" name="Content Placeholder 2"/>
          <p:cNvSpPr>
            <a:spLocks noGrp="1"/>
          </p:cNvSpPr>
          <p:nvPr>
            <p:ph idx="1"/>
          </p:nvPr>
        </p:nvSpPr>
        <p:spPr/>
        <p:txBody>
          <a:bodyPr/>
          <a:lstStyle/>
          <a:p>
            <a:r>
              <a:rPr lang="en-US" dirty="0" err="1" smtClean="0"/>
              <a:t>Sukuk</a:t>
            </a:r>
            <a:r>
              <a:rPr lang="en-US" dirty="0" smtClean="0"/>
              <a:t> can be guaranteed by third parties (in similar manner as bonds and loans)</a:t>
            </a:r>
          </a:p>
          <a:p>
            <a:r>
              <a:rPr lang="en-US" dirty="0" smtClean="0"/>
              <a:t>Various potential guarantors – governments (USAID, JBIC) and multilateral agencies (World Bank, MIGA, </a:t>
            </a:r>
            <a:r>
              <a:rPr lang="en-US" dirty="0" err="1" smtClean="0"/>
              <a:t>IsDB</a:t>
            </a:r>
            <a:r>
              <a:rPr lang="en-US" dirty="0" smtClean="0"/>
              <a:t>) – could be considered</a:t>
            </a:r>
            <a:endParaRPr lang="en-US" dirty="0"/>
          </a:p>
        </p:txBody>
      </p:sp>
    </p:spTree>
    <p:extLst>
      <p:ext uri="{BB962C8B-B14F-4D97-AF65-F5344CB8AC3E}">
        <p14:creationId xmlns:p14="http://schemas.microsoft.com/office/powerpoint/2010/main" val="327531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a:t>
            </a:r>
            <a:r>
              <a:rPr lang="en-US" dirty="0" err="1" smtClean="0"/>
              <a:t>Sukuk</a:t>
            </a:r>
            <a:r>
              <a:rPr lang="en-US" dirty="0" smtClean="0"/>
              <a:t/>
            </a:r>
            <a:br>
              <a:rPr lang="en-US" dirty="0" smtClean="0"/>
            </a:br>
            <a:r>
              <a:rPr lang="en-US" sz="3200" dirty="0" smtClean="0"/>
              <a:t>Investor Base</a:t>
            </a:r>
            <a:endParaRPr lang="en-US" sz="3200" dirty="0"/>
          </a:p>
        </p:txBody>
      </p:sp>
      <p:sp>
        <p:nvSpPr>
          <p:cNvPr id="3" name="Content Placeholder 2"/>
          <p:cNvSpPr>
            <a:spLocks noGrp="1"/>
          </p:cNvSpPr>
          <p:nvPr>
            <p:ph idx="1"/>
          </p:nvPr>
        </p:nvSpPr>
        <p:spPr>
          <a:xfrm>
            <a:off x="914400" y="2362200"/>
            <a:ext cx="8001000" cy="4114800"/>
          </a:xfrm>
        </p:spPr>
        <p:txBody>
          <a:bodyPr/>
          <a:lstStyle/>
          <a:p>
            <a:r>
              <a:rPr lang="en-US" sz="2000" dirty="0" smtClean="0"/>
              <a:t>Similar type of institutional investors as international sovereign bonds – commercial banks, insurance, central banks, asset managers</a:t>
            </a:r>
          </a:p>
          <a:p>
            <a:r>
              <a:rPr lang="en-US" sz="2000" dirty="0" smtClean="0"/>
              <a:t>Concentrated in the Middle East and Asia:</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8169427"/>
              </p:ext>
            </p:extLst>
          </p:nvPr>
        </p:nvGraphicFramePr>
        <p:xfrm>
          <a:off x="1752601" y="3733803"/>
          <a:ext cx="5867398" cy="2590797"/>
        </p:xfrm>
        <a:graphic>
          <a:graphicData uri="http://schemas.openxmlformats.org/drawingml/2006/table">
            <a:tbl>
              <a:tblPr firstRow="1" firstCol="1" bandRow="1">
                <a:tableStyleId>{5C22544A-7EE6-4342-B048-85BDC9FD1C3A}</a:tableStyleId>
              </a:tblPr>
              <a:tblGrid>
                <a:gridCol w="2386434"/>
                <a:gridCol w="1058644"/>
                <a:gridCol w="1211160"/>
                <a:gridCol w="1211160"/>
              </a:tblGrid>
              <a:tr h="602431">
                <a:tc>
                  <a:txBody>
                    <a:bodyPr/>
                    <a:lstStyle/>
                    <a:p>
                      <a:pPr marL="0" marR="0" algn="ctr">
                        <a:lnSpc>
                          <a:spcPct val="115000"/>
                        </a:lnSpc>
                        <a:spcBef>
                          <a:spcPts val="0"/>
                        </a:spcBef>
                        <a:spcAft>
                          <a:spcPts val="0"/>
                        </a:spcAft>
                      </a:pPr>
                      <a:r>
                        <a:rPr lang="en-US" sz="1100" dirty="0">
                          <a:effectLst/>
                        </a:rPr>
                        <a:t> </a:t>
                      </a:r>
                    </a:p>
                    <a:p>
                      <a:pPr marL="0" marR="0" algn="ctr">
                        <a:lnSpc>
                          <a:spcPct val="115000"/>
                        </a:lnSpc>
                        <a:spcBef>
                          <a:spcPts val="0"/>
                        </a:spcBef>
                        <a:spcAft>
                          <a:spcPts val="0"/>
                        </a:spcAft>
                      </a:pPr>
                      <a:r>
                        <a:rPr lang="en-US" sz="1100" dirty="0">
                          <a:effectLst/>
                        </a:rPr>
                        <a:t> </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dirty="0">
                          <a:effectLst/>
                        </a:rPr>
                        <a:t>Issue Date</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Size</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Middle East/Asia Placement %</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r>
              <a:tr h="200810">
                <a:tc>
                  <a:txBody>
                    <a:bodyPr/>
                    <a:lstStyle/>
                    <a:p>
                      <a:pPr marL="0" marR="0">
                        <a:lnSpc>
                          <a:spcPct val="115000"/>
                        </a:lnSpc>
                        <a:spcBef>
                          <a:spcPts val="0"/>
                        </a:spcBef>
                        <a:spcAft>
                          <a:spcPts val="0"/>
                        </a:spcAft>
                      </a:pPr>
                      <a:r>
                        <a:rPr lang="en-US" sz="1100" dirty="0">
                          <a:effectLst/>
                        </a:rPr>
                        <a:t>Malaysia</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July 2011</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US$1.2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87%</a:t>
                      </a:r>
                      <a:endParaRPr lang="en-US" sz="1100">
                        <a:effectLst/>
                        <a:latin typeface="Calibri"/>
                        <a:ea typeface="MS Mincho"/>
                        <a:cs typeface="Times New Roman"/>
                      </a:endParaRPr>
                    </a:p>
                  </a:txBody>
                  <a:tcPr marL="68580" marR="68580" marT="0" marB="0"/>
                </a:tc>
              </a:tr>
              <a:tr h="401621">
                <a:tc>
                  <a:txBody>
                    <a:bodyPr/>
                    <a:lstStyle/>
                    <a:p>
                      <a:pPr marL="0" marR="0">
                        <a:lnSpc>
                          <a:spcPct val="115000"/>
                        </a:lnSpc>
                        <a:spcBef>
                          <a:spcPts val="0"/>
                        </a:spcBef>
                        <a:spcAft>
                          <a:spcPts val="0"/>
                        </a:spcAft>
                      </a:pPr>
                      <a:r>
                        <a:rPr lang="en-US" sz="1100" dirty="0">
                          <a:effectLst/>
                        </a:rPr>
                        <a:t>Emirate of </a:t>
                      </a:r>
                      <a:r>
                        <a:rPr lang="en-US" sz="1100" dirty="0" err="1">
                          <a:effectLst/>
                        </a:rPr>
                        <a:t>Ras</a:t>
                      </a:r>
                      <a:r>
                        <a:rPr lang="en-US" sz="1100" dirty="0">
                          <a:effectLst/>
                        </a:rPr>
                        <a:t> Al </a:t>
                      </a:r>
                      <a:r>
                        <a:rPr lang="en-US" sz="1100" dirty="0" err="1">
                          <a:effectLst/>
                        </a:rPr>
                        <a:t>Khaimah</a:t>
                      </a:r>
                      <a:r>
                        <a:rPr lang="en-US" sz="1100" dirty="0">
                          <a:effectLst/>
                        </a:rPr>
                        <a:t/>
                      </a:r>
                      <a:br>
                        <a:rPr lang="en-US" sz="1100" dirty="0">
                          <a:effectLst/>
                        </a:rPr>
                      </a:br>
                      <a:r>
                        <a:rPr lang="en-US" sz="1100" dirty="0">
                          <a:effectLst/>
                        </a:rPr>
                        <a:t>(United Arab Emirates)</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Oct 2013</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US$ 500 million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79%</a:t>
                      </a:r>
                      <a:endParaRPr lang="en-US" sz="1100">
                        <a:effectLst/>
                        <a:latin typeface="Calibri"/>
                        <a:ea typeface="MS Mincho"/>
                        <a:cs typeface="Times New Roman"/>
                      </a:endParaRPr>
                    </a:p>
                  </a:txBody>
                  <a:tcPr marL="68580" marR="68580" marT="0" marB="0"/>
                </a:tc>
              </a:tr>
              <a:tr h="200810">
                <a:tc>
                  <a:txBody>
                    <a:bodyPr/>
                    <a:lstStyle/>
                    <a:p>
                      <a:pPr marL="0" marR="0">
                        <a:lnSpc>
                          <a:spcPct val="115000"/>
                        </a:lnSpc>
                        <a:spcBef>
                          <a:spcPts val="0"/>
                        </a:spcBef>
                        <a:spcAft>
                          <a:spcPts val="0"/>
                        </a:spcAft>
                      </a:pPr>
                      <a:r>
                        <a:rPr lang="en-US" sz="1100" dirty="0">
                          <a:effectLst/>
                        </a:rPr>
                        <a:t>Qatar</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July 2012</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US$ 2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76%</a:t>
                      </a:r>
                      <a:endParaRPr lang="en-US" sz="1100">
                        <a:effectLst/>
                        <a:latin typeface="Calibri"/>
                        <a:ea typeface="MS Mincho"/>
                        <a:cs typeface="Times New Roman"/>
                      </a:endParaRPr>
                    </a:p>
                  </a:txBody>
                  <a:tcPr marL="68580" marR="68580" marT="0" marB="0"/>
                </a:tc>
              </a:tr>
              <a:tr h="391752">
                <a:tc>
                  <a:txBody>
                    <a:bodyPr/>
                    <a:lstStyle/>
                    <a:p>
                      <a:pPr marL="0" marR="0">
                        <a:lnSpc>
                          <a:spcPct val="115000"/>
                        </a:lnSpc>
                        <a:spcBef>
                          <a:spcPts val="0"/>
                        </a:spcBef>
                        <a:spcAft>
                          <a:spcPts val="0"/>
                        </a:spcAft>
                      </a:pPr>
                      <a:r>
                        <a:rPr lang="en-US" sz="1100" dirty="0">
                          <a:effectLst/>
                        </a:rPr>
                        <a:t>Bahrain</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Nov 2011</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US$ 750 million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74%</a:t>
                      </a:r>
                      <a:endParaRPr lang="en-US" sz="1100">
                        <a:effectLst/>
                        <a:latin typeface="Calibri"/>
                        <a:ea typeface="MS Mincho"/>
                        <a:cs typeface="Times New Roman"/>
                      </a:endParaRPr>
                    </a:p>
                  </a:txBody>
                  <a:tcPr marL="68580" marR="68580" marT="0" marB="0"/>
                </a:tc>
              </a:tr>
              <a:tr h="391752">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Sept 2013</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US$ 1.5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64%</a:t>
                      </a:r>
                      <a:endParaRPr lang="en-US" sz="1100">
                        <a:effectLst/>
                        <a:latin typeface="Calibri"/>
                        <a:ea typeface="MS Mincho"/>
                        <a:cs typeface="Times New Roman"/>
                      </a:endParaRPr>
                    </a:p>
                  </a:txBody>
                  <a:tcPr marL="68580" marR="68580" marT="0" marB="0"/>
                </a:tc>
              </a:tr>
              <a:tr h="401621">
                <a:tc>
                  <a:txBody>
                    <a:bodyPr/>
                    <a:lstStyle/>
                    <a:p>
                      <a:pPr marL="0" marR="0">
                        <a:lnSpc>
                          <a:spcPct val="115000"/>
                        </a:lnSpc>
                        <a:spcBef>
                          <a:spcPts val="0"/>
                        </a:spcBef>
                        <a:spcAft>
                          <a:spcPts val="0"/>
                        </a:spcAft>
                      </a:pPr>
                      <a:r>
                        <a:rPr lang="en-US" sz="1100" dirty="0">
                          <a:effectLst/>
                        </a:rPr>
                        <a:t>Emirate of Dubai</a:t>
                      </a:r>
                    </a:p>
                    <a:p>
                      <a:pPr marL="0" marR="0">
                        <a:lnSpc>
                          <a:spcPct val="115000"/>
                        </a:lnSpc>
                        <a:spcBef>
                          <a:spcPts val="0"/>
                        </a:spcBef>
                        <a:spcAft>
                          <a:spcPts val="0"/>
                        </a:spcAft>
                      </a:pPr>
                      <a:r>
                        <a:rPr lang="en-US" sz="1100" dirty="0">
                          <a:effectLst/>
                        </a:rPr>
                        <a:t>(United Arab Emirates)</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Jan 2013</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US$ 750 million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59%</a:t>
                      </a:r>
                      <a:endParaRPr lang="en-US" sz="1100" dirty="0">
                        <a:effectLst/>
                        <a:latin typeface="Calibri"/>
                        <a:ea typeface="MS Mincho"/>
                        <a:cs typeface="Times New Roman"/>
                      </a:endParaRPr>
                    </a:p>
                  </a:txBody>
                  <a:tcPr marL="68580" marR="68580" marT="0" marB="0"/>
                </a:tc>
              </a:tr>
            </a:tbl>
          </a:graphicData>
        </a:graphic>
      </p:graphicFrame>
    </p:spTree>
    <p:extLst>
      <p:ext uri="{BB962C8B-B14F-4D97-AF65-F5344CB8AC3E}">
        <p14:creationId xmlns:p14="http://schemas.microsoft.com/office/powerpoint/2010/main" val="3123984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a:t>
            </a:r>
            <a:r>
              <a:rPr lang="en-US" dirty="0" err="1" smtClean="0"/>
              <a:t>Sukuk</a:t>
            </a:r>
            <a:r>
              <a:rPr lang="en-US" dirty="0" smtClean="0"/>
              <a:t/>
            </a:r>
            <a:br>
              <a:rPr lang="en-US" dirty="0" smtClean="0"/>
            </a:br>
            <a:r>
              <a:rPr lang="en-US" sz="3200" dirty="0" smtClean="0"/>
              <a:t>Investor Base</a:t>
            </a:r>
            <a:endParaRPr lang="en-US" sz="3200" dirty="0"/>
          </a:p>
        </p:txBody>
      </p:sp>
      <p:sp>
        <p:nvSpPr>
          <p:cNvPr id="3" name="Content Placeholder 2"/>
          <p:cNvSpPr>
            <a:spLocks noGrp="1"/>
          </p:cNvSpPr>
          <p:nvPr>
            <p:ph idx="1"/>
          </p:nvPr>
        </p:nvSpPr>
        <p:spPr/>
        <p:txBody>
          <a:bodyPr/>
          <a:lstStyle/>
          <a:p>
            <a:r>
              <a:rPr lang="en-US" dirty="0" smtClean="0"/>
              <a:t>For same issuer, much larger percentage of </a:t>
            </a:r>
            <a:r>
              <a:rPr lang="en-US" dirty="0" err="1" smtClean="0"/>
              <a:t>sukuk</a:t>
            </a:r>
            <a:r>
              <a:rPr lang="en-US" dirty="0" smtClean="0"/>
              <a:t> is placed in Middle East and Asia than conventional bonds:</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7263260"/>
              </p:ext>
            </p:extLst>
          </p:nvPr>
        </p:nvGraphicFramePr>
        <p:xfrm>
          <a:off x="1524000" y="3810001"/>
          <a:ext cx="6431280" cy="2362199"/>
        </p:xfrm>
        <a:graphic>
          <a:graphicData uri="http://schemas.openxmlformats.org/drawingml/2006/table">
            <a:tbl>
              <a:tblPr firstRow="1" firstCol="1" bandRow="1">
                <a:tableStyleId>{5C22544A-7EE6-4342-B048-85BDC9FD1C3A}</a:tableStyleId>
              </a:tblPr>
              <a:tblGrid>
                <a:gridCol w="1523198"/>
                <a:gridCol w="2764322"/>
                <a:gridCol w="2143760"/>
              </a:tblGrid>
              <a:tr h="523005">
                <a:tc>
                  <a:txBody>
                    <a:bodyPr/>
                    <a:lstStyle/>
                    <a:p>
                      <a:pPr marL="0" marR="0">
                        <a:lnSpc>
                          <a:spcPct val="115000"/>
                        </a:lnSpc>
                        <a:spcBef>
                          <a:spcPts val="0"/>
                        </a:spcBef>
                        <a:spcAft>
                          <a:spcPts val="0"/>
                        </a:spcAft>
                      </a:pPr>
                      <a:r>
                        <a:rPr lang="en-US" sz="1100" dirty="0">
                          <a:effectLst/>
                        </a:rPr>
                        <a:t>Issuer</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a:effectLst/>
                        </a:rPr>
                        <a:t>Issues</a:t>
                      </a:r>
                      <a:endParaRPr lang="en-US" sz="1100" dirty="0">
                        <a:effectLst/>
                        <a:latin typeface="Calibri"/>
                        <a:ea typeface="Calibri"/>
                        <a:cs typeface="Times New Roman"/>
                      </a:endParaRPr>
                    </a:p>
                  </a:txBody>
                  <a:tcPr marL="68580" marR="68580" marT="0" marB="0">
                    <a:solidFill>
                      <a:schemeClr val="bg2">
                        <a:lumMod val="60000"/>
                        <a:lumOff val="40000"/>
                      </a:schemeClr>
                    </a:solidFill>
                  </a:tcPr>
                </a:tc>
                <a:tc>
                  <a:txBody>
                    <a:bodyPr/>
                    <a:lstStyle/>
                    <a:p>
                      <a:pPr marL="0" marR="0">
                        <a:lnSpc>
                          <a:spcPct val="115000"/>
                        </a:lnSpc>
                        <a:spcBef>
                          <a:spcPts val="0"/>
                        </a:spcBef>
                        <a:spcAft>
                          <a:spcPts val="0"/>
                        </a:spcAft>
                      </a:pPr>
                      <a:r>
                        <a:rPr lang="en-US" sz="1100" dirty="0">
                          <a:effectLst/>
                        </a:rPr>
                        <a:t>% Placed in Middle East/Asia</a:t>
                      </a:r>
                      <a:endParaRPr lang="en-US" sz="1100" dirty="0">
                        <a:effectLst/>
                        <a:latin typeface="Calibri"/>
                        <a:ea typeface="Calibri"/>
                        <a:cs typeface="Times New Roman"/>
                      </a:endParaRPr>
                    </a:p>
                  </a:txBody>
                  <a:tcPr marL="68580" marR="68580" marT="0" marB="0">
                    <a:solidFill>
                      <a:schemeClr val="bg2">
                        <a:lumMod val="60000"/>
                        <a:lumOff val="40000"/>
                      </a:schemeClr>
                    </a:solidFill>
                  </a:tcPr>
                </a:tc>
              </a:tr>
              <a:tr h="523005">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Sept 2013 US$1.5 billion sukuk</a:t>
                      </a:r>
                    </a:p>
                    <a:p>
                      <a:pPr marL="0" marR="0">
                        <a:lnSpc>
                          <a:spcPct val="115000"/>
                        </a:lnSpc>
                        <a:spcBef>
                          <a:spcPts val="0"/>
                        </a:spcBef>
                        <a:spcAft>
                          <a:spcPts val="0"/>
                        </a:spcAft>
                      </a:pPr>
                      <a:r>
                        <a:rPr lang="en-US" sz="1100">
                          <a:effectLst/>
                        </a:rPr>
                        <a:t>July 2013 US$1 billion notes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64%</a:t>
                      </a:r>
                    </a:p>
                    <a:p>
                      <a:pPr marL="0" marR="0" algn="ctr">
                        <a:lnSpc>
                          <a:spcPct val="115000"/>
                        </a:lnSpc>
                        <a:spcBef>
                          <a:spcPts val="0"/>
                        </a:spcBef>
                        <a:spcAft>
                          <a:spcPts val="0"/>
                        </a:spcAft>
                      </a:pPr>
                      <a:r>
                        <a:rPr lang="en-US" sz="1100">
                          <a:effectLst/>
                        </a:rPr>
                        <a:t>25%</a:t>
                      </a:r>
                      <a:endParaRPr lang="en-US" sz="1100">
                        <a:effectLst/>
                        <a:latin typeface="Calibri"/>
                        <a:ea typeface="Calibri"/>
                        <a:cs typeface="Times New Roman"/>
                      </a:endParaRPr>
                    </a:p>
                  </a:txBody>
                  <a:tcPr marL="68580" marR="68580" marT="0" marB="0"/>
                </a:tc>
              </a:tr>
              <a:tr h="523005">
                <a:tc>
                  <a:txBody>
                    <a:bodyPr/>
                    <a:lstStyle/>
                    <a:p>
                      <a:pPr marL="0" marR="0">
                        <a:lnSpc>
                          <a:spcPct val="115000"/>
                        </a:lnSpc>
                        <a:spcBef>
                          <a:spcPts val="0"/>
                        </a:spcBef>
                        <a:spcAft>
                          <a:spcPts val="0"/>
                        </a:spcAft>
                      </a:pPr>
                      <a:r>
                        <a:rPr lang="en-US" sz="1100" dirty="0">
                          <a:effectLst/>
                        </a:rPr>
                        <a:t>Dubai</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Jan 2013 US$750 million sukuk</a:t>
                      </a:r>
                    </a:p>
                    <a:p>
                      <a:pPr marL="0" marR="0">
                        <a:lnSpc>
                          <a:spcPct val="115000"/>
                        </a:lnSpc>
                        <a:spcBef>
                          <a:spcPts val="0"/>
                        </a:spcBef>
                        <a:spcAft>
                          <a:spcPts val="0"/>
                        </a:spcAft>
                      </a:pPr>
                      <a:r>
                        <a:rPr lang="en-US" sz="1100">
                          <a:effectLst/>
                        </a:rPr>
                        <a:t>Jan 2013 US$500 million notes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59%</a:t>
                      </a:r>
                    </a:p>
                    <a:p>
                      <a:pPr marL="0" marR="0" algn="ctr">
                        <a:lnSpc>
                          <a:spcPct val="115000"/>
                        </a:lnSpc>
                        <a:spcBef>
                          <a:spcPts val="0"/>
                        </a:spcBef>
                        <a:spcAft>
                          <a:spcPts val="0"/>
                        </a:spcAft>
                      </a:pPr>
                      <a:r>
                        <a:rPr lang="en-US" sz="1100">
                          <a:effectLst/>
                        </a:rPr>
                        <a:t>16%</a:t>
                      </a:r>
                      <a:endParaRPr lang="en-US" sz="1100">
                        <a:effectLst/>
                        <a:latin typeface="Calibri"/>
                        <a:ea typeface="Calibri"/>
                        <a:cs typeface="Times New Roman"/>
                      </a:endParaRPr>
                    </a:p>
                  </a:txBody>
                  <a:tcPr marL="68580" marR="68580" marT="0" marB="0"/>
                </a:tc>
              </a:tr>
              <a:tr h="793184">
                <a:tc>
                  <a:txBody>
                    <a:bodyPr/>
                    <a:lstStyle/>
                    <a:p>
                      <a:pPr marL="0" marR="0">
                        <a:lnSpc>
                          <a:spcPct val="115000"/>
                        </a:lnSpc>
                        <a:spcBef>
                          <a:spcPts val="0"/>
                        </a:spcBef>
                        <a:spcAft>
                          <a:spcPts val="0"/>
                        </a:spcAft>
                      </a:pPr>
                      <a:r>
                        <a:rPr lang="en-US" sz="1100" dirty="0">
                          <a:effectLst/>
                        </a:rPr>
                        <a:t>Turkey</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Sept 2012 US$1.5 billion sukuk</a:t>
                      </a:r>
                    </a:p>
                    <a:p>
                      <a:pPr marL="0" marR="0">
                        <a:lnSpc>
                          <a:spcPct val="115000"/>
                        </a:lnSpc>
                        <a:spcBef>
                          <a:spcPts val="0"/>
                        </a:spcBef>
                        <a:spcAft>
                          <a:spcPts val="0"/>
                        </a:spcAft>
                      </a:pPr>
                      <a:r>
                        <a:rPr lang="en-US" sz="1100">
                          <a:effectLst/>
                        </a:rPr>
                        <a:t>Jan 2012 US$1.5 billion notes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rPr>
                        <a:t>70</a:t>
                      </a:r>
                      <a:r>
                        <a:rPr lang="en-US" sz="1100" dirty="0">
                          <a:effectLst/>
                        </a:rPr>
                        <a:t>%</a:t>
                      </a:r>
                    </a:p>
                    <a:p>
                      <a:pPr marL="0" marR="0" algn="ctr">
                        <a:lnSpc>
                          <a:spcPct val="115000"/>
                        </a:lnSpc>
                        <a:spcBef>
                          <a:spcPts val="0"/>
                        </a:spcBef>
                        <a:spcAft>
                          <a:spcPts val="0"/>
                        </a:spcAft>
                      </a:pPr>
                      <a:r>
                        <a:rPr lang="en-US" sz="1100" dirty="0" smtClean="0">
                          <a:effectLst/>
                        </a:rPr>
                        <a:t>0</a:t>
                      </a:r>
                      <a:r>
                        <a:rPr lang="en-US" sz="1100" dirty="0">
                          <a:effectLst/>
                        </a:rPr>
                        <a:t>%</a:t>
                      </a:r>
                    </a:p>
                    <a:p>
                      <a:pPr marL="0" marR="0" algn="ctr">
                        <a:lnSpc>
                          <a:spcPct val="115000"/>
                        </a:lnSpc>
                        <a:spcBef>
                          <a:spcPts val="0"/>
                        </a:spcBef>
                        <a:spcAft>
                          <a:spcPts val="0"/>
                        </a:spcAft>
                      </a:pPr>
                      <a:r>
                        <a:rPr lang="en-US" sz="1100" dirty="0">
                          <a:effectLst/>
                        </a:rPr>
                        <a:t>(outside Turkey)</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482795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a:t>
            </a:r>
            <a:r>
              <a:rPr lang="en-US" dirty="0" err="1" smtClean="0"/>
              <a:t>Sukuk</a:t>
            </a:r>
            <a:r>
              <a:rPr lang="en-US" dirty="0" smtClean="0"/>
              <a:t/>
            </a:r>
            <a:br>
              <a:rPr lang="en-US" dirty="0" smtClean="0"/>
            </a:br>
            <a:r>
              <a:rPr lang="en-US" sz="3200" dirty="0" smtClean="0"/>
              <a:t>Investor Base</a:t>
            </a:r>
            <a:endParaRPr lang="en-US" sz="3200" dirty="0"/>
          </a:p>
        </p:txBody>
      </p:sp>
      <p:sp>
        <p:nvSpPr>
          <p:cNvPr id="3" name="Content Placeholder 2"/>
          <p:cNvSpPr>
            <a:spLocks noGrp="1"/>
          </p:cNvSpPr>
          <p:nvPr>
            <p:ph idx="1"/>
          </p:nvPr>
        </p:nvSpPr>
        <p:spPr>
          <a:xfrm>
            <a:off x="914400" y="2362200"/>
            <a:ext cx="8001000" cy="4038600"/>
          </a:xfrm>
        </p:spPr>
        <p:txBody>
          <a:bodyPr/>
          <a:lstStyle/>
          <a:p>
            <a:r>
              <a:rPr lang="en-US" sz="2000" dirty="0" smtClean="0"/>
              <a:t>Much of the demand for international </a:t>
            </a:r>
            <a:r>
              <a:rPr lang="en-US" sz="2000" dirty="0" err="1" smtClean="0"/>
              <a:t>sukuk</a:t>
            </a:r>
            <a:r>
              <a:rPr lang="en-US" sz="2000" dirty="0" smtClean="0"/>
              <a:t> comes from Islamic banks</a:t>
            </a:r>
          </a:p>
          <a:p>
            <a:r>
              <a:rPr lang="en-US" sz="2000" dirty="0" smtClean="0"/>
              <a:t>On the other hand, many large investment funds do not purchase </a:t>
            </a:r>
            <a:r>
              <a:rPr lang="en-US" sz="2000" dirty="0" err="1" smtClean="0"/>
              <a:t>sukuk</a:t>
            </a:r>
            <a:endParaRPr lang="en-US" sz="2000" dirty="0"/>
          </a:p>
          <a:p>
            <a:pPr lvl="1"/>
            <a:r>
              <a:rPr lang="en-US" sz="1600" dirty="0" smtClean="0"/>
              <a:t>Benchmark to indices that do not include </a:t>
            </a:r>
            <a:r>
              <a:rPr lang="en-US" sz="1600" dirty="0" err="1" smtClean="0"/>
              <a:t>sukuk</a:t>
            </a:r>
            <a:endParaRPr lang="en-US" sz="1600" dirty="0" smtClean="0"/>
          </a:p>
          <a:p>
            <a:pPr marL="0" indent="0">
              <a:buNone/>
            </a:pP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374554135"/>
              </p:ext>
            </p:extLst>
          </p:nvPr>
        </p:nvGraphicFramePr>
        <p:xfrm>
          <a:off x="1828800" y="4114800"/>
          <a:ext cx="6080760" cy="1965958"/>
        </p:xfrm>
        <a:graphic>
          <a:graphicData uri="http://schemas.openxmlformats.org/drawingml/2006/table">
            <a:tbl>
              <a:tblPr firstRow="1" firstCol="1" bandRow="1">
                <a:tableStyleId>{5C22544A-7EE6-4342-B048-85BDC9FD1C3A}</a:tableStyleId>
              </a:tblPr>
              <a:tblGrid>
                <a:gridCol w="1154430"/>
                <a:gridCol w="2457450"/>
                <a:gridCol w="1200150"/>
                <a:gridCol w="1268730"/>
              </a:tblGrid>
              <a:tr h="0">
                <a:tc>
                  <a:txBody>
                    <a:bodyPr/>
                    <a:lstStyle/>
                    <a:p>
                      <a:pPr marL="0" marR="0">
                        <a:lnSpc>
                          <a:spcPct val="115000"/>
                        </a:lnSpc>
                        <a:spcBef>
                          <a:spcPts val="0"/>
                        </a:spcBef>
                        <a:spcAft>
                          <a:spcPts val="0"/>
                        </a:spcAft>
                      </a:pPr>
                      <a:r>
                        <a:rPr lang="en-US" sz="1100" dirty="0">
                          <a:effectLst/>
                        </a:rPr>
                        <a:t>Issuer</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a:effectLst/>
                        </a:rPr>
                        <a:t>Issues</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 Purchased by Banks</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 Purchased by Funds</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r>
              <a:tr h="0">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Sept 2013 US$1.5 billion sukuk</a:t>
                      </a:r>
                    </a:p>
                    <a:p>
                      <a:pPr marL="0" marR="0">
                        <a:lnSpc>
                          <a:spcPct val="115000"/>
                        </a:lnSpc>
                        <a:spcBef>
                          <a:spcPts val="0"/>
                        </a:spcBef>
                        <a:spcAft>
                          <a:spcPts val="0"/>
                        </a:spcAft>
                      </a:pPr>
                      <a:r>
                        <a:rPr lang="en-US" sz="1100">
                          <a:effectLst/>
                        </a:rPr>
                        <a:t>July 2013 US$1 billion notes</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38%</a:t>
                      </a:r>
                    </a:p>
                    <a:p>
                      <a:pPr marL="0" marR="0" algn="ctr">
                        <a:lnSpc>
                          <a:spcPct val="115000"/>
                        </a:lnSpc>
                        <a:spcBef>
                          <a:spcPts val="0"/>
                        </a:spcBef>
                        <a:spcAft>
                          <a:spcPts val="0"/>
                        </a:spcAft>
                      </a:pPr>
                      <a:r>
                        <a:rPr lang="en-US" sz="1100">
                          <a:effectLst/>
                        </a:rPr>
                        <a:t>6%</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51%</a:t>
                      </a:r>
                    </a:p>
                    <a:p>
                      <a:pPr marL="0" marR="0" algn="ctr">
                        <a:lnSpc>
                          <a:spcPct val="115000"/>
                        </a:lnSpc>
                        <a:spcBef>
                          <a:spcPts val="0"/>
                        </a:spcBef>
                        <a:spcAft>
                          <a:spcPts val="0"/>
                        </a:spcAft>
                      </a:pPr>
                      <a:r>
                        <a:rPr lang="en-US" sz="1100">
                          <a:effectLst/>
                        </a:rPr>
                        <a:t>71%</a:t>
                      </a:r>
                      <a:endParaRPr lang="en-US" sz="1100">
                        <a:effectLst/>
                        <a:latin typeface="Calibri"/>
                        <a:ea typeface="MS Mincho"/>
                        <a:cs typeface="Times New Roman"/>
                      </a:endParaRPr>
                    </a:p>
                  </a:txBody>
                  <a:tcPr marL="68580" marR="68580" marT="0" marB="0"/>
                </a:tc>
              </a:tr>
              <a:tr h="0">
                <a:tc>
                  <a:txBody>
                    <a:bodyPr/>
                    <a:lstStyle/>
                    <a:p>
                      <a:pPr marL="0" marR="0">
                        <a:lnSpc>
                          <a:spcPct val="115000"/>
                        </a:lnSpc>
                        <a:spcBef>
                          <a:spcPts val="0"/>
                        </a:spcBef>
                        <a:spcAft>
                          <a:spcPts val="0"/>
                        </a:spcAft>
                      </a:pPr>
                      <a:r>
                        <a:rPr lang="en-US" sz="1100" dirty="0">
                          <a:effectLst/>
                        </a:rPr>
                        <a:t>Turkey</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Oct 2013 US$1.25 billion sukuk </a:t>
                      </a:r>
                    </a:p>
                    <a:p>
                      <a:pPr marL="0" marR="0">
                        <a:lnSpc>
                          <a:spcPct val="115000"/>
                        </a:lnSpc>
                        <a:spcBef>
                          <a:spcPts val="0"/>
                        </a:spcBef>
                        <a:spcAft>
                          <a:spcPts val="0"/>
                        </a:spcAft>
                      </a:pPr>
                      <a:r>
                        <a:rPr lang="en-US" sz="1100">
                          <a:effectLst/>
                        </a:rPr>
                        <a:t>Jan 2012 US$1.5 billion notes </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50%</a:t>
                      </a:r>
                    </a:p>
                    <a:p>
                      <a:pPr marL="0" marR="0" algn="ctr">
                        <a:lnSpc>
                          <a:spcPct val="115000"/>
                        </a:lnSpc>
                        <a:spcBef>
                          <a:spcPts val="0"/>
                        </a:spcBef>
                        <a:spcAft>
                          <a:spcPts val="0"/>
                        </a:spcAft>
                      </a:pPr>
                      <a:r>
                        <a:rPr lang="en-US" sz="1100">
                          <a:effectLst/>
                        </a:rPr>
                        <a:t>37%</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36%</a:t>
                      </a:r>
                    </a:p>
                    <a:p>
                      <a:pPr marL="0" marR="0" algn="ctr">
                        <a:lnSpc>
                          <a:spcPct val="115000"/>
                        </a:lnSpc>
                        <a:spcBef>
                          <a:spcPts val="0"/>
                        </a:spcBef>
                        <a:spcAft>
                          <a:spcPts val="0"/>
                        </a:spcAft>
                      </a:pPr>
                      <a:r>
                        <a:rPr lang="en-US" sz="1100">
                          <a:effectLst/>
                        </a:rPr>
                        <a:t>55%</a:t>
                      </a:r>
                      <a:endParaRPr lang="en-US" sz="1100">
                        <a:effectLst/>
                        <a:latin typeface="Calibri"/>
                        <a:ea typeface="MS Mincho"/>
                        <a:cs typeface="Times New Roman"/>
                      </a:endParaRPr>
                    </a:p>
                  </a:txBody>
                  <a:tcPr marL="68580" marR="68580" marT="0" marB="0"/>
                </a:tc>
              </a:tr>
              <a:tr h="0">
                <a:tc>
                  <a:txBody>
                    <a:bodyPr/>
                    <a:lstStyle/>
                    <a:p>
                      <a:pPr marL="0" marR="0">
                        <a:lnSpc>
                          <a:spcPct val="115000"/>
                        </a:lnSpc>
                        <a:spcBef>
                          <a:spcPts val="0"/>
                        </a:spcBef>
                        <a:spcAft>
                          <a:spcPts val="0"/>
                        </a:spcAft>
                      </a:pPr>
                      <a:r>
                        <a:rPr lang="en-US" sz="1100" dirty="0">
                          <a:effectLst/>
                        </a:rPr>
                        <a:t>Qatar</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July 2013 US$2 billion sukuk </a:t>
                      </a:r>
                    </a:p>
                    <a:p>
                      <a:pPr marL="0" marR="0">
                        <a:lnSpc>
                          <a:spcPct val="115000"/>
                        </a:lnSpc>
                        <a:spcBef>
                          <a:spcPts val="0"/>
                        </a:spcBef>
                        <a:spcAft>
                          <a:spcPts val="0"/>
                        </a:spcAft>
                      </a:pPr>
                      <a:r>
                        <a:rPr lang="en-US" sz="1100">
                          <a:effectLst/>
                        </a:rPr>
                        <a:t>Nov 2011 US$2 billion notes </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68%</a:t>
                      </a:r>
                    </a:p>
                    <a:p>
                      <a:pPr marL="0" marR="0" algn="ctr">
                        <a:lnSpc>
                          <a:spcPct val="115000"/>
                        </a:lnSpc>
                        <a:spcBef>
                          <a:spcPts val="0"/>
                        </a:spcBef>
                        <a:spcAft>
                          <a:spcPts val="0"/>
                        </a:spcAft>
                      </a:pPr>
                      <a:r>
                        <a:rPr lang="en-US" sz="1100">
                          <a:effectLst/>
                        </a:rPr>
                        <a:t>40%</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24%</a:t>
                      </a:r>
                    </a:p>
                    <a:p>
                      <a:pPr marL="0" marR="0" algn="ctr">
                        <a:lnSpc>
                          <a:spcPct val="115000"/>
                        </a:lnSpc>
                        <a:spcBef>
                          <a:spcPts val="0"/>
                        </a:spcBef>
                        <a:spcAft>
                          <a:spcPts val="0"/>
                        </a:spcAft>
                      </a:pPr>
                      <a:r>
                        <a:rPr lang="en-US" sz="1100">
                          <a:effectLst/>
                        </a:rPr>
                        <a:t>33%</a:t>
                      </a:r>
                      <a:endParaRPr lang="en-US" sz="1100">
                        <a:effectLst/>
                        <a:latin typeface="Calibri"/>
                        <a:ea typeface="MS Mincho"/>
                        <a:cs typeface="Times New Roman"/>
                      </a:endParaRPr>
                    </a:p>
                  </a:txBody>
                  <a:tcPr marL="68580" marR="68580" marT="0" marB="0"/>
                </a:tc>
              </a:tr>
              <a:tr h="423670">
                <a:tc>
                  <a:txBody>
                    <a:bodyPr/>
                    <a:lstStyle/>
                    <a:p>
                      <a:pPr marL="0" marR="0">
                        <a:lnSpc>
                          <a:spcPct val="115000"/>
                        </a:lnSpc>
                        <a:spcBef>
                          <a:spcPts val="0"/>
                        </a:spcBef>
                        <a:spcAft>
                          <a:spcPts val="0"/>
                        </a:spcAft>
                      </a:pPr>
                      <a:r>
                        <a:rPr lang="en-US" sz="1100" dirty="0">
                          <a:effectLst/>
                        </a:rPr>
                        <a:t>Bahrain</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Nov 2011 US$750 million sukuk</a:t>
                      </a:r>
                    </a:p>
                    <a:p>
                      <a:pPr marL="0" marR="0">
                        <a:lnSpc>
                          <a:spcPct val="115000"/>
                        </a:lnSpc>
                        <a:spcBef>
                          <a:spcPts val="0"/>
                        </a:spcBef>
                        <a:spcAft>
                          <a:spcPts val="0"/>
                        </a:spcAft>
                      </a:pPr>
                      <a:r>
                        <a:rPr lang="en-US" sz="1100">
                          <a:effectLst/>
                        </a:rPr>
                        <a:t>July 2013 US$1.5 billion notes</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43%</a:t>
                      </a:r>
                    </a:p>
                    <a:p>
                      <a:pPr marL="0" marR="0" algn="ctr">
                        <a:lnSpc>
                          <a:spcPct val="115000"/>
                        </a:lnSpc>
                        <a:spcBef>
                          <a:spcPts val="0"/>
                        </a:spcBef>
                        <a:spcAft>
                          <a:spcPts val="0"/>
                        </a:spcAft>
                      </a:pPr>
                      <a:r>
                        <a:rPr lang="en-US" sz="1100">
                          <a:effectLst/>
                        </a:rPr>
                        <a:t>34%</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22%</a:t>
                      </a:r>
                    </a:p>
                    <a:p>
                      <a:pPr marL="0" marR="0" algn="ctr">
                        <a:lnSpc>
                          <a:spcPct val="115000"/>
                        </a:lnSpc>
                        <a:spcBef>
                          <a:spcPts val="0"/>
                        </a:spcBef>
                        <a:spcAft>
                          <a:spcPts val="0"/>
                        </a:spcAft>
                      </a:pPr>
                      <a:r>
                        <a:rPr lang="en-US" sz="1100" dirty="0">
                          <a:effectLst/>
                        </a:rPr>
                        <a:t>41%</a:t>
                      </a:r>
                      <a:endParaRPr lang="en-US" sz="1100" dirty="0">
                        <a:effectLst/>
                        <a:latin typeface="Calibri"/>
                        <a:ea typeface="MS Mincho"/>
                        <a:cs typeface="Times New Roman"/>
                      </a:endParaRPr>
                    </a:p>
                  </a:txBody>
                  <a:tcPr marL="68580" marR="68580" marT="0" marB="0"/>
                </a:tc>
              </a:tr>
            </a:tbl>
          </a:graphicData>
        </a:graphic>
      </p:graphicFrame>
    </p:spTree>
    <p:extLst>
      <p:ext uri="{BB962C8B-B14F-4D97-AF65-F5344CB8AC3E}">
        <p14:creationId xmlns:p14="http://schemas.microsoft.com/office/powerpoint/2010/main" val="784873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Sovereign</a:t>
            </a:r>
            <a:br>
              <a:rPr lang="en-US" dirty="0" smtClean="0"/>
            </a:br>
            <a:r>
              <a:rPr lang="en-US" sz="3200" dirty="0" err="1" smtClean="0"/>
              <a:t>Sukuk</a:t>
            </a:r>
            <a:r>
              <a:rPr lang="en-US" sz="3200" dirty="0" smtClean="0"/>
              <a:t> - Structure</a:t>
            </a:r>
            <a:endParaRPr lang="en-US" sz="3200" dirty="0"/>
          </a:p>
        </p:txBody>
      </p:sp>
      <p:sp>
        <p:nvSpPr>
          <p:cNvPr id="3" name="Content Placeholder 2"/>
          <p:cNvSpPr>
            <a:spLocks noGrp="1"/>
          </p:cNvSpPr>
          <p:nvPr>
            <p:ph idx="1"/>
          </p:nvPr>
        </p:nvSpPr>
        <p:spPr/>
        <p:txBody>
          <a:bodyPr/>
          <a:lstStyle/>
          <a:p>
            <a:r>
              <a:rPr lang="en-US" dirty="0" smtClean="0"/>
              <a:t>Coupon Structure</a:t>
            </a:r>
          </a:p>
          <a:p>
            <a:pPr lvl="1"/>
            <a:r>
              <a:rPr lang="en-US" dirty="0" smtClean="0"/>
              <a:t>Fixed </a:t>
            </a:r>
            <a:r>
              <a:rPr lang="en-US" dirty="0"/>
              <a:t>r</a:t>
            </a:r>
            <a:r>
              <a:rPr lang="en-US" dirty="0" smtClean="0"/>
              <a:t>ate predominates</a:t>
            </a:r>
          </a:p>
          <a:p>
            <a:pPr lvl="1"/>
            <a:r>
              <a:rPr lang="en-US" dirty="0" smtClean="0"/>
              <a:t>Floating rate is possible</a:t>
            </a:r>
          </a:p>
          <a:p>
            <a:r>
              <a:rPr lang="en-US" dirty="0" err="1" smtClean="0"/>
              <a:t>Shariah</a:t>
            </a:r>
            <a:r>
              <a:rPr lang="en-US" dirty="0" smtClean="0"/>
              <a:t> Principle</a:t>
            </a:r>
          </a:p>
          <a:p>
            <a:pPr lvl="1"/>
            <a:r>
              <a:rPr lang="en-US" dirty="0" smtClean="0"/>
              <a:t>Almost all international sovereign </a:t>
            </a:r>
            <a:r>
              <a:rPr lang="en-US" dirty="0" err="1" smtClean="0"/>
              <a:t>sukuk</a:t>
            </a:r>
            <a:r>
              <a:rPr lang="en-US" dirty="0" smtClean="0"/>
              <a:t> have been based on IJARA</a:t>
            </a:r>
          </a:p>
          <a:p>
            <a:pPr lvl="1"/>
            <a:r>
              <a:rPr lang="en-US" dirty="0" smtClean="0"/>
              <a:t>Malaysia US$1.2 billion issue in 2011 based on a mix of WAKALA/IJARA AND MUDARABAH</a:t>
            </a:r>
            <a:endParaRPr lang="en-US" dirty="0"/>
          </a:p>
        </p:txBody>
      </p:sp>
    </p:spTree>
    <p:extLst>
      <p:ext uri="{BB962C8B-B14F-4D97-AF65-F5344CB8AC3E}">
        <p14:creationId xmlns:p14="http://schemas.microsoft.com/office/powerpoint/2010/main" val="1263584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Sovereign</a:t>
            </a:r>
            <a:br>
              <a:rPr lang="en-US" dirty="0" smtClean="0"/>
            </a:br>
            <a:r>
              <a:rPr lang="en-US" sz="3200" dirty="0" err="1" smtClean="0"/>
              <a:t>Sukuk</a:t>
            </a:r>
            <a:r>
              <a:rPr lang="en-US" sz="3200" dirty="0" smtClean="0"/>
              <a:t> - Structure</a:t>
            </a:r>
            <a:endParaRPr lang="en-US" sz="3200" dirty="0"/>
          </a:p>
        </p:txBody>
      </p:sp>
      <p:sp>
        <p:nvSpPr>
          <p:cNvPr id="3" name="Content Placeholder 2"/>
          <p:cNvSpPr>
            <a:spLocks noGrp="1"/>
          </p:cNvSpPr>
          <p:nvPr>
            <p:ph idx="1"/>
          </p:nvPr>
        </p:nvSpPr>
        <p:spPr/>
        <p:txBody>
          <a:bodyPr/>
          <a:lstStyle/>
          <a:p>
            <a:r>
              <a:rPr lang="en-US" dirty="0" smtClean="0"/>
              <a:t>Most common assets used for sovereign </a:t>
            </a:r>
            <a:r>
              <a:rPr lang="en-US" dirty="0" err="1" smtClean="0"/>
              <a:t>ijara</a:t>
            </a:r>
            <a:r>
              <a:rPr lang="en-US" dirty="0" smtClean="0"/>
              <a:t> </a:t>
            </a:r>
            <a:r>
              <a:rPr lang="en-US" dirty="0" err="1" smtClean="0"/>
              <a:t>sukuk</a:t>
            </a:r>
            <a:r>
              <a:rPr lang="en-US" dirty="0" smtClean="0"/>
              <a:t> are land and government buildings: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07173830"/>
              </p:ext>
            </p:extLst>
          </p:nvPr>
        </p:nvGraphicFramePr>
        <p:xfrm>
          <a:off x="2057400" y="3352801"/>
          <a:ext cx="4800601" cy="3165972"/>
        </p:xfrm>
        <a:graphic>
          <a:graphicData uri="http://schemas.openxmlformats.org/drawingml/2006/table">
            <a:tbl>
              <a:tblPr firstRow="1" firstCol="1" bandRow="1">
                <a:tableStyleId>{5C22544A-7EE6-4342-B048-85BDC9FD1C3A}</a:tableStyleId>
              </a:tblPr>
              <a:tblGrid>
                <a:gridCol w="1429023"/>
                <a:gridCol w="1314177"/>
                <a:gridCol w="2057401"/>
              </a:tblGrid>
              <a:tr h="352830">
                <a:tc>
                  <a:txBody>
                    <a:bodyPr/>
                    <a:lstStyle/>
                    <a:p>
                      <a:pPr marL="0" marR="0">
                        <a:lnSpc>
                          <a:spcPct val="115000"/>
                        </a:lnSpc>
                        <a:spcBef>
                          <a:spcPts val="0"/>
                        </a:spcBef>
                        <a:spcAft>
                          <a:spcPts val="0"/>
                        </a:spcAft>
                      </a:pPr>
                      <a:r>
                        <a:rPr lang="en-US" sz="1100" dirty="0">
                          <a:effectLst/>
                        </a:rPr>
                        <a:t>Issuer</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a:effectLst/>
                        </a:rPr>
                        <a:t>Structure</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Assets</a:t>
                      </a:r>
                      <a:endParaRPr lang="en-US" sz="1100">
                        <a:effectLst/>
                        <a:latin typeface="Calibri"/>
                        <a:ea typeface="Calibri"/>
                        <a:cs typeface="Times New Roman"/>
                      </a:endParaRPr>
                    </a:p>
                  </a:txBody>
                  <a:tcPr marL="68580" marR="68580" marT="0" marB="0"/>
                </a:tc>
              </a:tr>
              <a:tr h="722643">
                <a:tc>
                  <a:txBody>
                    <a:bodyPr/>
                    <a:lstStyle/>
                    <a:p>
                      <a:pPr marL="0" marR="0">
                        <a:lnSpc>
                          <a:spcPct val="115000"/>
                        </a:lnSpc>
                        <a:spcBef>
                          <a:spcPts val="0"/>
                        </a:spcBef>
                        <a:spcAft>
                          <a:spcPts val="0"/>
                        </a:spcAft>
                      </a:pPr>
                      <a:r>
                        <a:rPr lang="en-US" sz="1100" dirty="0">
                          <a:effectLst/>
                        </a:rPr>
                        <a:t>Dubai</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err="1">
                          <a:effectLst/>
                        </a:rPr>
                        <a:t>Ijara</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Airport terminals, cargo village, expo center complex</a:t>
                      </a:r>
                    </a:p>
                    <a:p>
                      <a:pPr marL="0" marR="0">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r>
              <a:tr h="539034">
                <a:tc>
                  <a:txBody>
                    <a:bodyPr/>
                    <a:lstStyle/>
                    <a:p>
                      <a:pPr marL="0" marR="0">
                        <a:lnSpc>
                          <a:spcPct val="115000"/>
                        </a:lnSpc>
                        <a:spcBef>
                          <a:spcPts val="0"/>
                        </a:spcBef>
                        <a:spcAft>
                          <a:spcPts val="0"/>
                        </a:spcAft>
                      </a:pPr>
                      <a:r>
                        <a:rPr lang="en-US" sz="1100" dirty="0">
                          <a:effectLst/>
                        </a:rPr>
                        <a:t>Qatar</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err="1">
                          <a:effectLst/>
                        </a:rPr>
                        <a:t>Ijara</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Land in Doha and for </a:t>
                      </a:r>
                      <a:r>
                        <a:rPr lang="en-US" sz="1100" dirty="0" err="1">
                          <a:effectLst/>
                        </a:rPr>
                        <a:t>Hamad</a:t>
                      </a:r>
                      <a:r>
                        <a:rPr lang="en-US" sz="1100" dirty="0">
                          <a:effectLst/>
                        </a:rPr>
                        <a:t> Medical facility</a:t>
                      </a:r>
                    </a:p>
                    <a:p>
                      <a:pPr marL="0" marR="0">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r>
              <a:tr h="539034">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err="1">
                          <a:effectLst/>
                        </a:rPr>
                        <a:t>Ijara</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Land and various government facilities</a:t>
                      </a:r>
                    </a:p>
                    <a:p>
                      <a:pPr marL="0" marR="0">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r>
              <a:tr h="539034">
                <a:tc>
                  <a:txBody>
                    <a:bodyPr/>
                    <a:lstStyle/>
                    <a:p>
                      <a:pPr marL="0" marR="0">
                        <a:lnSpc>
                          <a:spcPct val="115000"/>
                        </a:lnSpc>
                        <a:spcBef>
                          <a:spcPts val="0"/>
                        </a:spcBef>
                        <a:spcAft>
                          <a:spcPts val="0"/>
                        </a:spcAft>
                      </a:pPr>
                      <a:r>
                        <a:rPr lang="en-US" sz="1100" dirty="0">
                          <a:effectLst/>
                        </a:rPr>
                        <a:t>Bahrain</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a:effectLst/>
                        </a:rPr>
                        <a:t>Ijara</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Land, including land comprising the airport </a:t>
                      </a:r>
                    </a:p>
                    <a:p>
                      <a:pPr marL="0" marR="0">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r>
              <a:tr h="355425">
                <a:tc>
                  <a:txBody>
                    <a:bodyPr/>
                    <a:lstStyle/>
                    <a:p>
                      <a:pPr marL="0" marR="0">
                        <a:lnSpc>
                          <a:spcPct val="115000"/>
                        </a:lnSpc>
                        <a:spcBef>
                          <a:spcPts val="0"/>
                        </a:spcBef>
                        <a:spcAft>
                          <a:spcPts val="0"/>
                        </a:spcAft>
                      </a:pPr>
                      <a:r>
                        <a:rPr lang="en-US" sz="1100" dirty="0">
                          <a:effectLst/>
                        </a:rPr>
                        <a:t>Pakistan</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15000"/>
                        </a:lnSpc>
                        <a:spcBef>
                          <a:spcPts val="0"/>
                        </a:spcBef>
                        <a:spcAft>
                          <a:spcPts val="0"/>
                        </a:spcAft>
                      </a:pPr>
                      <a:r>
                        <a:rPr lang="en-US" sz="1100" dirty="0" err="1">
                          <a:effectLst/>
                        </a:rPr>
                        <a:t>Ijara</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Lahore-Islamabad Motorway</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165624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Sovereign </a:t>
            </a:r>
            <a:br>
              <a:rPr lang="en-US" dirty="0" smtClean="0"/>
            </a:br>
            <a:r>
              <a:rPr lang="en-US" sz="3200" dirty="0" err="1" smtClean="0"/>
              <a:t>Sukuk</a:t>
            </a:r>
            <a:r>
              <a:rPr lang="en-US" sz="3200" dirty="0" smtClean="0"/>
              <a:t> - Structure</a:t>
            </a:r>
            <a:endParaRPr lang="en-US" sz="3200" dirty="0"/>
          </a:p>
        </p:txBody>
      </p:sp>
      <p:sp>
        <p:nvSpPr>
          <p:cNvPr id="3" name="Content Placeholder 2"/>
          <p:cNvSpPr>
            <a:spLocks noGrp="1"/>
          </p:cNvSpPr>
          <p:nvPr>
            <p:ph idx="1"/>
          </p:nvPr>
        </p:nvSpPr>
        <p:spPr>
          <a:xfrm>
            <a:off x="914400" y="2362200"/>
            <a:ext cx="8001000" cy="3886200"/>
          </a:xfrm>
        </p:spPr>
        <p:txBody>
          <a:bodyPr/>
          <a:lstStyle/>
          <a:p>
            <a:r>
              <a:rPr lang="en-US" dirty="0" smtClean="0"/>
              <a:t>Many sovereigns cannot or are reluctant to sell government assets to a special purpose vehicle (SPV)</a:t>
            </a:r>
          </a:p>
          <a:p>
            <a:pPr lvl="1"/>
            <a:r>
              <a:rPr lang="en-US" dirty="0" smtClean="0"/>
              <a:t>So traditional </a:t>
            </a:r>
            <a:r>
              <a:rPr lang="en-US" dirty="0" err="1" smtClean="0"/>
              <a:t>ijara</a:t>
            </a:r>
            <a:r>
              <a:rPr lang="en-US" dirty="0" smtClean="0"/>
              <a:t> </a:t>
            </a:r>
            <a:r>
              <a:rPr lang="en-US" dirty="0" err="1" smtClean="0"/>
              <a:t>sukuk</a:t>
            </a:r>
            <a:r>
              <a:rPr lang="en-US" dirty="0" smtClean="0"/>
              <a:t> structure – in which an asset is sold to a SPV and leased back by the government are inappropriate</a:t>
            </a:r>
          </a:p>
          <a:p>
            <a:r>
              <a:rPr lang="en-US" dirty="0" smtClean="0"/>
              <a:t>Variation of </a:t>
            </a:r>
            <a:r>
              <a:rPr lang="en-US" dirty="0" err="1" smtClean="0"/>
              <a:t>ijara</a:t>
            </a:r>
            <a:r>
              <a:rPr lang="en-US" dirty="0" smtClean="0"/>
              <a:t> </a:t>
            </a:r>
            <a:r>
              <a:rPr lang="en-US" dirty="0" err="1" smtClean="0"/>
              <a:t>sukuk</a:t>
            </a:r>
            <a:r>
              <a:rPr lang="en-US" dirty="0" smtClean="0"/>
              <a:t> used by those governments is head lease/ sub-lease structure</a:t>
            </a:r>
            <a:endParaRPr lang="en-US" dirty="0"/>
          </a:p>
        </p:txBody>
      </p:sp>
    </p:spTree>
    <p:extLst>
      <p:ext uri="{BB962C8B-B14F-4D97-AF65-F5344CB8AC3E}">
        <p14:creationId xmlns:p14="http://schemas.microsoft.com/office/powerpoint/2010/main" val="3859013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International Sovereign </a:t>
            </a:r>
            <a:br>
              <a:rPr lang="en-US" dirty="0" smtClean="0"/>
            </a:br>
            <a:r>
              <a:rPr lang="en-US" sz="3200" dirty="0" err="1" smtClean="0"/>
              <a:t>Sukuk</a:t>
            </a:r>
            <a:r>
              <a:rPr lang="en-US" sz="3200" dirty="0" smtClean="0"/>
              <a:t> – Listing / Governing Law</a:t>
            </a:r>
            <a:endParaRPr lang="en-US" sz="3200" dirty="0"/>
          </a:p>
        </p:txBody>
      </p:sp>
      <p:sp>
        <p:nvSpPr>
          <p:cNvPr id="6" name="Content Placeholder 5"/>
          <p:cNvSpPr>
            <a:spLocks noGrp="1"/>
          </p:cNvSpPr>
          <p:nvPr>
            <p:ph idx="1"/>
          </p:nvPr>
        </p:nvSpPr>
        <p:spPr>
          <a:xfrm>
            <a:off x="914400" y="2362200"/>
            <a:ext cx="8001000" cy="3962400"/>
          </a:xfrm>
        </p:spPr>
        <p:txBody>
          <a:bodyPr/>
          <a:lstStyle/>
          <a:p>
            <a:r>
              <a:rPr lang="en-US" sz="2000" dirty="0" smtClean="0"/>
              <a:t>Although </a:t>
            </a:r>
            <a:r>
              <a:rPr lang="en-US" sz="2000" dirty="0" err="1" smtClean="0"/>
              <a:t>sukuk</a:t>
            </a:r>
            <a:r>
              <a:rPr lang="en-US" sz="2000" dirty="0" smtClean="0"/>
              <a:t> primarily trade OTC, many investors prefer to purchase listed instruments</a:t>
            </a:r>
          </a:p>
          <a:p>
            <a:r>
              <a:rPr lang="en-US" sz="2000" dirty="0" smtClean="0"/>
              <a:t>Governing Law:</a:t>
            </a:r>
          </a:p>
          <a:p>
            <a:pPr lvl="1"/>
            <a:r>
              <a:rPr lang="en-US" sz="1800" dirty="0" smtClean="0"/>
              <a:t>Governing law of </a:t>
            </a:r>
            <a:r>
              <a:rPr lang="en-US" sz="1800" dirty="0" err="1" smtClean="0"/>
              <a:t>sukuk</a:t>
            </a:r>
            <a:r>
              <a:rPr lang="en-US" sz="1800" dirty="0" smtClean="0"/>
              <a:t> itself is usually English law</a:t>
            </a:r>
          </a:p>
          <a:p>
            <a:pPr lvl="1"/>
            <a:r>
              <a:rPr lang="en-US" sz="1800" dirty="0" smtClean="0"/>
              <a:t>Governing law of underlying documents (</a:t>
            </a:r>
            <a:r>
              <a:rPr lang="en-US" sz="1800" dirty="0" err="1" smtClean="0"/>
              <a:t>eg</a:t>
            </a:r>
            <a:r>
              <a:rPr lang="en-US" sz="1800" dirty="0" smtClean="0"/>
              <a:t>, lease) may be domestic law of the country</a:t>
            </a:r>
          </a:p>
          <a:p>
            <a:r>
              <a:rPr lang="en-US" sz="2000" dirty="0" smtClean="0"/>
              <a:t>In addition, </a:t>
            </a:r>
            <a:r>
              <a:rPr lang="en-US" sz="2000" dirty="0" err="1" smtClean="0"/>
              <a:t>Shariah</a:t>
            </a:r>
            <a:r>
              <a:rPr lang="en-US" sz="2000" dirty="0" smtClean="0"/>
              <a:t> compliance is required</a:t>
            </a:r>
          </a:p>
          <a:p>
            <a:r>
              <a:rPr lang="en-US" sz="2000" dirty="0" smtClean="0"/>
              <a:t>Many different opinions needed</a:t>
            </a:r>
            <a:r>
              <a:rPr lang="en-US" sz="2400" dirty="0" smtClean="0"/>
              <a:t>:</a:t>
            </a:r>
          </a:p>
          <a:p>
            <a:pPr lvl="1"/>
            <a:r>
              <a:rPr lang="en-US" sz="1800" dirty="0" smtClean="0"/>
              <a:t>English law opinion</a:t>
            </a:r>
          </a:p>
          <a:p>
            <a:pPr lvl="1"/>
            <a:r>
              <a:rPr lang="en-US" sz="1800" dirty="0" smtClean="0"/>
              <a:t>Domestic law opinion</a:t>
            </a:r>
          </a:p>
          <a:p>
            <a:pPr lvl="1"/>
            <a:r>
              <a:rPr lang="en-US" sz="1800" dirty="0" err="1" smtClean="0"/>
              <a:t>Shariah</a:t>
            </a:r>
            <a:r>
              <a:rPr lang="en-US" sz="1800" dirty="0" smtClean="0"/>
              <a:t> opinion</a:t>
            </a:r>
          </a:p>
          <a:p>
            <a:endParaRPr lang="en-US" sz="2400" dirty="0"/>
          </a:p>
        </p:txBody>
      </p:sp>
    </p:spTree>
    <p:extLst>
      <p:ext uri="{BB962C8B-B14F-4D97-AF65-F5344CB8AC3E}">
        <p14:creationId xmlns:p14="http://schemas.microsoft.com/office/powerpoint/2010/main" val="22098768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Sovereign</a:t>
            </a:r>
            <a:br>
              <a:rPr lang="en-US" dirty="0" smtClean="0"/>
            </a:br>
            <a:r>
              <a:rPr lang="en-US" sz="3200" dirty="0" err="1" smtClean="0"/>
              <a:t>Sukuk</a:t>
            </a:r>
            <a:r>
              <a:rPr lang="en-US" sz="3200" dirty="0" smtClean="0"/>
              <a:t> – Listing / Governing Law</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41533296"/>
              </p:ext>
            </p:extLst>
          </p:nvPr>
        </p:nvGraphicFramePr>
        <p:xfrm>
          <a:off x="1600200" y="2438399"/>
          <a:ext cx="6355080" cy="3914118"/>
        </p:xfrm>
        <a:graphic>
          <a:graphicData uri="http://schemas.openxmlformats.org/drawingml/2006/table">
            <a:tbl>
              <a:tblPr firstRow="1" firstCol="1" bandRow="1">
                <a:tableStyleId>{5C22544A-7EE6-4342-B048-85BDC9FD1C3A}</a:tableStyleId>
              </a:tblPr>
              <a:tblGrid>
                <a:gridCol w="1146781"/>
                <a:gridCol w="955651"/>
                <a:gridCol w="1134836"/>
                <a:gridCol w="1134836"/>
                <a:gridCol w="1982976"/>
              </a:tblGrid>
              <a:tr h="388392">
                <a:tc>
                  <a:txBody>
                    <a:bodyPr/>
                    <a:lstStyle/>
                    <a:p>
                      <a:pPr marL="0" marR="0" algn="ctr">
                        <a:lnSpc>
                          <a:spcPct val="115000"/>
                        </a:lnSpc>
                        <a:spcBef>
                          <a:spcPts val="0"/>
                        </a:spcBef>
                        <a:spcAft>
                          <a:spcPts val="0"/>
                        </a:spcAft>
                      </a:pPr>
                      <a:r>
                        <a:rPr lang="en-US" sz="1100" dirty="0">
                          <a:effectLst/>
                        </a:rPr>
                        <a:t>Issuer</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dirty="0">
                          <a:effectLst/>
                        </a:rPr>
                        <a:t>Issue Date</a:t>
                      </a:r>
                      <a:endParaRPr lang="en-US" sz="1100" dirty="0">
                        <a:effectLst/>
                        <a:latin typeface="Calibri"/>
                        <a:ea typeface="Calibri"/>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Size</a:t>
                      </a:r>
                      <a:endParaRPr lang="en-US" sz="1100" dirty="0">
                        <a:effectLst/>
                        <a:latin typeface="Calibri"/>
                        <a:ea typeface="Calibri"/>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Governing Law</a:t>
                      </a:r>
                      <a:endParaRPr lang="en-US" sz="1100" dirty="0">
                        <a:effectLst/>
                        <a:latin typeface="Calibri"/>
                        <a:ea typeface="Calibri"/>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Listing</a:t>
                      </a:r>
                      <a:endParaRPr lang="en-US" sz="1100" dirty="0">
                        <a:effectLst/>
                        <a:latin typeface="Calibri"/>
                        <a:ea typeface="Calibri"/>
                        <a:cs typeface="Times New Roman"/>
                      </a:endParaRPr>
                    </a:p>
                  </a:txBody>
                  <a:tcPr marL="68580" marR="68580" marT="0" marB="0">
                    <a:solidFill>
                      <a:schemeClr val="bg2">
                        <a:lumMod val="60000"/>
                        <a:lumOff val="40000"/>
                      </a:schemeClr>
                    </a:solidFill>
                  </a:tcPr>
                </a:tc>
              </a:tr>
              <a:tr h="589031">
                <a:tc>
                  <a:txBody>
                    <a:bodyPr/>
                    <a:lstStyle/>
                    <a:p>
                      <a:pPr marL="0" marR="0">
                        <a:lnSpc>
                          <a:spcPct val="115000"/>
                        </a:lnSpc>
                        <a:spcBef>
                          <a:spcPts val="0"/>
                        </a:spcBef>
                        <a:spcAft>
                          <a:spcPts val="0"/>
                        </a:spcAft>
                      </a:pPr>
                      <a:r>
                        <a:rPr lang="en-US" sz="1100" dirty="0">
                          <a:effectLst/>
                        </a:rPr>
                        <a:t>Malaysia</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July 2011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US$1.2 billion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Bursa Malaysia</a:t>
                      </a:r>
                    </a:p>
                    <a:p>
                      <a:pPr marL="0" marR="0">
                        <a:lnSpc>
                          <a:spcPct val="115000"/>
                        </a:lnSpc>
                        <a:spcBef>
                          <a:spcPts val="0"/>
                        </a:spcBef>
                        <a:spcAft>
                          <a:spcPts val="0"/>
                        </a:spcAft>
                      </a:pPr>
                      <a:r>
                        <a:rPr lang="en-US" sz="1100">
                          <a:effectLst/>
                        </a:rPr>
                        <a:t>Hong Kong Stock Exchange</a:t>
                      </a:r>
                    </a:p>
                    <a:p>
                      <a:pPr marL="0" marR="0">
                        <a:lnSpc>
                          <a:spcPct val="115000"/>
                        </a:lnSpc>
                        <a:spcBef>
                          <a:spcPts val="0"/>
                        </a:spcBef>
                        <a:spcAft>
                          <a:spcPts val="0"/>
                        </a:spcAft>
                      </a:pPr>
                      <a:r>
                        <a:rPr lang="en-US" sz="1100">
                          <a:effectLst/>
                        </a:rPr>
                        <a:t>Labuan Financial Exchange</a:t>
                      </a:r>
                      <a:endParaRPr lang="en-US" sz="1100">
                        <a:effectLst/>
                        <a:latin typeface="Calibri"/>
                        <a:ea typeface="Calibri"/>
                        <a:cs typeface="Times New Roman"/>
                      </a:endParaRPr>
                    </a:p>
                  </a:txBody>
                  <a:tcPr marL="68580" marR="68580" marT="0" marB="0"/>
                </a:tc>
              </a:tr>
              <a:tr h="187753">
                <a:tc>
                  <a:txBody>
                    <a:bodyPr/>
                    <a:lstStyle/>
                    <a:p>
                      <a:pPr marL="0" marR="0">
                        <a:lnSpc>
                          <a:spcPct val="115000"/>
                        </a:lnSpc>
                        <a:spcBef>
                          <a:spcPts val="0"/>
                        </a:spcBef>
                        <a:spcAft>
                          <a:spcPts val="0"/>
                        </a:spcAft>
                      </a:pPr>
                      <a:r>
                        <a:rPr lang="en-US" sz="1100" dirty="0">
                          <a:effectLst/>
                        </a:rPr>
                        <a:t>Bahrain</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Nov 2011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US$750 million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London Stock Exchange</a:t>
                      </a:r>
                      <a:endParaRPr lang="en-US" sz="1100">
                        <a:effectLst/>
                        <a:latin typeface="Calibri"/>
                        <a:ea typeface="Calibri"/>
                        <a:cs typeface="Times New Roman"/>
                      </a:endParaRPr>
                    </a:p>
                  </a:txBody>
                  <a:tcPr marL="68580" marR="68580" marT="0" marB="0"/>
                </a:tc>
              </a:tr>
              <a:tr h="187753">
                <a:tc>
                  <a:txBody>
                    <a:bodyPr/>
                    <a:lstStyle/>
                    <a:p>
                      <a:pPr marL="0" marR="0">
                        <a:lnSpc>
                          <a:spcPct val="115000"/>
                        </a:lnSpc>
                        <a:spcBef>
                          <a:spcPts val="0"/>
                        </a:spcBef>
                        <a:spcAft>
                          <a:spcPts val="0"/>
                        </a:spcAft>
                      </a:pPr>
                      <a:r>
                        <a:rPr lang="en-US" sz="1100" dirty="0">
                          <a:effectLst/>
                        </a:rPr>
                        <a:t>Qatar</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July 2012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US$2 billion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London Stock Exchange</a:t>
                      </a:r>
                      <a:endParaRPr lang="en-US" sz="1100">
                        <a:effectLst/>
                        <a:latin typeface="Calibri"/>
                        <a:ea typeface="Calibri"/>
                        <a:cs typeface="Times New Roman"/>
                      </a:endParaRPr>
                    </a:p>
                  </a:txBody>
                  <a:tcPr marL="68580" marR="68580" marT="0" marB="0"/>
                </a:tc>
              </a:tr>
              <a:tr h="187753">
                <a:tc>
                  <a:txBody>
                    <a:bodyPr/>
                    <a:lstStyle/>
                    <a:p>
                      <a:pPr marL="0" marR="0">
                        <a:lnSpc>
                          <a:spcPct val="115000"/>
                        </a:lnSpc>
                        <a:spcBef>
                          <a:spcPts val="0"/>
                        </a:spcBef>
                        <a:spcAft>
                          <a:spcPts val="0"/>
                        </a:spcAft>
                      </a:pPr>
                      <a:r>
                        <a:rPr lang="en-US" sz="1100" dirty="0">
                          <a:effectLst/>
                        </a:rPr>
                        <a:t>Turkey</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Sept 2012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US$1.5 billion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Irish Stock Exchange</a:t>
                      </a:r>
                      <a:endParaRPr lang="en-US" sz="1100">
                        <a:effectLst/>
                        <a:latin typeface="Calibri"/>
                        <a:ea typeface="Calibri"/>
                        <a:cs typeface="Times New Roman"/>
                      </a:endParaRPr>
                    </a:p>
                  </a:txBody>
                  <a:tcPr marL="68580" marR="68580" marT="0" marB="0"/>
                </a:tc>
              </a:tr>
              <a:tr h="187753">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Nov 2012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 billion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Singapore Stock Exchange</a:t>
                      </a:r>
                      <a:endParaRPr lang="en-US" sz="1100">
                        <a:effectLst/>
                        <a:latin typeface="Calibri"/>
                        <a:ea typeface="Calibri"/>
                        <a:cs typeface="Times New Roman"/>
                      </a:endParaRPr>
                    </a:p>
                  </a:txBody>
                  <a:tcPr marL="68580" marR="68580" marT="0" marB="0"/>
                </a:tc>
              </a:tr>
              <a:tr h="789670">
                <a:tc>
                  <a:txBody>
                    <a:bodyPr/>
                    <a:lstStyle/>
                    <a:p>
                      <a:pPr marL="0" marR="0">
                        <a:lnSpc>
                          <a:spcPct val="115000"/>
                        </a:lnSpc>
                        <a:spcBef>
                          <a:spcPts val="0"/>
                        </a:spcBef>
                        <a:spcAft>
                          <a:spcPts val="0"/>
                        </a:spcAft>
                      </a:pPr>
                      <a:r>
                        <a:rPr lang="en-US" sz="1100" dirty="0">
                          <a:effectLst/>
                        </a:rPr>
                        <a:t>Emirate of Dubai</a:t>
                      </a:r>
                    </a:p>
                    <a:p>
                      <a:pPr marL="0" marR="0">
                        <a:lnSpc>
                          <a:spcPct val="115000"/>
                        </a:lnSpc>
                        <a:spcBef>
                          <a:spcPts val="0"/>
                        </a:spcBef>
                        <a:spcAft>
                          <a:spcPts val="0"/>
                        </a:spcAft>
                      </a:pPr>
                      <a:r>
                        <a:rPr lang="en-US" sz="1100" dirty="0">
                          <a:effectLst/>
                        </a:rPr>
                        <a:t>(United Arab Emirates)</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Jan 2013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US$ 750 million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Dubai Financial Markets</a:t>
                      </a:r>
                      <a:endParaRPr lang="en-US" sz="1100">
                        <a:effectLst/>
                        <a:latin typeface="Calibri"/>
                        <a:ea typeface="Calibri"/>
                        <a:cs typeface="Times New Roman"/>
                      </a:endParaRPr>
                    </a:p>
                  </a:txBody>
                  <a:tcPr marL="68580" marR="68580" marT="0" marB="0"/>
                </a:tc>
              </a:tr>
              <a:tr h="187753">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Sept 2013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US$1.5 billion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Singapore Stock Exchange</a:t>
                      </a:r>
                      <a:endParaRPr lang="en-US" sz="1100">
                        <a:effectLst/>
                        <a:latin typeface="Calibri"/>
                        <a:ea typeface="Calibri"/>
                        <a:cs typeface="Times New Roman"/>
                      </a:endParaRPr>
                    </a:p>
                  </a:txBody>
                  <a:tcPr marL="68580" marR="68580" marT="0" marB="0"/>
                </a:tc>
              </a:tr>
              <a:tr h="187753">
                <a:tc>
                  <a:txBody>
                    <a:bodyPr/>
                    <a:lstStyle/>
                    <a:p>
                      <a:pPr marL="0" marR="0">
                        <a:lnSpc>
                          <a:spcPct val="115000"/>
                        </a:lnSpc>
                        <a:spcBef>
                          <a:spcPts val="0"/>
                        </a:spcBef>
                        <a:spcAft>
                          <a:spcPts val="0"/>
                        </a:spcAft>
                      </a:pPr>
                      <a:r>
                        <a:rPr lang="en-US" sz="1100" dirty="0">
                          <a:effectLst/>
                        </a:rPr>
                        <a:t>Turkey</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Oct 2013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US$1.25 billion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Irish Stock Exchange</a:t>
                      </a:r>
                      <a:endParaRPr lang="en-US" sz="1100">
                        <a:effectLst/>
                        <a:latin typeface="Calibri"/>
                        <a:ea typeface="Calibri"/>
                        <a:cs typeface="Times New Roman"/>
                      </a:endParaRPr>
                    </a:p>
                  </a:txBody>
                  <a:tcPr marL="68580" marR="68580" marT="0" marB="0"/>
                </a:tc>
              </a:tr>
              <a:tr h="990309">
                <a:tc>
                  <a:txBody>
                    <a:bodyPr/>
                    <a:lstStyle/>
                    <a:p>
                      <a:pPr marL="0" marR="0">
                        <a:lnSpc>
                          <a:spcPct val="115000"/>
                        </a:lnSpc>
                        <a:spcBef>
                          <a:spcPts val="0"/>
                        </a:spcBef>
                        <a:spcAft>
                          <a:spcPts val="0"/>
                        </a:spcAft>
                      </a:pPr>
                      <a:r>
                        <a:rPr lang="en-US" sz="1100" dirty="0">
                          <a:effectLst/>
                        </a:rPr>
                        <a:t>Emirate of </a:t>
                      </a:r>
                      <a:r>
                        <a:rPr lang="en-US" sz="1100" dirty="0" err="1">
                          <a:effectLst/>
                        </a:rPr>
                        <a:t>Ras</a:t>
                      </a:r>
                      <a:r>
                        <a:rPr lang="en-US" sz="1100" dirty="0">
                          <a:effectLst/>
                        </a:rPr>
                        <a:t> Al </a:t>
                      </a:r>
                      <a:r>
                        <a:rPr lang="en-US" sz="1100" dirty="0" err="1">
                          <a:effectLst/>
                        </a:rPr>
                        <a:t>Khaimah</a:t>
                      </a:r>
                      <a:endParaRPr lang="en-US" sz="1100" dirty="0">
                        <a:effectLst/>
                      </a:endParaRPr>
                    </a:p>
                    <a:p>
                      <a:pPr marL="0" marR="0">
                        <a:lnSpc>
                          <a:spcPct val="115000"/>
                        </a:lnSpc>
                        <a:spcBef>
                          <a:spcPts val="0"/>
                        </a:spcBef>
                        <a:spcAft>
                          <a:spcPts val="0"/>
                        </a:spcAft>
                      </a:pPr>
                      <a:r>
                        <a:rPr lang="en-US" sz="1100" dirty="0">
                          <a:effectLst/>
                        </a:rPr>
                        <a:t>(United Arab Emirates)</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Oct 2013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US$500 million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NASDAQ Dubai</a:t>
                      </a:r>
                    </a:p>
                    <a:p>
                      <a:pPr marL="0" marR="0">
                        <a:lnSpc>
                          <a:spcPct val="115000"/>
                        </a:lnSpc>
                        <a:spcBef>
                          <a:spcPts val="0"/>
                        </a:spcBef>
                        <a:spcAft>
                          <a:spcPts val="0"/>
                        </a:spcAft>
                      </a:pPr>
                      <a:r>
                        <a:rPr lang="en-US" sz="1100" dirty="0">
                          <a:effectLst/>
                        </a:rPr>
                        <a:t>Dubai Financial Markets</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89047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p:txBody>
          <a:bodyPr/>
          <a:lstStyle/>
          <a:p>
            <a:r>
              <a:rPr lang="en-US" dirty="0" err="1" smtClean="0"/>
              <a:t>Sukuk</a:t>
            </a:r>
            <a:r>
              <a:rPr lang="en-US" dirty="0" smtClean="0"/>
              <a:t/>
            </a:r>
            <a:br>
              <a:rPr lang="en-US" dirty="0" smtClean="0"/>
            </a:br>
            <a:r>
              <a:rPr lang="en-US" sz="3200" dirty="0" smtClean="0"/>
              <a:t>Global Issuance Volume</a:t>
            </a:r>
          </a:p>
        </p:txBody>
      </p:sp>
      <p:sp>
        <p:nvSpPr>
          <p:cNvPr id="6148" name="TextBox 3"/>
          <p:cNvSpPr txBox="1">
            <a:spLocks noChangeArrowheads="1"/>
          </p:cNvSpPr>
          <p:nvPr/>
        </p:nvSpPr>
        <p:spPr bwMode="auto">
          <a:xfrm>
            <a:off x="1524000" y="2438400"/>
            <a:ext cx="2957513" cy="307975"/>
          </a:xfrm>
          <a:prstGeom prst="rect">
            <a:avLst/>
          </a:prstGeom>
          <a:noFill/>
          <a:ln w="9525">
            <a:noFill/>
            <a:miter lim="800000"/>
            <a:headEnd/>
            <a:tailEnd/>
          </a:ln>
        </p:spPr>
        <p:txBody>
          <a:bodyPr wrap="none">
            <a:spAutoFit/>
          </a:bodyPr>
          <a:lstStyle/>
          <a:p>
            <a:r>
              <a:rPr lang="en-US" sz="1400" b="1"/>
              <a:t>Global Sukuk Issuance in USD Billions</a:t>
            </a:r>
          </a:p>
        </p:txBody>
      </p:sp>
      <p:sp>
        <p:nvSpPr>
          <p:cNvPr id="2" name="TextBox 1"/>
          <p:cNvSpPr txBox="1"/>
          <p:nvPr/>
        </p:nvSpPr>
        <p:spPr>
          <a:xfrm>
            <a:off x="4572000" y="2771001"/>
            <a:ext cx="984565" cy="276999"/>
          </a:xfrm>
          <a:prstGeom prst="rect">
            <a:avLst/>
          </a:prstGeom>
          <a:solidFill>
            <a:schemeClr val="tx1">
              <a:lumMod val="40000"/>
              <a:lumOff val="60000"/>
            </a:schemeClr>
          </a:solidFill>
          <a:ln>
            <a:solidFill>
              <a:schemeClr val="tx1">
                <a:lumMod val="50000"/>
              </a:schemeClr>
            </a:solidFill>
          </a:ln>
        </p:spPr>
        <p:txBody>
          <a:bodyPr wrap="none" rtlCol="0">
            <a:spAutoFit/>
          </a:bodyPr>
          <a:lstStyle/>
          <a:p>
            <a:r>
              <a:rPr lang="en-US" sz="1200" dirty="0" smtClean="0"/>
              <a:t>US$131 </a:t>
            </a:r>
            <a:r>
              <a:rPr lang="en-US" sz="1200" dirty="0" err="1" smtClean="0"/>
              <a:t>bln</a:t>
            </a:r>
            <a:endParaRPr lang="en-US" sz="1200" dirty="0"/>
          </a:p>
        </p:txBody>
      </p:sp>
      <p:cxnSp>
        <p:nvCxnSpPr>
          <p:cNvPr id="4" name="Straight Arrow Connector 3"/>
          <p:cNvCxnSpPr>
            <a:stCxn id="2" idx="2"/>
          </p:cNvCxnSpPr>
          <p:nvPr/>
        </p:nvCxnSpPr>
        <p:spPr bwMode="auto">
          <a:xfrm flipH="1">
            <a:off x="5064282" y="3048000"/>
            <a:ext cx="1" cy="391726"/>
          </a:xfrm>
          <a:prstGeom prst="straightConnector1">
            <a:avLst/>
          </a:prstGeom>
          <a:noFill/>
          <a:ln w="9525" cap="flat" cmpd="sng" algn="ctr">
            <a:solidFill>
              <a:schemeClr val="tx1">
                <a:lumMod val="50000"/>
              </a:schemeClr>
            </a:solidFill>
            <a:prstDash val="solid"/>
            <a:round/>
            <a:headEnd type="none" w="med" len="med"/>
            <a:tailEnd type="arrow"/>
          </a:ln>
          <a:effectLst/>
        </p:spPr>
      </p:cxnSp>
      <p:graphicFrame>
        <p:nvGraphicFramePr>
          <p:cNvPr id="7" name="Chart 6"/>
          <p:cNvGraphicFramePr>
            <a:graphicFrameLocks/>
          </p:cNvGraphicFramePr>
          <p:nvPr>
            <p:extLst>
              <p:ext uri="{D42A27DB-BD31-4B8C-83A1-F6EECF244321}">
                <p14:modId xmlns:p14="http://schemas.microsoft.com/office/powerpoint/2010/main" val="762692926"/>
              </p:ext>
            </p:extLst>
          </p:nvPr>
        </p:nvGraphicFramePr>
        <p:xfrm>
          <a:off x="1828800" y="3048000"/>
          <a:ext cx="5486399" cy="3505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A557156-E197-481B-A9AE-E6B9A14889B6}" type="slidenum">
              <a:rPr lang="en-US" sz="1400"/>
              <a:pPr/>
              <a:t>20</a:t>
            </a:fld>
            <a:endParaRPr lang="en-US" sz="1400"/>
          </a:p>
        </p:txBody>
      </p:sp>
      <p:sp>
        <p:nvSpPr>
          <p:cNvPr id="6147" name="Rectangle 2"/>
          <p:cNvSpPr>
            <a:spLocks noGrp="1" noChangeArrowheads="1"/>
          </p:cNvSpPr>
          <p:nvPr>
            <p:ph type="title"/>
          </p:nvPr>
        </p:nvSpPr>
        <p:spPr/>
        <p:txBody>
          <a:bodyPr/>
          <a:lstStyle/>
          <a:p>
            <a:r>
              <a:rPr lang="en-US" sz="3200" dirty="0" smtClean="0"/>
              <a:t>Strategic Objectives of International </a:t>
            </a:r>
            <a:br>
              <a:rPr lang="en-US" sz="3200" dirty="0" smtClean="0"/>
            </a:br>
            <a:r>
              <a:rPr lang="en-US" sz="3200" dirty="0" smtClean="0"/>
              <a:t>Sovereign </a:t>
            </a:r>
            <a:r>
              <a:rPr lang="en-US" sz="3200" dirty="0" err="1" smtClean="0"/>
              <a:t>Sukuk</a:t>
            </a:r>
            <a:r>
              <a:rPr lang="en-US" sz="3200" dirty="0"/>
              <a:t> </a:t>
            </a:r>
            <a:r>
              <a:rPr lang="en-US" sz="3200" dirty="0" smtClean="0"/>
              <a:t>Issuance</a:t>
            </a:r>
          </a:p>
        </p:txBody>
      </p:sp>
      <p:sp>
        <p:nvSpPr>
          <p:cNvPr id="6148" name="Rectangle 3"/>
          <p:cNvSpPr>
            <a:spLocks noGrp="1" noChangeArrowheads="1"/>
          </p:cNvSpPr>
          <p:nvPr>
            <p:ph type="body" idx="1"/>
          </p:nvPr>
        </p:nvSpPr>
        <p:spPr>
          <a:xfrm>
            <a:off x="762000" y="2362200"/>
            <a:ext cx="8305800" cy="4487333"/>
          </a:xfrm>
        </p:spPr>
        <p:txBody>
          <a:bodyPr/>
          <a:lstStyle/>
          <a:p>
            <a:r>
              <a:rPr lang="en-US" sz="2400" dirty="0" smtClean="0"/>
              <a:t>Fund foreign currency requirements</a:t>
            </a:r>
          </a:p>
          <a:p>
            <a:r>
              <a:rPr lang="en-US" sz="2400" dirty="0" smtClean="0"/>
              <a:t>Diversify the sovereign’s investor base + meet </a:t>
            </a:r>
            <a:r>
              <a:rPr lang="en-US" sz="2400" dirty="0"/>
              <a:t>government funding needs beyond the domestic market </a:t>
            </a:r>
            <a:r>
              <a:rPr lang="en-US" sz="2400" dirty="0" smtClean="0"/>
              <a:t>capacity</a:t>
            </a:r>
          </a:p>
          <a:p>
            <a:r>
              <a:rPr lang="en-US" sz="2400" dirty="0" smtClean="0"/>
              <a:t>Access a market that accommodates </a:t>
            </a:r>
            <a:r>
              <a:rPr lang="en-US" sz="2400" dirty="0"/>
              <a:t>l</a:t>
            </a:r>
            <a:r>
              <a:rPr lang="en-US" sz="2400" dirty="0" smtClean="0"/>
              <a:t>arge </a:t>
            </a:r>
            <a:r>
              <a:rPr lang="en-US" sz="2400" dirty="0"/>
              <a:t>s</a:t>
            </a:r>
            <a:r>
              <a:rPr lang="en-US" sz="2400" dirty="0" smtClean="0"/>
              <a:t>ized </a:t>
            </a:r>
            <a:r>
              <a:rPr lang="en-US" sz="2400" dirty="0"/>
              <a:t>t</a:t>
            </a:r>
            <a:r>
              <a:rPr lang="en-US" sz="2400" dirty="0" smtClean="0"/>
              <a:t>ransactions</a:t>
            </a:r>
          </a:p>
          <a:p>
            <a:r>
              <a:rPr lang="en-US" sz="2400" dirty="0" smtClean="0"/>
              <a:t>Raise market profile and visibility</a:t>
            </a:r>
          </a:p>
          <a:p>
            <a:r>
              <a:rPr lang="en-US" sz="2400" dirty="0" smtClean="0"/>
              <a:t>Open the international </a:t>
            </a:r>
            <a:r>
              <a:rPr lang="en-US" sz="2400" dirty="0" err="1" smtClean="0"/>
              <a:t>sukuk</a:t>
            </a:r>
            <a:r>
              <a:rPr lang="en-US" sz="2400" dirty="0" smtClean="0"/>
              <a:t> market for other issuers from the country</a:t>
            </a:r>
          </a:p>
          <a:p>
            <a:r>
              <a:rPr lang="en-US" sz="2400" dirty="0" smtClean="0"/>
              <a:t>Obtain cost effective foreign currency funding</a:t>
            </a:r>
          </a:p>
          <a:p>
            <a:endParaRPr lang="en-US" dirty="0" smtClean="0"/>
          </a:p>
        </p:txBody>
      </p:sp>
    </p:spTree>
    <p:extLst>
      <p:ext uri="{BB962C8B-B14F-4D97-AF65-F5344CB8AC3E}">
        <p14:creationId xmlns:p14="http://schemas.microsoft.com/office/powerpoint/2010/main" val="3310103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8001000" cy="838200"/>
          </a:xfrm>
        </p:spPr>
        <p:txBody>
          <a:bodyPr/>
          <a:lstStyle/>
          <a:p>
            <a:r>
              <a:rPr lang="en-US" dirty="0" smtClean="0"/>
              <a:t>Investor Diversification</a:t>
            </a:r>
            <a:endParaRPr lang="en-US" dirty="0"/>
          </a:p>
        </p:txBody>
      </p:sp>
      <p:sp>
        <p:nvSpPr>
          <p:cNvPr id="3" name="Content Placeholder 2"/>
          <p:cNvSpPr>
            <a:spLocks noGrp="1"/>
          </p:cNvSpPr>
          <p:nvPr>
            <p:ph idx="1"/>
          </p:nvPr>
        </p:nvSpPr>
        <p:spPr/>
        <p:txBody>
          <a:bodyPr/>
          <a:lstStyle/>
          <a:p>
            <a:r>
              <a:rPr lang="en-US" dirty="0" smtClean="0"/>
              <a:t>Developing a well diversified investor base should be an objective of ant public debt management strategy</a:t>
            </a:r>
          </a:p>
          <a:p>
            <a:r>
              <a:rPr lang="en-US" dirty="0" smtClean="0"/>
              <a:t>Only way for sovereign to access Islamic capital is through </a:t>
            </a:r>
            <a:r>
              <a:rPr lang="en-US" dirty="0" err="1" smtClean="0"/>
              <a:t>sukuk</a:t>
            </a:r>
            <a:endParaRPr lang="en-US" dirty="0"/>
          </a:p>
          <a:p>
            <a:r>
              <a:rPr lang="en-US" dirty="0" smtClean="0"/>
              <a:t>Increase profile among investors in the major </a:t>
            </a:r>
            <a:r>
              <a:rPr lang="en-US" dirty="0" err="1" smtClean="0"/>
              <a:t>sukuk</a:t>
            </a:r>
            <a:r>
              <a:rPr lang="en-US" dirty="0" smtClean="0"/>
              <a:t> markets – GCC, Malaysia</a:t>
            </a:r>
            <a:endParaRPr lang="en-US" dirty="0"/>
          </a:p>
        </p:txBody>
      </p:sp>
    </p:spTree>
    <p:extLst>
      <p:ext uri="{BB962C8B-B14F-4D97-AF65-F5344CB8AC3E}">
        <p14:creationId xmlns:p14="http://schemas.microsoft.com/office/powerpoint/2010/main" val="4185562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Investor Diversification –</a:t>
            </a:r>
            <a:br>
              <a:rPr lang="en-US" dirty="0" smtClean="0"/>
            </a:br>
            <a:r>
              <a:rPr lang="en-US" sz="3200" dirty="0" smtClean="0"/>
              <a:t>Islamic Capital</a:t>
            </a:r>
            <a:endParaRPr lang="en-US" sz="3200" dirty="0"/>
          </a:p>
        </p:txBody>
      </p:sp>
      <p:sp>
        <p:nvSpPr>
          <p:cNvPr id="4" name="Content Placeholder 3"/>
          <p:cNvSpPr>
            <a:spLocks noGrp="1"/>
          </p:cNvSpPr>
          <p:nvPr>
            <p:ph sz="half" idx="1"/>
          </p:nvPr>
        </p:nvSpPr>
        <p:spPr/>
        <p:txBody>
          <a:bodyPr/>
          <a:lstStyle/>
          <a:p>
            <a:r>
              <a:rPr lang="en-US" sz="1800" dirty="0" smtClean="0"/>
              <a:t>The global pool of Islamic capital is still relatively small:</a:t>
            </a:r>
          </a:p>
          <a:p>
            <a:r>
              <a:rPr lang="en-US" sz="1800" dirty="0" smtClean="0"/>
              <a:t>If all assets of Islamic banks globally were put in a single bank – it would only rank 16</a:t>
            </a:r>
            <a:r>
              <a:rPr lang="en-US" sz="1800" baseline="30000" dirty="0" smtClean="0"/>
              <a:t>th</a:t>
            </a:r>
            <a:r>
              <a:rPr lang="en-US" sz="1800" dirty="0" smtClean="0"/>
              <a:t> among global banks</a:t>
            </a:r>
          </a:p>
          <a:p>
            <a:r>
              <a:rPr lang="en-US" sz="1800" dirty="0" smtClean="0"/>
              <a:t>All Islamic fund assets are less than size of largest US bond fund</a:t>
            </a:r>
          </a:p>
          <a:p>
            <a:r>
              <a:rPr lang="en-US" sz="1800" dirty="0" smtClean="0"/>
              <a:t>BUT, Islamic capital is growing – can add a diversifying element to investor base that will grow over time.</a:t>
            </a:r>
            <a:endParaRPr lang="en-US" sz="1800"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868659587"/>
              </p:ext>
            </p:extLst>
          </p:nvPr>
        </p:nvGraphicFramePr>
        <p:xfrm>
          <a:off x="4876800" y="2362200"/>
          <a:ext cx="3579931" cy="3821430"/>
        </p:xfrm>
        <a:graphic>
          <a:graphicData uri="http://schemas.openxmlformats.org/drawingml/2006/table">
            <a:tbl>
              <a:tblPr firstRow="1" firstCol="1" bandRow="1">
                <a:tableStyleId>{5C22544A-7EE6-4342-B048-85BDC9FD1C3A}</a:tableStyleId>
              </a:tblPr>
              <a:tblGrid>
                <a:gridCol w="268434"/>
                <a:gridCol w="2213359"/>
                <a:gridCol w="1098138"/>
              </a:tblGrid>
              <a:tr h="223774">
                <a:tc>
                  <a:txBody>
                    <a:bodyPr/>
                    <a:lstStyle/>
                    <a:p>
                      <a:pPr marL="0" marR="0">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dirty="0">
                          <a:effectLst/>
                        </a:rPr>
                        <a:t>Bank</a:t>
                      </a:r>
                      <a:endParaRPr lang="en-US" sz="900" dirty="0">
                        <a:effectLst/>
                        <a:latin typeface="Calibri"/>
                        <a:ea typeface="Calibri"/>
                        <a:cs typeface="Times New Roman"/>
                      </a:endParaRPr>
                    </a:p>
                  </a:txBody>
                  <a:tcPr marL="55343" marR="55343" marT="0" marB="0">
                    <a:solidFill>
                      <a:schemeClr val="bg2">
                        <a:lumMod val="60000"/>
                        <a:lumOff val="40000"/>
                      </a:schemeClr>
                    </a:solidFill>
                  </a:tcPr>
                </a:tc>
                <a:tc>
                  <a:txBody>
                    <a:bodyPr/>
                    <a:lstStyle/>
                    <a:p>
                      <a:pPr marL="0" marR="0">
                        <a:lnSpc>
                          <a:spcPct val="115000"/>
                        </a:lnSpc>
                        <a:spcBef>
                          <a:spcPts val="0"/>
                        </a:spcBef>
                        <a:spcAft>
                          <a:spcPts val="0"/>
                        </a:spcAft>
                      </a:pPr>
                      <a:r>
                        <a:rPr lang="en-US" sz="900" dirty="0">
                          <a:effectLst/>
                        </a:rPr>
                        <a:t>Assets</a:t>
                      </a:r>
                      <a:endParaRPr lang="en-US" sz="900" dirty="0">
                        <a:effectLst/>
                        <a:latin typeface="Calibri"/>
                        <a:ea typeface="Calibri"/>
                        <a:cs typeface="Times New Roman"/>
                      </a:endParaRPr>
                    </a:p>
                  </a:txBody>
                  <a:tcPr marL="55343" marR="55343" marT="0" marB="0">
                    <a:solidFill>
                      <a:schemeClr val="bg2">
                        <a:lumMod val="60000"/>
                        <a:lumOff val="40000"/>
                      </a:schemeClr>
                    </a:solidFill>
                  </a:tcPr>
                </a:tc>
              </a:tr>
              <a:tr h="155575">
                <a:tc>
                  <a:txBody>
                    <a:bodyPr/>
                    <a:lstStyle/>
                    <a:p>
                      <a:pPr marL="0" marR="0" algn="ctr">
                        <a:lnSpc>
                          <a:spcPct val="115000"/>
                        </a:lnSpc>
                        <a:spcBef>
                          <a:spcPts val="0"/>
                        </a:spcBef>
                        <a:spcAft>
                          <a:spcPts val="0"/>
                        </a:spcAft>
                      </a:pPr>
                      <a:r>
                        <a:rPr lang="en-US" sz="900" dirty="0">
                          <a:effectLst/>
                        </a:rPr>
                        <a:t>1</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dirty="0">
                          <a:effectLst/>
                        </a:rPr>
                        <a:t>ICBC (China)</a:t>
                      </a:r>
                      <a:endParaRPr lang="en-US" sz="900" dirty="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dirty="0">
                          <a:effectLst/>
                        </a:rPr>
                        <a:t>US$2.79 trillion</a:t>
                      </a:r>
                      <a:endParaRPr lang="en-US" sz="900" dirty="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2</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HSBC (UK)</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US$2.69 trillion</a:t>
                      </a:r>
                      <a:endParaRPr lang="en-US" sz="90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3</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Mitsubishi UFJ (Japan)</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US$2.66 trillion</a:t>
                      </a:r>
                      <a:endParaRPr lang="en-US" sz="90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4</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Deutsche Bank (Germany)</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US$2.65 trillion</a:t>
                      </a:r>
                      <a:endParaRPr lang="en-US" sz="90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5</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Credit Agricole (France)</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US$2.64 trillion</a:t>
                      </a:r>
                      <a:endParaRPr lang="en-US" sz="90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6</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BNP Paribas (France)</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US$2.51 trillion</a:t>
                      </a:r>
                      <a:endParaRPr lang="en-US" sz="90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7</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JP Morgan Chase (USA)</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US$2.36 trillion</a:t>
                      </a:r>
                      <a:endParaRPr lang="en-US" sz="90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8</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Barclays (UK)</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US$2.35 trillion</a:t>
                      </a:r>
                      <a:endParaRPr lang="en-US" sz="900">
                        <a:effectLst/>
                        <a:latin typeface="Calibri"/>
                        <a:ea typeface="Calibri"/>
                        <a:cs typeface="Times New Roman"/>
                      </a:endParaRPr>
                    </a:p>
                  </a:txBody>
                  <a:tcPr marL="55343" marR="55343" marT="0" marB="0"/>
                </a:tc>
              </a:tr>
              <a:tr h="155575">
                <a:tc>
                  <a:txBody>
                    <a:bodyPr/>
                    <a:lstStyle/>
                    <a:p>
                      <a:pPr marL="0" marR="0" algn="ctr">
                        <a:lnSpc>
                          <a:spcPct val="115000"/>
                        </a:lnSpc>
                        <a:spcBef>
                          <a:spcPts val="0"/>
                        </a:spcBef>
                        <a:spcAft>
                          <a:spcPts val="0"/>
                        </a:spcAft>
                      </a:pPr>
                      <a:r>
                        <a:rPr lang="en-US" sz="900" dirty="0">
                          <a:effectLst/>
                        </a:rPr>
                        <a:t>9</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China Construction Bank (China)</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US$2.21 trillion</a:t>
                      </a:r>
                      <a:endParaRPr lang="en-US" sz="900">
                        <a:effectLst/>
                        <a:latin typeface="Calibri"/>
                        <a:ea typeface="Calibri"/>
                        <a:cs typeface="Times New Roman"/>
                      </a:endParaRPr>
                    </a:p>
                  </a:txBody>
                  <a:tcPr marL="55343" marR="55343" marT="0" marB="0"/>
                </a:tc>
              </a:tr>
              <a:tr h="311150">
                <a:tc>
                  <a:txBody>
                    <a:bodyPr/>
                    <a:lstStyle/>
                    <a:p>
                      <a:pPr marL="0" marR="0" algn="ctr">
                        <a:lnSpc>
                          <a:spcPct val="115000"/>
                        </a:lnSpc>
                        <a:spcBef>
                          <a:spcPts val="0"/>
                        </a:spcBef>
                        <a:spcAft>
                          <a:spcPts val="0"/>
                        </a:spcAft>
                      </a:pPr>
                      <a:r>
                        <a:rPr lang="en-US" sz="900" dirty="0">
                          <a:effectLst/>
                        </a:rPr>
                        <a:t>10</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Bank of America (USA)</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dirty="0">
                          <a:effectLst/>
                        </a:rPr>
                        <a:t>US$2.20 trillion</a:t>
                      </a:r>
                      <a:endParaRPr lang="en-US" sz="900" dirty="0">
                        <a:effectLst/>
                        <a:latin typeface="Calibri"/>
                        <a:ea typeface="Calibri"/>
                        <a:cs typeface="Times New Roman"/>
                      </a:endParaRPr>
                    </a:p>
                  </a:txBody>
                  <a:tcPr marL="55343" marR="55343" marT="0" marB="0"/>
                </a:tc>
              </a:tr>
              <a:tr h="311150">
                <a:tc>
                  <a:txBody>
                    <a:bodyPr/>
                    <a:lstStyle/>
                    <a:p>
                      <a:pPr marL="0" marR="0" algn="ctr">
                        <a:lnSpc>
                          <a:spcPct val="115000"/>
                        </a:lnSpc>
                        <a:spcBef>
                          <a:spcPts val="0"/>
                        </a:spcBef>
                        <a:spcAft>
                          <a:spcPts val="0"/>
                        </a:spcAft>
                      </a:pPr>
                      <a:r>
                        <a:rPr lang="en-US" sz="900" dirty="0">
                          <a:effectLst/>
                        </a:rPr>
                        <a:t>11</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Agricultural Bank of China (China)</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US$2.10 trillion</a:t>
                      </a:r>
                      <a:endParaRPr lang="en-US" sz="900">
                        <a:effectLst/>
                        <a:latin typeface="Calibri"/>
                        <a:ea typeface="Calibri"/>
                        <a:cs typeface="Times New Roman"/>
                      </a:endParaRPr>
                    </a:p>
                  </a:txBody>
                  <a:tcPr marL="55343" marR="55343" marT="0" marB="0"/>
                </a:tc>
              </a:tr>
              <a:tr h="311150">
                <a:tc>
                  <a:txBody>
                    <a:bodyPr/>
                    <a:lstStyle/>
                    <a:p>
                      <a:pPr marL="0" marR="0" algn="ctr">
                        <a:lnSpc>
                          <a:spcPct val="115000"/>
                        </a:lnSpc>
                        <a:spcBef>
                          <a:spcPts val="0"/>
                        </a:spcBef>
                        <a:spcAft>
                          <a:spcPts val="0"/>
                        </a:spcAft>
                      </a:pPr>
                      <a:r>
                        <a:rPr lang="en-US" sz="900" dirty="0">
                          <a:effectLst/>
                        </a:rPr>
                        <a:t>12</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Royal Bank of Scotland (UK)</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US$2.07 trillion</a:t>
                      </a:r>
                      <a:endParaRPr lang="en-US" sz="900">
                        <a:effectLst/>
                        <a:latin typeface="Calibri"/>
                        <a:ea typeface="Calibri"/>
                        <a:cs typeface="Times New Roman"/>
                      </a:endParaRPr>
                    </a:p>
                  </a:txBody>
                  <a:tcPr marL="55343" marR="55343" marT="0" marB="0"/>
                </a:tc>
              </a:tr>
              <a:tr h="311150">
                <a:tc>
                  <a:txBody>
                    <a:bodyPr/>
                    <a:lstStyle/>
                    <a:p>
                      <a:pPr marL="0" marR="0" algn="ctr">
                        <a:lnSpc>
                          <a:spcPct val="115000"/>
                        </a:lnSpc>
                        <a:spcBef>
                          <a:spcPts val="0"/>
                        </a:spcBef>
                        <a:spcAft>
                          <a:spcPts val="0"/>
                        </a:spcAft>
                      </a:pPr>
                      <a:r>
                        <a:rPr lang="en-US" sz="900" dirty="0">
                          <a:effectLst/>
                        </a:rPr>
                        <a:t>13</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Bank of China (China)</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US$2.02 trillion</a:t>
                      </a:r>
                      <a:endParaRPr lang="en-US" sz="900">
                        <a:effectLst/>
                        <a:latin typeface="Calibri"/>
                        <a:ea typeface="Calibri"/>
                        <a:cs typeface="Times New Roman"/>
                      </a:endParaRPr>
                    </a:p>
                  </a:txBody>
                  <a:tcPr marL="55343" marR="55343" marT="0" marB="0"/>
                </a:tc>
              </a:tr>
              <a:tr h="311150">
                <a:tc>
                  <a:txBody>
                    <a:bodyPr/>
                    <a:lstStyle/>
                    <a:p>
                      <a:pPr marL="0" marR="0" algn="ctr">
                        <a:lnSpc>
                          <a:spcPct val="115000"/>
                        </a:lnSpc>
                        <a:spcBef>
                          <a:spcPts val="0"/>
                        </a:spcBef>
                        <a:spcAft>
                          <a:spcPts val="0"/>
                        </a:spcAft>
                      </a:pPr>
                      <a:r>
                        <a:rPr lang="en-US" sz="900" dirty="0">
                          <a:effectLst/>
                        </a:rPr>
                        <a:t>14</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Mizuho (Japan)</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US$1.96 trillion</a:t>
                      </a:r>
                      <a:endParaRPr lang="en-US" sz="900">
                        <a:effectLst/>
                        <a:latin typeface="Calibri"/>
                        <a:ea typeface="Calibri"/>
                        <a:cs typeface="Times New Roman"/>
                      </a:endParaRPr>
                    </a:p>
                  </a:txBody>
                  <a:tcPr marL="55343" marR="55343" marT="0" marB="0"/>
                </a:tc>
              </a:tr>
              <a:tr h="311150">
                <a:tc>
                  <a:txBody>
                    <a:bodyPr/>
                    <a:lstStyle/>
                    <a:p>
                      <a:pPr marL="0" marR="0" algn="ctr">
                        <a:lnSpc>
                          <a:spcPct val="115000"/>
                        </a:lnSpc>
                        <a:spcBef>
                          <a:spcPts val="0"/>
                        </a:spcBef>
                        <a:spcAft>
                          <a:spcPts val="0"/>
                        </a:spcAft>
                      </a:pPr>
                      <a:r>
                        <a:rPr lang="en-US" sz="900" dirty="0">
                          <a:effectLst/>
                        </a:rPr>
                        <a:t>15</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a:effectLst/>
                        </a:rPr>
                        <a:t>Citigroup (USA)</a:t>
                      </a:r>
                      <a:endParaRPr lang="en-US" sz="90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a:effectLst/>
                        </a:rPr>
                        <a:t>US$1.86 trillion</a:t>
                      </a:r>
                      <a:endParaRPr lang="en-US" sz="900">
                        <a:effectLst/>
                        <a:latin typeface="Calibri"/>
                        <a:ea typeface="Calibri"/>
                        <a:cs typeface="Times New Roman"/>
                      </a:endParaRPr>
                    </a:p>
                  </a:txBody>
                  <a:tcPr marL="55343" marR="55343" marT="0" marB="0"/>
                </a:tc>
              </a:tr>
              <a:tr h="311150">
                <a:tc>
                  <a:txBody>
                    <a:bodyPr/>
                    <a:lstStyle/>
                    <a:p>
                      <a:pPr marL="0" marR="0" algn="ctr">
                        <a:lnSpc>
                          <a:spcPct val="115000"/>
                        </a:lnSpc>
                        <a:spcBef>
                          <a:spcPts val="0"/>
                        </a:spcBef>
                        <a:spcAft>
                          <a:spcPts val="0"/>
                        </a:spcAft>
                      </a:pPr>
                      <a:r>
                        <a:rPr lang="en-US" sz="900" dirty="0">
                          <a:effectLst/>
                        </a:rPr>
                        <a:t>16</a:t>
                      </a:r>
                      <a:endParaRPr lang="en-US" sz="900" dirty="0">
                        <a:effectLst/>
                        <a:latin typeface="Calibri"/>
                        <a:ea typeface="Calibri"/>
                        <a:cs typeface="Times New Roman"/>
                      </a:endParaRPr>
                    </a:p>
                  </a:txBody>
                  <a:tcPr marL="55343" marR="55343" marT="0" marB="0">
                    <a:solidFill>
                      <a:srgbClr val="FF0000"/>
                    </a:solidFill>
                  </a:tcPr>
                </a:tc>
                <a:tc>
                  <a:txBody>
                    <a:bodyPr/>
                    <a:lstStyle/>
                    <a:p>
                      <a:pPr marL="0" marR="0">
                        <a:lnSpc>
                          <a:spcPct val="115000"/>
                        </a:lnSpc>
                        <a:spcBef>
                          <a:spcPts val="0"/>
                        </a:spcBef>
                        <a:spcAft>
                          <a:spcPts val="0"/>
                        </a:spcAft>
                      </a:pPr>
                      <a:r>
                        <a:rPr lang="en-US" sz="900" b="1" i="1" dirty="0">
                          <a:effectLst/>
                        </a:rPr>
                        <a:t>ALL ISLAMIC BANKS GLOBALLY</a:t>
                      </a:r>
                      <a:endParaRPr lang="en-US" sz="900" b="1" i="1" dirty="0">
                        <a:effectLst/>
                        <a:latin typeface="Calibri"/>
                        <a:ea typeface="Calibri"/>
                        <a:cs typeface="Times New Roman"/>
                      </a:endParaRPr>
                    </a:p>
                  </a:txBody>
                  <a:tcPr marL="55343" marR="55343" marT="0" marB="0"/>
                </a:tc>
                <a:tc>
                  <a:txBody>
                    <a:bodyPr/>
                    <a:lstStyle/>
                    <a:p>
                      <a:pPr marL="0" marR="0">
                        <a:lnSpc>
                          <a:spcPct val="115000"/>
                        </a:lnSpc>
                        <a:spcBef>
                          <a:spcPts val="0"/>
                        </a:spcBef>
                        <a:spcAft>
                          <a:spcPts val="0"/>
                        </a:spcAft>
                      </a:pPr>
                      <a:r>
                        <a:rPr lang="en-US" sz="900" dirty="0">
                          <a:effectLst/>
                        </a:rPr>
                        <a:t>US$1.80 trillion</a:t>
                      </a:r>
                      <a:endParaRPr lang="en-US" sz="900" dirty="0">
                        <a:effectLst/>
                        <a:latin typeface="Calibri"/>
                        <a:ea typeface="Calibri"/>
                        <a:cs typeface="Times New Roman"/>
                      </a:endParaRPr>
                    </a:p>
                  </a:txBody>
                  <a:tcPr marL="55343" marR="55343" marT="0" marB="0"/>
                </a:tc>
              </a:tr>
            </a:tbl>
          </a:graphicData>
        </a:graphic>
      </p:graphicFrame>
    </p:spTree>
    <p:extLst>
      <p:ext uri="{BB962C8B-B14F-4D97-AF65-F5344CB8AC3E}">
        <p14:creationId xmlns:p14="http://schemas.microsoft.com/office/powerpoint/2010/main" val="3878472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Sukuk</a:t>
            </a:r>
            <a:r>
              <a:rPr lang="en-US" dirty="0" smtClean="0"/>
              <a:t> Market</a:t>
            </a:r>
            <a:br>
              <a:rPr lang="en-US" dirty="0" smtClean="0"/>
            </a:br>
            <a:r>
              <a:rPr lang="en-US" sz="3200" dirty="0" smtClean="0"/>
              <a:t>Size of Transactions</a:t>
            </a:r>
            <a:endParaRPr lang="en-US" sz="3200" dirty="0"/>
          </a:p>
        </p:txBody>
      </p:sp>
      <p:sp>
        <p:nvSpPr>
          <p:cNvPr id="3" name="Content Placeholder 2"/>
          <p:cNvSpPr>
            <a:spLocks noGrp="1"/>
          </p:cNvSpPr>
          <p:nvPr>
            <p:ph idx="1"/>
          </p:nvPr>
        </p:nvSpPr>
        <p:spPr/>
        <p:txBody>
          <a:bodyPr/>
          <a:lstStyle/>
          <a:p>
            <a:r>
              <a:rPr lang="en-US" dirty="0" smtClean="0"/>
              <a:t>International sovereign </a:t>
            </a:r>
            <a:r>
              <a:rPr lang="en-US" dirty="0" err="1" smtClean="0"/>
              <a:t>sukuk</a:t>
            </a:r>
            <a:r>
              <a:rPr lang="en-US" dirty="0" smtClean="0"/>
              <a:t> market can accommodate very large sized transactions</a:t>
            </a:r>
          </a:p>
          <a:p>
            <a:r>
              <a:rPr lang="en-US" dirty="0" smtClean="0"/>
              <a:t>Average size of sovereign </a:t>
            </a:r>
            <a:r>
              <a:rPr lang="en-US" dirty="0" err="1" smtClean="0"/>
              <a:t>sukuk</a:t>
            </a:r>
            <a:r>
              <a:rPr lang="en-US" dirty="0" smtClean="0"/>
              <a:t> is just over US$1 billion</a:t>
            </a:r>
          </a:p>
          <a:p>
            <a:r>
              <a:rPr lang="en-US" dirty="0" smtClean="0"/>
              <a:t>Demand for international sovereign </a:t>
            </a:r>
            <a:r>
              <a:rPr lang="en-US" dirty="0" err="1" smtClean="0"/>
              <a:t>sukuk</a:t>
            </a:r>
            <a:r>
              <a:rPr lang="en-US" dirty="0" smtClean="0"/>
              <a:t> far exceeds supply</a:t>
            </a:r>
          </a:p>
          <a:p>
            <a:r>
              <a:rPr lang="en-US" dirty="0" smtClean="0"/>
              <a:t>Most sovereign </a:t>
            </a:r>
            <a:r>
              <a:rPr lang="en-US" dirty="0" err="1" smtClean="0"/>
              <a:t>sukuk</a:t>
            </a:r>
            <a:r>
              <a:rPr lang="en-US" dirty="0" smtClean="0"/>
              <a:t> issues have been very over-subscribed</a:t>
            </a:r>
            <a:endParaRPr lang="en-US" dirty="0"/>
          </a:p>
        </p:txBody>
      </p:sp>
    </p:spTree>
    <p:extLst>
      <p:ext uri="{BB962C8B-B14F-4D97-AF65-F5344CB8AC3E}">
        <p14:creationId xmlns:p14="http://schemas.microsoft.com/office/powerpoint/2010/main" val="2183603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Sovereign </a:t>
            </a:r>
            <a:br>
              <a:rPr lang="en-US" dirty="0" smtClean="0"/>
            </a:br>
            <a:r>
              <a:rPr lang="en-US" sz="3200" dirty="0" err="1" smtClean="0"/>
              <a:t>Sukuk</a:t>
            </a:r>
            <a:r>
              <a:rPr lang="en-US" sz="3200" dirty="0" smtClean="0"/>
              <a:t> - Oversubscription</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4320587"/>
              </p:ext>
            </p:extLst>
          </p:nvPr>
        </p:nvGraphicFramePr>
        <p:xfrm>
          <a:off x="1524000" y="2590800"/>
          <a:ext cx="6629400" cy="3401301"/>
        </p:xfrm>
        <a:graphic>
          <a:graphicData uri="http://schemas.openxmlformats.org/drawingml/2006/table">
            <a:tbl>
              <a:tblPr firstRow="1" firstCol="1" bandRow="1">
                <a:tableStyleId>{5C22544A-7EE6-4342-B048-85BDC9FD1C3A}</a:tableStyleId>
              </a:tblPr>
              <a:tblGrid>
                <a:gridCol w="1881653"/>
                <a:gridCol w="996902"/>
                <a:gridCol w="1246128"/>
                <a:gridCol w="1178283"/>
                <a:gridCol w="1326434"/>
              </a:tblGrid>
              <a:tr h="573223">
                <a:tc>
                  <a:txBody>
                    <a:bodyPr/>
                    <a:lstStyle/>
                    <a:p>
                      <a:pPr marL="0" marR="0">
                        <a:lnSpc>
                          <a:spcPct val="115000"/>
                        </a:lnSpc>
                        <a:spcBef>
                          <a:spcPts val="0"/>
                        </a:spcBef>
                        <a:spcAft>
                          <a:spcPts val="0"/>
                        </a:spcAft>
                      </a:pPr>
                      <a:r>
                        <a:rPr lang="en-US" sz="1100" dirty="0">
                          <a:effectLst/>
                        </a:rPr>
                        <a:t>Issuer</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dirty="0">
                          <a:effectLst/>
                        </a:rPr>
                        <a:t>Issue Date</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Final Size</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Order Book Size</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100" dirty="0">
                          <a:effectLst/>
                        </a:rPr>
                        <a:t>Over-Subscription</a:t>
                      </a:r>
                      <a:endParaRPr lang="en-US" sz="1100" dirty="0">
                        <a:effectLst/>
                        <a:latin typeface="Calibri"/>
                        <a:ea typeface="MS Mincho"/>
                        <a:cs typeface="Times New Roman"/>
                      </a:endParaRPr>
                    </a:p>
                  </a:txBody>
                  <a:tcPr marL="68580" marR="68580" marT="0" marB="0">
                    <a:solidFill>
                      <a:schemeClr val="bg2">
                        <a:lumMod val="60000"/>
                        <a:lumOff val="40000"/>
                      </a:schemeClr>
                    </a:solidFill>
                  </a:tcPr>
                </a:tc>
              </a:tr>
              <a:tr h="277102">
                <a:tc>
                  <a:txBody>
                    <a:bodyPr/>
                    <a:lstStyle/>
                    <a:p>
                      <a:pPr marL="0" marR="0">
                        <a:lnSpc>
                          <a:spcPct val="115000"/>
                        </a:lnSpc>
                        <a:spcBef>
                          <a:spcPts val="0"/>
                        </a:spcBef>
                        <a:spcAft>
                          <a:spcPts val="0"/>
                        </a:spcAft>
                      </a:pPr>
                      <a:r>
                        <a:rPr lang="en-US" sz="1100" dirty="0">
                          <a:effectLst/>
                        </a:rPr>
                        <a:t>Bahrain</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Nov 2011</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US$750 million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US$1.7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2.3 times</a:t>
                      </a:r>
                      <a:endParaRPr lang="en-US" sz="1100">
                        <a:effectLst/>
                        <a:latin typeface="Calibri"/>
                        <a:ea typeface="MS Mincho"/>
                        <a:cs typeface="Times New Roman"/>
                      </a:endParaRPr>
                    </a:p>
                  </a:txBody>
                  <a:tcPr marL="68580" marR="68580" marT="0" marB="0"/>
                </a:tc>
              </a:tr>
              <a:tr h="277102">
                <a:tc>
                  <a:txBody>
                    <a:bodyPr/>
                    <a:lstStyle/>
                    <a:p>
                      <a:pPr marL="0" marR="0">
                        <a:lnSpc>
                          <a:spcPct val="115000"/>
                        </a:lnSpc>
                        <a:spcBef>
                          <a:spcPts val="0"/>
                        </a:spcBef>
                        <a:spcAft>
                          <a:spcPts val="0"/>
                        </a:spcAft>
                      </a:pPr>
                      <a:r>
                        <a:rPr lang="en-US" sz="1100" dirty="0">
                          <a:effectLst/>
                        </a:rPr>
                        <a:t>Turkey</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Sept 2012</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US$1.5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US$7.1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4.7 times</a:t>
                      </a:r>
                      <a:endParaRPr lang="en-US" sz="1100">
                        <a:effectLst/>
                        <a:latin typeface="Calibri"/>
                        <a:ea typeface="MS Mincho"/>
                        <a:cs typeface="Times New Roman"/>
                      </a:endParaRPr>
                    </a:p>
                  </a:txBody>
                  <a:tcPr marL="68580" marR="68580" marT="0" marB="0"/>
                </a:tc>
              </a:tr>
              <a:tr h="573223">
                <a:tc>
                  <a:txBody>
                    <a:bodyPr/>
                    <a:lstStyle/>
                    <a:p>
                      <a:pPr marL="0" marR="0">
                        <a:lnSpc>
                          <a:spcPct val="115000"/>
                        </a:lnSpc>
                        <a:spcBef>
                          <a:spcPts val="0"/>
                        </a:spcBef>
                        <a:spcAft>
                          <a:spcPts val="0"/>
                        </a:spcAft>
                      </a:pPr>
                      <a:r>
                        <a:rPr lang="en-US" sz="1100" dirty="0">
                          <a:effectLst/>
                        </a:rPr>
                        <a:t>Emirate of Dubai</a:t>
                      </a:r>
                    </a:p>
                    <a:p>
                      <a:pPr marL="0" marR="0">
                        <a:lnSpc>
                          <a:spcPct val="115000"/>
                        </a:lnSpc>
                        <a:spcBef>
                          <a:spcPts val="0"/>
                        </a:spcBef>
                        <a:spcAft>
                          <a:spcPts val="0"/>
                        </a:spcAft>
                      </a:pPr>
                      <a:r>
                        <a:rPr lang="en-US" sz="1100" dirty="0">
                          <a:effectLst/>
                        </a:rPr>
                        <a:t>(United Arab Emirates)</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Jan 2013</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US$750 million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US$11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14.6 times</a:t>
                      </a:r>
                      <a:endParaRPr lang="en-US" sz="1100">
                        <a:effectLst/>
                        <a:latin typeface="Calibri"/>
                        <a:ea typeface="MS Mincho"/>
                        <a:cs typeface="Times New Roman"/>
                      </a:endParaRPr>
                    </a:p>
                  </a:txBody>
                  <a:tcPr marL="68580" marR="68580" marT="0" marB="0"/>
                </a:tc>
              </a:tr>
              <a:tr h="277102">
                <a:tc>
                  <a:txBody>
                    <a:bodyPr/>
                    <a:lstStyle/>
                    <a:p>
                      <a:pPr marL="0" marR="0">
                        <a:lnSpc>
                          <a:spcPct val="115000"/>
                        </a:lnSpc>
                        <a:spcBef>
                          <a:spcPts val="0"/>
                        </a:spcBef>
                        <a:spcAft>
                          <a:spcPts val="0"/>
                        </a:spcAft>
                      </a:pPr>
                      <a:r>
                        <a:rPr lang="en-US" sz="1100" dirty="0">
                          <a:effectLst/>
                        </a:rPr>
                        <a:t>Indonesia</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Sept 2013</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US$1.5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US$5.7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3.8 times</a:t>
                      </a:r>
                      <a:endParaRPr lang="en-US" sz="1100">
                        <a:effectLst/>
                        <a:latin typeface="Calibri"/>
                        <a:ea typeface="MS Mincho"/>
                        <a:cs typeface="Times New Roman"/>
                      </a:endParaRPr>
                    </a:p>
                  </a:txBody>
                  <a:tcPr marL="68580" marR="68580" marT="0" marB="0"/>
                </a:tc>
              </a:tr>
              <a:tr h="869345">
                <a:tc>
                  <a:txBody>
                    <a:bodyPr/>
                    <a:lstStyle/>
                    <a:p>
                      <a:pPr marL="0" marR="0">
                        <a:lnSpc>
                          <a:spcPct val="115000"/>
                        </a:lnSpc>
                        <a:spcBef>
                          <a:spcPts val="0"/>
                        </a:spcBef>
                        <a:spcAft>
                          <a:spcPts val="0"/>
                        </a:spcAft>
                      </a:pPr>
                      <a:r>
                        <a:rPr lang="en-US" sz="1100" dirty="0">
                          <a:effectLst/>
                        </a:rPr>
                        <a:t>Emirate of </a:t>
                      </a:r>
                      <a:r>
                        <a:rPr lang="en-US" sz="1100" dirty="0" err="1">
                          <a:effectLst/>
                        </a:rPr>
                        <a:t>Ras</a:t>
                      </a:r>
                      <a:r>
                        <a:rPr lang="en-US" sz="1100" dirty="0">
                          <a:effectLst/>
                        </a:rPr>
                        <a:t> al </a:t>
                      </a:r>
                      <a:r>
                        <a:rPr lang="en-US" sz="1100" dirty="0" err="1">
                          <a:effectLst/>
                        </a:rPr>
                        <a:t>Khaimah</a:t>
                      </a:r>
                      <a:endParaRPr lang="en-US" sz="1100" dirty="0">
                        <a:effectLst/>
                      </a:endParaRPr>
                    </a:p>
                    <a:p>
                      <a:pPr marL="0" marR="0">
                        <a:lnSpc>
                          <a:spcPct val="115000"/>
                        </a:lnSpc>
                        <a:spcBef>
                          <a:spcPts val="0"/>
                        </a:spcBef>
                        <a:spcAft>
                          <a:spcPts val="0"/>
                        </a:spcAft>
                      </a:pPr>
                      <a:r>
                        <a:rPr lang="en-US" sz="1100" dirty="0">
                          <a:effectLst/>
                        </a:rPr>
                        <a:t>(United Arab Emirates)</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Oct 2013</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US$500 million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US$5.5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11 times</a:t>
                      </a:r>
                      <a:endParaRPr lang="en-US" sz="1100">
                        <a:effectLst/>
                        <a:latin typeface="Calibri"/>
                        <a:ea typeface="MS Mincho"/>
                        <a:cs typeface="Times New Roman"/>
                      </a:endParaRPr>
                    </a:p>
                  </a:txBody>
                  <a:tcPr marL="68580" marR="68580" marT="0" marB="0"/>
                </a:tc>
              </a:tr>
              <a:tr h="277102">
                <a:tc>
                  <a:txBody>
                    <a:bodyPr/>
                    <a:lstStyle/>
                    <a:p>
                      <a:pPr marL="0" marR="0">
                        <a:lnSpc>
                          <a:spcPct val="115000"/>
                        </a:lnSpc>
                        <a:spcBef>
                          <a:spcPts val="0"/>
                        </a:spcBef>
                        <a:spcAft>
                          <a:spcPts val="0"/>
                        </a:spcAft>
                      </a:pPr>
                      <a:r>
                        <a:rPr lang="en-US" sz="1100" dirty="0">
                          <a:effectLst/>
                        </a:rPr>
                        <a:t>Turkey</a:t>
                      </a:r>
                      <a:endParaRPr lang="en-US" sz="1100" dirty="0">
                        <a:effectLst/>
                        <a:latin typeface="Calibri"/>
                        <a:ea typeface="MS Mincho"/>
                        <a:cs typeface="Times New Roman"/>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a:effectLst/>
                        </a:rPr>
                        <a:t>Oct 2013</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US$1.25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US$7.7 billion</a:t>
                      </a:r>
                      <a:endParaRPr lang="en-US" sz="1100">
                        <a:effectLst/>
                        <a:latin typeface="Calibri"/>
                        <a:ea typeface="MS Mincho"/>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6.2 times</a:t>
                      </a:r>
                      <a:endParaRPr lang="en-US" sz="1100" dirty="0">
                        <a:effectLst/>
                        <a:latin typeface="Calibri"/>
                        <a:ea typeface="MS Mincho"/>
                        <a:cs typeface="Times New Roman"/>
                      </a:endParaRPr>
                    </a:p>
                  </a:txBody>
                  <a:tcPr marL="68580" marR="68580" marT="0" marB="0"/>
                </a:tc>
              </a:tr>
              <a:tr h="277102">
                <a:tc>
                  <a:txBody>
                    <a:bodyPr/>
                    <a:lstStyle/>
                    <a:p>
                      <a:pPr marL="0" marR="0">
                        <a:lnSpc>
                          <a:spcPct val="115000"/>
                        </a:lnSpc>
                        <a:spcBef>
                          <a:spcPts val="0"/>
                        </a:spcBef>
                        <a:spcAft>
                          <a:spcPts val="0"/>
                        </a:spcAft>
                      </a:pPr>
                      <a:r>
                        <a:rPr lang="en-US" sz="1100" dirty="0" smtClean="0">
                          <a:effectLst/>
                          <a:latin typeface="Arial" pitchFamily="34" charset="0"/>
                          <a:ea typeface="MS Mincho"/>
                          <a:cs typeface="Arial" pitchFamily="34" charset="0"/>
                        </a:rPr>
                        <a:t>Pakistan</a:t>
                      </a:r>
                      <a:endParaRPr lang="en-US" sz="1100" dirty="0">
                        <a:effectLst/>
                        <a:latin typeface="Arial" pitchFamily="34" charset="0"/>
                        <a:ea typeface="MS Mincho"/>
                        <a:cs typeface="Arial" pitchFamily="34" charset="0"/>
                      </a:endParaRPr>
                    </a:p>
                  </a:txBody>
                  <a:tcPr marL="68580" marR="68580" marT="0" marB="0">
                    <a:solidFill>
                      <a:srgbClr val="FF0000"/>
                    </a:solidFill>
                  </a:tcPr>
                </a:tc>
                <a:tc>
                  <a:txBody>
                    <a:bodyPr/>
                    <a:lstStyle/>
                    <a:p>
                      <a:pPr marL="0" marR="0" algn="ctr">
                        <a:lnSpc>
                          <a:spcPct val="115000"/>
                        </a:lnSpc>
                        <a:spcBef>
                          <a:spcPts val="0"/>
                        </a:spcBef>
                        <a:spcAft>
                          <a:spcPts val="0"/>
                        </a:spcAft>
                      </a:pPr>
                      <a:r>
                        <a:rPr lang="en-US" sz="1100" dirty="0" smtClean="0">
                          <a:effectLst/>
                          <a:latin typeface="Arial" pitchFamily="34" charset="0"/>
                          <a:ea typeface="MS Mincho"/>
                          <a:cs typeface="Arial" pitchFamily="34" charset="0"/>
                        </a:rPr>
                        <a:t>Nov 2014</a:t>
                      </a:r>
                      <a:endParaRPr lang="en-US" sz="1100" dirty="0">
                        <a:effectLst/>
                        <a:latin typeface="Arial" pitchFamily="34" charset="0"/>
                        <a:ea typeface="MS Mincho"/>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Arial" pitchFamily="34" charset="0"/>
                          <a:ea typeface="MS Mincho"/>
                          <a:cs typeface="Arial" pitchFamily="34" charset="0"/>
                        </a:rPr>
                        <a:t>US$1 billion</a:t>
                      </a:r>
                      <a:endParaRPr lang="en-US" sz="1100" dirty="0">
                        <a:effectLst/>
                        <a:latin typeface="Arial" pitchFamily="34" charset="0"/>
                        <a:ea typeface="MS Mincho"/>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Arial" pitchFamily="34" charset="0"/>
                          <a:ea typeface="MS Mincho"/>
                          <a:cs typeface="Arial" pitchFamily="34" charset="0"/>
                        </a:rPr>
                        <a:t>US$2.3 billion</a:t>
                      </a:r>
                      <a:endParaRPr lang="en-US" sz="1100" dirty="0">
                        <a:effectLst/>
                        <a:latin typeface="Arial" pitchFamily="34" charset="0"/>
                        <a:ea typeface="MS Mincho"/>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100" dirty="0" smtClean="0">
                          <a:effectLst/>
                          <a:latin typeface="Arial" pitchFamily="34" charset="0"/>
                          <a:ea typeface="MS Mincho"/>
                          <a:cs typeface="Arial" pitchFamily="34" charset="0"/>
                        </a:rPr>
                        <a:t>2.3 times</a:t>
                      </a:r>
                      <a:endParaRPr lang="en-US" sz="1100" dirty="0">
                        <a:effectLst/>
                        <a:latin typeface="Arial" pitchFamily="34" charset="0"/>
                        <a:ea typeface="MS Mincho"/>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22956262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77200" cy="1143000"/>
          </a:xfrm>
        </p:spPr>
        <p:txBody>
          <a:bodyPr/>
          <a:lstStyle/>
          <a:p>
            <a:r>
              <a:rPr lang="en-US" dirty="0" smtClean="0"/>
              <a:t>Sovereign </a:t>
            </a:r>
            <a:r>
              <a:rPr lang="en-US" dirty="0" err="1" smtClean="0"/>
              <a:t>Sukuk</a:t>
            </a:r>
            <a:r>
              <a:rPr lang="en-US" dirty="0" smtClean="0"/>
              <a:t/>
            </a:r>
            <a:br>
              <a:rPr lang="en-US" dirty="0" smtClean="0"/>
            </a:br>
            <a:r>
              <a:rPr lang="en-US" sz="3200" dirty="0" smtClean="0"/>
              <a:t>Raise Profile</a:t>
            </a:r>
            <a:endParaRPr lang="en-US" sz="3200" dirty="0"/>
          </a:p>
        </p:txBody>
      </p:sp>
      <p:sp>
        <p:nvSpPr>
          <p:cNvPr id="3" name="Content Placeholder 2"/>
          <p:cNvSpPr>
            <a:spLocks noGrp="1"/>
          </p:cNvSpPr>
          <p:nvPr>
            <p:ph idx="1"/>
          </p:nvPr>
        </p:nvSpPr>
        <p:spPr/>
        <p:txBody>
          <a:bodyPr/>
          <a:lstStyle/>
          <a:p>
            <a:r>
              <a:rPr lang="en-US" dirty="0" smtClean="0"/>
              <a:t>International sovereign </a:t>
            </a:r>
            <a:r>
              <a:rPr lang="en-US" dirty="0" err="1" smtClean="0"/>
              <a:t>sukuk</a:t>
            </a:r>
            <a:r>
              <a:rPr lang="en-US" dirty="0" smtClean="0"/>
              <a:t> are placed largely in the Middle East (GCC) and Asia (Malaysia)</a:t>
            </a:r>
          </a:p>
          <a:p>
            <a:r>
              <a:rPr lang="en-US" dirty="0" smtClean="0"/>
              <a:t>Roadshows and other marketing in these regions can help create positive attention for a country</a:t>
            </a:r>
          </a:p>
          <a:p>
            <a:r>
              <a:rPr lang="en-US" dirty="0" smtClean="0"/>
              <a:t>Issuance of </a:t>
            </a:r>
            <a:r>
              <a:rPr lang="en-US" dirty="0" err="1" smtClean="0"/>
              <a:t>sukuk</a:t>
            </a:r>
            <a:r>
              <a:rPr lang="en-US" dirty="0" smtClean="0"/>
              <a:t> could lead to stronger trade ties going forward</a:t>
            </a:r>
            <a:endParaRPr lang="en-US" dirty="0"/>
          </a:p>
        </p:txBody>
      </p:sp>
    </p:spTree>
    <p:extLst>
      <p:ext uri="{BB962C8B-B14F-4D97-AF65-F5344CB8AC3E}">
        <p14:creationId xmlns:p14="http://schemas.microsoft.com/office/powerpoint/2010/main" val="15730504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a:t>
            </a:r>
            <a:r>
              <a:rPr lang="en-US" dirty="0" err="1" smtClean="0"/>
              <a:t>Sukuk</a:t>
            </a:r>
            <a:r>
              <a:rPr lang="en-US" dirty="0" smtClean="0"/>
              <a:t/>
            </a:r>
            <a:br>
              <a:rPr lang="en-US" dirty="0" smtClean="0"/>
            </a:br>
            <a:r>
              <a:rPr lang="en-US" sz="3200" dirty="0" smtClean="0"/>
              <a:t>Open the Market for Other Issuers</a:t>
            </a:r>
            <a:endParaRPr lang="en-US" sz="3200" dirty="0"/>
          </a:p>
        </p:txBody>
      </p:sp>
      <p:sp>
        <p:nvSpPr>
          <p:cNvPr id="3" name="Content Placeholder 2"/>
          <p:cNvSpPr>
            <a:spLocks noGrp="1"/>
          </p:cNvSpPr>
          <p:nvPr>
            <p:ph idx="1"/>
          </p:nvPr>
        </p:nvSpPr>
        <p:spPr/>
        <p:txBody>
          <a:bodyPr/>
          <a:lstStyle/>
          <a:p>
            <a:r>
              <a:rPr lang="en-US" sz="2400" dirty="0" smtClean="0"/>
              <a:t>Issuing a sovereign </a:t>
            </a:r>
            <a:r>
              <a:rPr lang="en-US" sz="2400" dirty="0" err="1" smtClean="0"/>
              <a:t>sukuk</a:t>
            </a:r>
            <a:r>
              <a:rPr lang="en-US" sz="2400" dirty="0" smtClean="0"/>
              <a:t> can create interest in a country among international investors</a:t>
            </a:r>
          </a:p>
          <a:p>
            <a:pPr lvl="1"/>
            <a:r>
              <a:rPr lang="en-US" sz="2000" dirty="0" smtClean="0"/>
              <a:t>Sovereign </a:t>
            </a:r>
            <a:r>
              <a:rPr lang="en-US" sz="2000" dirty="0" err="1" smtClean="0"/>
              <a:t>sukuk</a:t>
            </a:r>
            <a:r>
              <a:rPr lang="en-US" sz="2000" dirty="0" smtClean="0"/>
              <a:t> prospectus includes significant detail on the country’s economy</a:t>
            </a:r>
          </a:p>
          <a:p>
            <a:r>
              <a:rPr lang="en-US" sz="2400" dirty="0" smtClean="0"/>
              <a:t>Sovereign </a:t>
            </a:r>
            <a:r>
              <a:rPr lang="en-US" sz="2400" dirty="0" err="1" smtClean="0"/>
              <a:t>sukuk</a:t>
            </a:r>
            <a:r>
              <a:rPr lang="en-US" sz="2400" dirty="0" smtClean="0"/>
              <a:t> is generally followed by </a:t>
            </a:r>
            <a:r>
              <a:rPr lang="en-US" sz="2400" dirty="0" err="1" smtClean="0"/>
              <a:t>sukuk</a:t>
            </a:r>
            <a:r>
              <a:rPr lang="en-US" sz="2400" dirty="0" smtClean="0"/>
              <a:t> from: </a:t>
            </a:r>
          </a:p>
          <a:p>
            <a:pPr lvl="1"/>
            <a:r>
              <a:rPr lang="en-US" sz="2000" dirty="0" smtClean="0"/>
              <a:t>State owned enterprises or </a:t>
            </a:r>
            <a:r>
              <a:rPr lang="en-US" sz="2000" dirty="0" err="1" smtClean="0"/>
              <a:t>parastatals</a:t>
            </a:r>
            <a:endParaRPr lang="en-US" sz="2000" dirty="0" smtClean="0"/>
          </a:p>
          <a:p>
            <a:pPr lvl="1"/>
            <a:endParaRPr lang="en-US" sz="2000" dirty="0" smtClean="0"/>
          </a:p>
          <a:p>
            <a:pPr lvl="1"/>
            <a:r>
              <a:rPr lang="en-US" sz="2000" dirty="0" smtClean="0"/>
              <a:t>Banks and companies with significant state ownership</a:t>
            </a:r>
          </a:p>
          <a:p>
            <a:pPr lvl="1"/>
            <a:endParaRPr lang="en-US" sz="2000" dirty="0" smtClean="0"/>
          </a:p>
          <a:p>
            <a:pPr lvl="1"/>
            <a:r>
              <a:rPr lang="en-US" sz="2000" dirty="0" smtClean="0"/>
              <a:t>Corporates</a:t>
            </a:r>
          </a:p>
          <a:p>
            <a:endParaRPr lang="en-US" dirty="0"/>
          </a:p>
        </p:txBody>
      </p:sp>
    </p:spTree>
    <p:extLst>
      <p:ext uri="{BB962C8B-B14F-4D97-AF65-F5344CB8AC3E}">
        <p14:creationId xmlns:p14="http://schemas.microsoft.com/office/powerpoint/2010/main" val="111410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a:t>
            </a:r>
            <a:r>
              <a:rPr lang="en-US" dirty="0" err="1" smtClean="0"/>
              <a:t>Sukuk</a:t>
            </a:r>
            <a:r>
              <a:rPr lang="en-US" dirty="0" smtClean="0"/>
              <a:t/>
            </a:r>
            <a:br>
              <a:rPr lang="en-US" dirty="0" smtClean="0"/>
            </a:br>
            <a:r>
              <a:rPr lang="en-US" sz="3200" dirty="0" smtClean="0"/>
              <a:t>Open the Market for Other Issuers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1091338"/>
              </p:ext>
            </p:extLst>
          </p:nvPr>
        </p:nvGraphicFramePr>
        <p:xfrm>
          <a:off x="1600200" y="2514599"/>
          <a:ext cx="6476999" cy="4150868"/>
        </p:xfrm>
        <a:graphic>
          <a:graphicData uri="http://schemas.openxmlformats.org/drawingml/2006/table">
            <a:tbl>
              <a:tblPr firstRow="1" firstCol="1" bandRow="1">
                <a:tableStyleId>{5C22544A-7EE6-4342-B048-85BDC9FD1C3A}</a:tableStyleId>
              </a:tblPr>
              <a:tblGrid>
                <a:gridCol w="1534673"/>
                <a:gridCol w="1247537"/>
                <a:gridCol w="1871306"/>
                <a:gridCol w="1074961"/>
                <a:gridCol w="748522"/>
              </a:tblGrid>
              <a:tr h="128016">
                <a:tc>
                  <a:txBody>
                    <a:bodyPr/>
                    <a:lstStyle/>
                    <a:p>
                      <a:pPr marL="0" marR="0">
                        <a:lnSpc>
                          <a:spcPct val="115000"/>
                        </a:lnSpc>
                        <a:spcBef>
                          <a:spcPts val="0"/>
                        </a:spcBef>
                        <a:spcAft>
                          <a:spcPts val="0"/>
                        </a:spcAft>
                      </a:pPr>
                      <a:r>
                        <a:rPr lang="en-US" sz="800" dirty="0">
                          <a:effectLst/>
                        </a:rPr>
                        <a:t>Country</a:t>
                      </a:r>
                      <a:endParaRPr lang="en-US" sz="800" dirty="0">
                        <a:effectLst/>
                        <a:latin typeface="Calibri"/>
                        <a:ea typeface="MS Mincho"/>
                        <a:cs typeface="Times New Roman"/>
                      </a:endParaRPr>
                    </a:p>
                  </a:txBody>
                  <a:tcPr marL="39066" marR="39066" marT="0" marB="0">
                    <a:solidFill>
                      <a:srgbClr val="FF0000"/>
                    </a:solidFill>
                  </a:tcPr>
                </a:tc>
                <a:tc>
                  <a:txBody>
                    <a:bodyPr/>
                    <a:lstStyle/>
                    <a:p>
                      <a:pPr marL="0" marR="0" algn="ctr">
                        <a:lnSpc>
                          <a:spcPct val="115000"/>
                        </a:lnSpc>
                        <a:spcBef>
                          <a:spcPts val="0"/>
                        </a:spcBef>
                        <a:spcAft>
                          <a:spcPts val="0"/>
                        </a:spcAft>
                      </a:pPr>
                      <a:r>
                        <a:rPr lang="en-US" sz="800" dirty="0">
                          <a:effectLst/>
                        </a:rPr>
                        <a:t>Year of 1</a:t>
                      </a:r>
                      <a:r>
                        <a:rPr lang="en-US" sz="800" baseline="30000" dirty="0">
                          <a:effectLst/>
                        </a:rPr>
                        <a:t>st</a:t>
                      </a:r>
                      <a:r>
                        <a:rPr lang="en-US" sz="800" dirty="0">
                          <a:effectLst/>
                        </a:rPr>
                        <a:t> Int’l Sovereign </a:t>
                      </a:r>
                      <a:r>
                        <a:rPr lang="en-US" sz="800" dirty="0" err="1">
                          <a:effectLst/>
                        </a:rPr>
                        <a:t>Sukuk</a:t>
                      </a:r>
                      <a:endParaRPr lang="en-US" sz="800" dirty="0">
                        <a:effectLst/>
                        <a:latin typeface="Calibri"/>
                        <a:ea typeface="MS Mincho"/>
                        <a:cs typeface="Times New Roman"/>
                      </a:endParaRPr>
                    </a:p>
                  </a:txBody>
                  <a:tcPr marL="39066" marR="39066"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800" dirty="0">
                          <a:effectLst/>
                        </a:rPr>
                        <a:t>Selected Other Int’l </a:t>
                      </a:r>
                    </a:p>
                    <a:p>
                      <a:pPr marL="0" marR="0" algn="ctr">
                        <a:lnSpc>
                          <a:spcPct val="115000"/>
                        </a:lnSpc>
                        <a:spcBef>
                          <a:spcPts val="0"/>
                        </a:spcBef>
                        <a:spcAft>
                          <a:spcPts val="0"/>
                        </a:spcAft>
                      </a:pPr>
                      <a:r>
                        <a:rPr lang="en-US" sz="800" dirty="0" err="1">
                          <a:effectLst/>
                        </a:rPr>
                        <a:t>Sukuk</a:t>
                      </a:r>
                      <a:r>
                        <a:rPr lang="en-US" sz="800" dirty="0">
                          <a:effectLst/>
                        </a:rPr>
                        <a:t> Issuers</a:t>
                      </a:r>
                      <a:endParaRPr lang="en-US" sz="800" dirty="0">
                        <a:effectLst/>
                        <a:latin typeface="Calibri"/>
                        <a:ea typeface="MS Mincho"/>
                        <a:cs typeface="Times New Roman"/>
                      </a:endParaRPr>
                    </a:p>
                  </a:txBody>
                  <a:tcPr marL="39066" marR="39066"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800" dirty="0">
                          <a:effectLst/>
                        </a:rPr>
                        <a:t>Industry</a:t>
                      </a:r>
                      <a:endParaRPr lang="en-US" sz="800" dirty="0">
                        <a:effectLst/>
                        <a:latin typeface="Calibri"/>
                        <a:ea typeface="MS Mincho"/>
                        <a:cs typeface="Times New Roman"/>
                      </a:endParaRPr>
                    </a:p>
                  </a:txBody>
                  <a:tcPr marL="39066" marR="39066"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800" dirty="0">
                          <a:effectLst/>
                        </a:rPr>
                        <a:t>Date of 1</a:t>
                      </a:r>
                      <a:r>
                        <a:rPr lang="en-US" sz="800" baseline="30000" dirty="0">
                          <a:effectLst/>
                        </a:rPr>
                        <a:t>st</a:t>
                      </a:r>
                      <a:r>
                        <a:rPr lang="en-US" sz="800" dirty="0">
                          <a:effectLst/>
                        </a:rPr>
                        <a:t> </a:t>
                      </a:r>
                      <a:r>
                        <a:rPr lang="en-US" sz="800" dirty="0" err="1">
                          <a:effectLst/>
                        </a:rPr>
                        <a:t>Sukuk</a:t>
                      </a:r>
                      <a:endParaRPr lang="en-US" sz="800" dirty="0">
                        <a:effectLst/>
                        <a:latin typeface="Calibri"/>
                        <a:ea typeface="MS Mincho"/>
                        <a:cs typeface="Times New Roman"/>
                      </a:endParaRPr>
                    </a:p>
                  </a:txBody>
                  <a:tcPr marL="39066" marR="39066" marT="0" marB="0">
                    <a:solidFill>
                      <a:schemeClr val="bg2">
                        <a:lumMod val="60000"/>
                        <a:lumOff val="40000"/>
                      </a:schemeClr>
                    </a:solidFill>
                  </a:tcPr>
                </a:tc>
              </a:tr>
              <a:tr h="605118">
                <a:tc>
                  <a:txBody>
                    <a:bodyPr/>
                    <a:lstStyle/>
                    <a:p>
                      <a:pPr marL="0" marR="0">
                        <a:lnSpc>
                          <a:spcPct val="115000"/>
                        </a:lnSpc>
                        <a:spcBef>
                          <a:spcPts val="0"/>
                        </a:spcBef>
                        <a:spcAft>
                          <a:spcPts val="0"/>
                        </a:spcAft>
                      </a:pPr>
                      <a:r>
                        <a:rPr lang="en-US" sz="800" dirty="0">
                          <a:effectLst/>
                        </a:rPr>
                        <a:t>Malaysia</a:t>
                      </a:r>
                      <a:endParaRPr lang="en-US" sz="800" dirty="0">
                        <a:effectLst/>
                        <a:latin typeface="Calibri"/>
                        <a:ea typeface="MS Mincho"/>
                        <a:cs typeface="Times New Roman"/>
                      </a:endParaRPr>
                    </a:p>
                  </a:txBody>
                  <a:tcPr marL="39066" marR="39066" marT="0" marB="0">
                    <a:solidFill>
                      <a:srgbClr val="FF0000"/>
                    </a:solidFill>
                  </a:tcPr>
                </a:tc>
                <a:tc>
                  <a:txBody>
                    <a:bodyPr/>
                    <a:lstStyle/>
                    <a:p>
                      <a:pPr marL="0" marR="0" algn="ctr">
                        <a:lnSpc>
                          <a:spcPct val="115000"/>
                        </a:lnSpc>
                        <a:spcBef>
                          <a:spcPts val="0"/>
                        </a:spcBef>
                        <a:spcAft>
                          <a:spcPts val="0"/>
                        </a:spcAft>
                      </a:pPr>
                      <a:r>
                        <a:rPr lang="en-US" sz="800">
                          <a:effectLst/>
                        </a:rPr>
                        <a:t>2002</a:t>
                      </a:r>
                      <a:endParaRPr lang="en-US" sz="800">
                        <a:effectLst/>
                        <a:latin typeface="Calibri"/>
                        <a:ea typeface="MS Mincho"/>
                        <a:cs typeface="Times New Roman"/>
                      </a:endParaRPr>
                    </a:p>
                  </a:txBody>
                  <a:tcPr marL="39066" marR="39066" marT="0" marB="0"/>
                </a:tc>
                <a:tc>
                  <a:txBody>
                    <a:bodyPr/>
                    <a:lstStyle/>
                    <a:p>
                      <a:pPr marL="0" marR="0">
                        <a:lnSpc>
                          <a:spcPct val="115000"/>
                        </a:lnSpc>
                        <a:spcBef>
                          <a:spcPts val="0"/>
                        </a:spcBef>
                        <a:spcAft>
                          <a:spcPts val="0"/>
                        </a:spcAft>
                      </a:pPr>
                      <a:r>
                        <a:rPr lang="en-US" sz="800">
                          <a:effectLst/>
                        </a:rPr>
                        <a:t>Sarawak Corporation</a:t>
                      </a:r>
                    </a:p>
                    <a:p>
                      <a:pPr marL="0" marR="0">
                        <a:lnSpc>
                          <a:spcPct val="115000"/>
                        </a:lnSpc>
                        <a:spcBef>
                          <a:spcPts val="0"/>
                        </a:spcBef>
                        <a:spcAft>
                          <a:spcPts val="0"/>
                        </a:spcAft>
                      </a:pPr>
                      <a:r>
                        <a:rPr lang="en-US" sz="800">
                          <a:effectLst/>
                        </a:rPr>
                        <a:t>Khazanah Nasional</a:t>
                      </a:r>
                    </a:p>
                    <a:p>
                      <a:pPr marL="0" marR="0">
                        <a:lnSpc>
                          <a:spcPct val="115000"/>
                        </a:lnSpc>
                        <a:spcBef>
                          <a:spcPts val="0"/>
                        </a:spcBef>
                        <a:spcAft>
                          <a:spcPts val="0"/>
                        </a:spcAft>
                      </a:pPr>
                      <a:r>
                        <a:rPr lang="en-US" sz="800">
                          <a:effectLst/>
                        </a:rPr>
                        <a:t>Maybank</a:t>
                      </a:r>
                    </a:p>
                    <a:p>
                      <a:pPr marL="0" marR="0">
                        <a:lnSpc>
                          <a:spcPct val="115000"/>
                        </a:lnSpc>
                        <a:spcBef>
                          <a:spcPts val="0"/>
                        </a:spcBef>
                        <a:spcAft>
                          <a:spcPts val="0"/>
                        </a:spcAft>
                      </a:pPr>
                      <a:r>
                        <a:rPr lang="en-US" sz="800">
                          <a:effectLst/>
                        </a:rPr>
                        <a:t>Petronas</a:t>
                      </a:r>
                    </a:p>
                    <a:p>
                      <a:pPr marL="0" marR="0">
                        <a:lnSpc>
                          <a:spcPct val="115000"/>
                        </a:lnSpc>
                        <a:spcBef>
                          <a:spcPts val="0"/>
                        </a:spcBef>
                        <a:spcAft>
                          <a:spcPts val="0"/>
                        </a:spcAft>
                      </a:pPr>
                      <a:r>
                        <a:rPr lang="en-US" sz="800">
                          <a:effectLst/>
                        </a:rPr>
                        <a:t>Sime Darby</a:t>
                      </a:r>
                      <a:endParaRPr lang="en-US" sz="80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a:effectLst/>
                        </a:rPr>
                        <a:t>Gov’t Agency</a:t>
                      </a:r>
                    </a:p>
                    <a:p>
                      <a:pPr marL="0" marR="0" algn="ctr">
                        <a:lnSpc>
                          <a:spcPct val="115000"/>
                        </a:lnSpc>
                        <a:spcBef>
                          <a:spcPts val="0"/>
                        </a:spcBef>
                        <a:spcAft>
                          <a:spcPts val="0"/>
                        </a:spcAft>
                      </a:pPr>
                      <a:r>
                        <a:rPr lang="en-US" sz="800">
                          <a:effectLst/>
                        </a:rPr>
                        <a:t>Gov’t Fund</a:t>
                      </a:r>
                    </a:p>
                    <a:p>
                      <a:pPr marL="0" marR="0" algn="ctr">
                        <a:lnSpc>
                          <a:spcPct val="115000"/>
                        </a:lnSpc>
                        <a:spcBef>
                          <a:spcPts val="0"/>
                        </a:spcBef>
                        <a:spcAft>
                          <a:spcPts val="0"/>
                        </a:spcAft>
                      </a:pPr>
                      <a:r>
                        <a:rPr lang="en-US" sz="800">
                          <a:effectLst/>
                        </a:rPr>
                        <a:t>Financial</a:t>
                      </a:r>
                    </a:p>
                    <a:p>
                      <a:pPr marL="0" marR="0" algn="ctr">
                        <a:lnSpc>
                          <a:spcPct val="115000"/>
                        </a:lnSpc>
                        <a:spcBef>
                          <a:spcPts val="0"/>
                        </a:spcBef>
                        <a:spcAft>
                          <a:spcPts val="0"/>
                        </a:spcAft>
                      </a:pPr>
                      <a:r>
                        <a:rPr lang="en-US" sz="800">
                          <a:effectLst/>
                        </a:rPr>
                        <a:t>Energy</a:t>
                      </a:r>
                    </a:p>
                    <a:p>
                      <a:pPr marL="0" marR="0" algn="ctr">
                        <a:lnSpc>
                          <a:spcPct val="115000"/>
                        </a:lnSpc>
                        <a:spcBef>
                          <a:spcPts val="0"/>
                        </a:spcBef>
                        <a:spcAft>
                          <a:spcPts val="0"/>
                        </a:spcAft>
                      </a:pPr>
                      <a:r>
                        <a:rPr lang="en-US" sz="800">
                          <a:effectLst/>
                        </a:rPr>
                        <a:t>Conglomerate</a:t>
                      </a:r>
                      <a:endParaRPr lang="en-US" sz="80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a:effectLst/>
                        </a:rPr>
                        <a:t>2004</a:t>
                      </a:r>
                    </a:p>
                    <a:p>
                      <a:pPr marL="0" marR="0" algn="ctr">
                        <a:lnSpc>
                          <a:spcPct val="115000"/>
                        </a:lnSpc>
                        <a:spcBef>
                          <a:spcPts val="0"/>
                        </a:spcBef>
                        <a:spcAft>
                          <a:spcPts val="0"/>
                        </a:spcAft>
                      </a:pPr>
                      <a:r>
                        <a:rPr lang="en-US" sz="800">
                          <a:effectLst/>
                        </a:rPr>
                        <a:t>2006</a:t>
                      </a:r>
                    </a:p>
                    <a:p>
                      <a:pPr marL="0" marR="0" algn="ctr">
                        <a:lnSpc>
                          <a:spcPct val="115000"/>
                        </a:lnSpc>
                        <a:spcBef>
                          <a:spcPts val="0"/>
                        </a:spcBef>
                        <a:spcAft>
                          <a:spcPts val="0"/>
                        </a:spcAft>
                      </a:pPr>
                      <a:r>
                        <a:rPr lang="en-US" sz="800">
                          <a:effectLst/>
                        </a:rPr>
                        <a:t>2007</a:t>
                      </a:r>
                    </a:p>
                    <a:p>
                      <a:pPr marL="0" marR="0" algn="ctr">
                        <a:lnSpc>
                          <a:spcPct val="115000"/>
                        </a:lnSpc>
                        <a:spcBef>
                          <a:spcPts val="0"/>
                        </a:spcBef>
                        <a:spcAft>
                          <a:spcPts val="0"/>
                        </a:spcAft>
                      </a:pPr>
                      <a:r>
                        <a:rPr lang="en-US" sz="800">
                          <a:effectLst/>
                        </a:rPr>
                        <a:t>2009</a:t>
                      </a:r>
                    </a:p>
                    <a:p>
                      <a:pPr marL="0" marR="0" algn="ctr">
                        <a:lnSpc>
                          <a:spcPct val="115000"/>
                        </a:lnSpc>
                        <a:spcBef>
                          <a:spcPts val="0"/>
                        </a:spcBef>
                        <a:spcAft>
                          <a:spcPts val="0"/>
                        </a:spcAft>
                      </a:pPr>
                      <a:r>
                        <a:rPr lang="en-US" sz="800">
                          <a:effectLst/>
                        </a:rPr>
                        <a:t>2013</a:t>
                      </a:r>
                      <a:endParaRPr lang="en-US" sz="800">
                        <a:effectLst/>
                        <a:latin typeface="Calibri"/>
                        <a:ea typeface="MS Mincho"/>
                        <a:cs typeface="Times New Roman"/>
                      </a:endParaRPr>
                    </a:p>
                  </a:txBody>
                  <a:tcPr marL="39066" marR="39066" marT="0" marB="0"/>
                </a:tc>
              </a:tr>
              <a:tr h="1573306">
                <a:tc>
                  <a:txBody>
                    <a:bodyPr/>
                    <a:lstStyle/>
                    <a:p>
                      <a:pPr marL="0" marR="0">
                        <a:lnSpc>
                          <a:spcPct val="115000"/>
                        </a:lnSpc>
                        <a:spcBef>
                          <a:spcPts val="0"/>
                        </a:spcBef>
                        <a:spcAft>
                          <a:spcPts val="0"/>
                        </a:spcAft>
                      </a:pPr>
                      <a:r>
                        <a:rPr lang="en-US" sz="800" dirty="0">
                          <a:effectLst/>
                        </a:rPr>
                        <a:t>Emirate of Dubai</a:t>
                      </a:r>
                    </a:p>
                    <a:p>
                      <a:pPr marL="0" marR="0">
                        <a:lnSpc>
                          <a:spcPct val="115000"/>
                        </a:lnSpc>
                        <a:spcBef>
                          <a:spcPts val="0"/>
                        </a:spcBef>
                        <a:spcAft>
                          <a:spcPts val="0"/>
                        </a:spcAft>
                      </a:pPr>
                      <a:r>
                        <a:rPr lang="en-US" sz="800" dirty="0">
                          <a:effectLst/>
                        </a:rPr>
                        <a:t>(United Arab Emirates)</a:t>
                      </a:r>
                      <a:endParaRPr lang="en-US" sz="800" dirty="0">
                        <a:effectLst/>
                        <a:latin typeface="Calibri"/>
                        <a:ea typeface="MS Mincho"/>
                        <a:cs typeface="Times New Roman"/>
                      </a:endParaRPr>
                    </a:p>
                  </a:txBody>
                  <a:tcPr marL="39066" marR="39066" marT="0" marB="0">
                    <a:solidFill>
                      <a:srgbClr val="FF0000"/>
                    </a:solidFill>
                  </a:tcPr>
                </a:tc>
                <a:tc>
                  <a:txBody>
                    <a:bodyPr/>
                    <a:lstStyle/>
                    <a:p>
                      <a:pPr marL="0" marR="0" algn="ctr">
                        <a:lnSpc>
                          <a:spcPct val="115000"/>
                        </a:lnSpc>
                        <a:spcBef>
                          <a:spcPts val="0"/>
                        </a:spcBef>
                        <a:spcAft>
                          <a:spcPts val="0"/>
                        </a:spcAft>
                      </a:pPr>
                      <a:r>
                        <a:rPr lang="en-US" sz="800">
                          <a:effectLst/>
                        </a:rPr>
                        <a:t>2004</a:t>
                      </a:r>
                      <a:endParaRPr lang="en-US" sz="800">
                        <a:effectLst/>
                        <a:latin typeface="Calibri"/>
                        <a:ea typeface="MS Mincho"/>
                        <a:cs typeface="Times New Roman"/>
                      </a:endParaRPr>
                    </a:p>
                  </a:txBody>
                  <a:tcPr marL="39066" marR="39066" marT="0" marB="0"/>
                </a:tc>
                <a:tc>
                  <a:txBody>
                    <a:bodyPr/>
                    <a:lstStyle/>
                    <a:p>
                      <a:pPr marL="0" marR="0">
                        <a:lnSpc>
                          <a:spcPct val="115000"/>
                        </a:lnSpc>
                        <a:spcBef>
                          <a:spcPts val="0"/>
                        </a:spcBef>
                        <a:spcAft>
                          <a:spcPts val="0"/>
                        </a:spcAft>
                      </a:pPr>
                      <a:r>
                        <a:rPr lang="en-US" sz="800">
                          <a:effectLst/>
                        </a:rPr>
                        <a:t>Emirates Airlines</a:t>
                      </a:r>
                    </a:p>
                    <a:p>
                      <a:pPr marL="0" marR="0">
                        <a:lnSpc>
                          <a:spcPct val="115000"/>
                        </a:lnSpc>
                        <a:spcBef>
                          <a:spcPts val="0"/>
                        </a:spcBef>
                        <a:spcAft>
                          <a:spcPts val="0"/>
                        </a:spcAft>
                      </a:pPr>
                      <a:r>
                        <a:rPr lang="en-US" sz="800">
                          <a:effectLst/>
                        </a:rPr>
                        <a:t>DP World</a:t>
                      </a:r>
                    </a:p>
                    <a:p>
                      <a:pPr marL="0" marR="0">
                        <a:lnSpc>
                          <a:spcPct val="115000"/>
                        </a:lnSpc>
                        <a:spcBef>
                          <a:spcPts val="0"/>
                        </a:spcBef>
                        <a:spcAft>
                          <a:spcPts val="0"/>
                        </a:spcAft>
                      </a:pPr>
                      <a:r>
                        <a:rPr lang="en-US" sz="800">
                          <a:effectLst/>
                        </a:rPr>
                        <a:t>Nakheel</a:t>
                      </a:r>
                    </a:p>
                    <a:p>
                      <a:pPr marL="0" marR="0">
                        <a:lnSpc>
                          <a:spcPct val="115000"/>
                        </a:lnSpc>
                        <a:spcBef>
                          <a:spcPts val="0"/>
                        </a:spcBef>
                        <a:spcAft>
                          <a:spcPts val="0"/>
                        </a:spcAft>
                      </a:pPr>
                      <a:r>
                        <a:rPr lang="en-US" sz="800">
                          <a:effectLst/>
                        </a:rPr>
                        <a:t>Dubai Islamic Bank</a:t>
                      </a:r>
                    </a:p>
                    <a:p>
                      <a:pPr marL="0" marR="0">
                        <a:lnSpc>
                          <a:spcPct val="115000"/>
                        </a:lnSpc>
                        <a:spcBef>
                          <a:spcPts val="0"/>
                        </a:spcBef>
                        <a:spcAft>
                          <a:spcPts val="0"/>
                        </a:spcAft>
                      </a:pPr>
                      <a:r>
                        <a:rPr lang="en-US" sz="800">
                          <a:effectLst/>
                        </a:rPr>
                        <a:t>Dana Gas</a:t>
                      </a:r>
                    </a:p>
                    <a:p>
                      <a:pPr marL="0" marR="0">
                        <a:lnSpc>
                          <a:spcPct val="115000"/>
                        </a:lnSpc>
                        <a:spcBef>
                          <a:spcPts val="0"/>
                        </a:spcBef>
                        <a:spcAft>
                          <a:spcPts val="0"/>
                        </a:spcAft>
                      </a:pPr>
                      <a:r>
                        <a:rPr lang="en-US" sz="800">
                          <a:effectLst/>
                        </a:rPr>
                        <a:t>Tamweel</a:t>
                      </a:r>
                    </a:p>
                    <a:p>
                      <a:pPr marL="0" marR="0">
                        <a:lnSpc>
                          <a:spcPct val="115000"/>
                        </a:lnSpc>
                        <a:spcBef>
                          <a:spcPts val="0"/>
                        </a:spcBef>
                        <a:spcAft>
                          <a:spcPts val="0"/>
                        </a:spcAft>
                      </a:pPr>
                      <a:r>
                        <a:rPr lang="en-US" sz="800">
                          <a:effectLst/>
                        </a:rPr>
                        <a:t>Emaar </a:t>
                      </a:r>
                    </a:p>
                    <a:p>
                      <a:pPr marL="0" marR="0">
                        <a:lnSpc>
                          <a:spcPct val="115000"/>
                        </a:lnSpc>
                        <a:spcBef>
                          <a:spcPts val="0"/>
                        </a:spcBef>
                        <a:spcAft>
                          <a:spcPts val="0"/>
                        </a:spcAft>
                      </a:pPr>
                      <a:r>
                        <a:rPr lang="en-US" sz="800">
                          <a:effectLst/>
                        </a:rPr>
                        <a:t>Majid Al Futtaim Group</a:t>
                      </a:r>
                    </a:p>
                    <a:p>
                      <a:pPr marL="0" marR="0">
                        <a:lnSpc>
                          <a:spcPct val="115000"/>
                        </a:lnSpc>
                        <a:spcBef>
                          <a:spcPts val="0"/>
                        </a:spcBef>
                        <a:spcAft>
                          <a:spcPts val="0"/>
                        </a:spcAft>
                      </a:pPr>
                      <a:r>
                        <a:rPr lang="en-US" sz="800">
                          <a:effectLst/>
                        </a:rPr>
                        <a:t>Emirates Islamic Bank</a:t>
                      </a:r>
                    </a:p>
                    <a:p>
                      <a:pPr marL="0" marR="0">
                        <a:lnSpc>
                          <a:spcPct val="115000"/>
                        </a:lnSpc>
                        <a:spcBef>
                          <a:spcPts val="0"/>
                        </a:spcBef>
                        <a:spcAft>
                          <a:spcPts val="0"/>
                        </a:spcAft>
                      </a:pPr>
                      <a:r>
                        <a:rPr lang="en-US" sz="800">
                          <a:effectLst/>
                        </a:rPr>
                        <a:t>Dubai Electricity and Water Authority</a:t>
                      </a:r>
                    </a:p>
                    <a:p>
                      <a:pPr marL="0" marR="0">
                        <a:lnSpc>
                          <a:spcPct val="115000"/>
                        </a:lnSpc>
                        <a:spcBef>
                          <a:spcPts val="0"/>
                        </a:spcBef>
                        <a:spcAft>
                          <a:spcPts val="0"/>
                        </a:spcAft>
                      </a:pPr>
                      <a:r>
                        <a:rPr lang="en-US" sz="800">
                          <a:effectLst/>
                        </a:rPr>
                        <a:t>GEMS Education</a:t>
                      </a:r>
                      <a:endParaRPr lang="en-US" sz="80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a:effectLst/>
                        </a:rPr>
                        <a:t>Transportation</a:t>
                      </a:r>
                    </a:p>
                    <a:p>
                      <a:pPr marL="0" marR="0" algn="ctr">
                        <a:lnSpc>
                          <a:spcPct val="115000"/>
                        </a:lnSpc>
                        <a:spcBef>
                          <a:spcPts val="0"/>
                        </a:spcBef>
                        <a:spcAft>
                          <a:spcPts val="0"/>
                        </a:spcAft>
                      </a:pPr>
                      <a:r>
                        <a:rPr lang="en-US" sz="800">
                          <a:effectLst/>
                        </a:rPr>
                        <a:t>Property</a:t>
                      </a:r>
                    </a:p>
                    <a:p>
                      <a:pPr marL="0" marR="0" algn="ctr">
                        <a:lnSpc>
                          <a:spcPct val="115000"/>
                        </a:lnSpc>
                        <a:spcBef>
                          <a:spcPts val="0"/>
                        </a:spcBef>
                        <a:spcAft>
                          <a:spcPts val="0"/>
                        </a:spcAft>
                      </a:pPr>
                      <a:r>
                        <a:rPr lang="en-US" sz="800">
                          <a:effectLst/>
                        </a:rPr>
                        <a:t>Property</a:t>
                      </a:r>
                    </a:p>
                    <a:p>
                      <a:pPr marL="0" marR="0" algn="ctr">
                        <a:lnSpc>
                          <a:spcPct val="115000"/>
                        </a:lnSpc>
                        <a:spcBef>
                          <a:spcPts val="0"/>
                        </a:spcBef>
                        <a:spcAft>
                          <a:spcPts val="0"/>
                        </a:spcAft>
                      </a:pPr>
                      <a:r>
                        <a:rPr lang="en-US" sz="800">
                          <a:effectLst/>
                        </a:rPr>
                        <a:t>Financial</a:t>
                      </a:r>
                    </a:p>
                    <a:p>
                      <a:pPr marL="0" marR="0" algn="ctr">
                        <a:lnSpc>
                          <a:spcPct val="115000"/>
                        </a:lnSpc>
                        <a:spcBef>
                          <a:spcPts val="0"/>
                        </a:spcBef>
                        <a:spcAft>
                          <a:spcPts val="0"/>
                        </a:spcAft>
                      </a:pPr>
                      <a:r>
                        <a:rPr lang="en-US" sz="800">
                          <a:effectLst/>
                        </a:rPr>
                        <a:t>Energy</a:t>
                      </a:r>
                    </a:p>
                    <a:p>
                      <a:pPr marL="0" marR="0" algn="ctr">
                        <a:lnSpc>
                          <a:spcPct val="115000"/>
                        </a:lnSpc>
                        <a:spcBef>
                          <a:spcPts val="0"/>
                        </a:spcBef>
                        <a:spcAft>
                          <a:spcPts val="0"/>
                        </a:spcAft>
                      </a:pPr>
                      <a:r>
                        <a:rPr lang="en-US" sz="800">
                          <a:effectLst/>
                        </a:rPr>
                        <a:t>Property</a:t>
                      </a:r>
                    </a:p>
                    <a:p>
                      <a:pPr marL="0" marR="0" algn="ctr">
                        <a:lnSpc>
                          <a:spcPct val="115000"/>
                        </a:lnSpc>
                        <a:spcBef>
                          <a:spcPts val="0"/>
                        </a:spcBef>
                        <a:spcAft>
                          <a:spcPts val="0"/>
                        </a:spcAft>
                      </a:pPr>
                      <a:r>
                        <a:rPr lang="en-US" sz="800">
                          <a:effectLst/>
                        </a:rPr>
                        <a:t>Property</a:t>
                      </a:r>
                    </a:p>
                    <a:p>
                      <a:pPr marL="0" marR="0" algn="ctr">
                        <a:lnSpc>
                          <a:spcPct val="115000"/>
                        </a:lnSpc>
                        <a:spcBef>
                          <a:spcPts val="0"/>
                        </a:spcBef>
                        <a:spcAft>
                          <a:spcPts val="0"/>
                        </a:spcAft>
                      </a:pPr>
                      <a:r>
                        <a:rPr lang="en-US" sz="800">
                          <a:effectLst/>
                        </a:rPr>
                        <a:t>Property/Retail</a:t>
                      </a:r>
                    </a:p>
                    <a:p>
                      <a:pPr marL="0" marR="0" algn="ctr">
                        <a:lnSpc>
                          <a:spcPct val="115000"/>
                        </a:lnSpc>
                        <a:spcBef>
                          <a:spcPts val="0"/>
                        </a:spcBef>
                        <a:spcAft>
                          <a:spcPts val="0"/>
                        </a:spcAft>
                      </a:pPr>
                      <a:r>
                        <a:rPr lang="en-US" sz="800">
                          <a:effectLst/>
                        </a:rPr>
                        <a:t>Financial</a:t>
                      </a:r>
                    </a:p>
                    <a:p>
                      <a:pPr marL="0" marR="0" algn="ctr">
                        <a:lnSpc>
                          <a:spcPct val="115000"/>
                        </a:lnSpc>
                        <a:spcBef>
                          <a:spcPts val="0"/>
                        </a:spcBef>
                        <a:spcAft>
                          <a:spcPts val="0"/>
                        </a:spcAft>
                      </a:pPr>
                      <a:r>
                        <a:rPr lang="en-US" sz="800">
                          <a:effectLst/>
                        </a:rPr>
                        <a:t>Utility</a:t>
                      </a:r>
                    </a:p>
                    <a:p>
                      <a:pPr marL="0" marR="0" algn="ctr">
                        <a:lnSpc>
                          <a:spcPct val="115000"/>
                        </a:lnSpc>
                        <a:spcBef>
                          <a:spcPts val="0"/>
                        </a:spcBef>
                        <a:spcAft>
                          <a:spcPts val="0"/>
                        </a:spcAft>
                      </a:pPr>
                      <a:r>
                        <a:rPr lang="en-US" sz="800">
                          <a:effectLst/>
                        </a:rPr>
                        <a:t> </a:t>
                      </a:r>
                    </a:p>
                    <a:p>
                      <a:pPr marL="0" marR="0" algn="ctr">
                        <a:lnSpc>
                          <a:spcPct val="115000"/>
                        </a:lnSpc>
                        <a:spcBef>
                          <a:spcPts val="0"/>
                        </a:spcBef>
                        <a:spcAft>
                          <a:spcPts val="0"/>
                        </a:spcAft>
                      </a:pPr>
                      <a:r>
                        <a:rPr lang="en-US" sz="800">
                          <a:effectLst/>
                        </a:rPr>
                        <a:t>Education</a:t>
                      </a:r>
                      <a:endParaRPr lang="en-US" sz="80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a:effectLst/>
                        </a:rPr>
                        <a:t>2005</a:t>
                      </a:r>
                    </a:p>
                    <a:p>
                      <a:pPr marL="0" marR="0" algn="ctr">
                        <a:lnSpc>
                          <a:spcPct val="115000"/>
                        </a:lnSpc>
                        <a:spcBef>
                          <a:spcPts val="0"/>
                        </a:spcBef>
                        <a:spcAft>
                          <a:spcPts val="0"/>
                        </a:spcAft>
                      </a:pPr>
                      <a:r>
                        <a:rPr lang="en-US" sz="800">
                          <a:effectLst/>
                        </a:rPr>
                        <a:t>2006</a:t>
                      </a:r>
                    </a:p>
                    <a:p>
                      <a:pPr marL="0" marR="0" algn="ctr">
                        <a:lnSpc>
                          <a:spcPct val="115000"/>
                        </a:lnSpc>
                        <a:spcBef>
                          <a:spcPts val="0"/>
                        </a:spcBef>
                        <a:spcAft>
                          <a:spcPts val="0"/>
                        </a:spcAft>
                      </a:pPr>
                      <a:r>
                        <a:rPr lang="en-US" sz="800">
                          <a:effectLst/>
                        </a:rPr>
                        <a:t>2006</a:t>
                      </a:r>
                    </a:p>
                    <a:p>
                      <a:pPr marL="0" marR="0" algn="ctr">
                        <a:lnSpc>
                          <a:spcPct val="115000"/>
                        </a:lnSpc>
                        <a:spcBef>
                          <a:spcPts val="0"/>
                        </a:spcBef>
                        <a:spcAft>
                          <a:spcPts val="0"/>
                        </a:spcAft>
                      </a:pPr>
                      <a:r>
                        <a:rPr lang="en-US" sz="800">
                          <a:effectLst/>
                        </a:rPr>
                        <a:t>2007</a:t>
                      </a:r>
                    </a:p>
                    <a:p>
                      <a:pPr marL="0" marR="0" algn="ctr">
                        <a:lnSpc>
                          <a:spcPct val="115000"/>
                        </a:lnSpc>
                        <a:spcBef>
                          <a:spcPts val="0"/>
                        </a:spcBef>
                        <a:spcAft>
                          <a:spcPts val="0"/>
                        </a:spcAft>
                      </a:pPr>
                      <a:r>
                        <a:rPr lang="en-US" sz="800">
                          <a:effectLst/>
                        </a:rPr>
                        <a:t>2007</a:t>
                      </a:r>
                    </a:p>
                    <a:p>
                      <a:pPr marL="0" marR="0" algn="ctr">
                        <a:lnSpc>
                          <a:spcPct val="115000"/>
                        </a:lnSpc>
                        <a:spcBef>
                          <a:spcPts val="0"/>
                        </a:spcBef>
                        <a:spcAft>
                          <a:spcPts val="0"/>
                        </a:spcAft>
                      </a:pPr>
                      <a:r>
                        <a:rPr lang="en-US" sz="800">
                          <a:effectLst/>
                        </a:rPr>
                        <a:t>2007</a:t>
                      </a:r>
                    </a:p>
                    <a:p>
                      <a:pPr marL="0" marR="0" algn="ctr">
                        <a:lnSpc>
                          <a:spcPct val="115000"/>
                        </a:lnSpc>
                        <a:spcBef>
                          <a:spcPts val="0"/>
                        </a:spcBef>
                        <a:spcAft>
                          <a:spcPts val="0"/>
                        </a:spcAft>
                      </a:pPr>
                      <a:r>
                        <a:rPr lang="en-US" sz="800">
                          <a:effectLst/>
                        </a:rPr>
                        <a:t>2011</a:t>
                      </a:r>
                    </a:p>
                    <a:p>
                      <a:pPr marL="0" marR="0" algn="ctr">
                        <a:lnSpc>
                          <a:spcPct val="115000"/>
                        </a:lnSpc>
                        <a:spcBef>
                          <a:spcPts val="0"/>
                        </a:spcBef>
                        <a:spcAft>
                          <a:spcPts val="0"/>
                        </a:spcAft>
                      </a:pPr>
                      <a:r>
                        <a:rPr lang="en-US" sz="800">
                          <a:effectLst/>
                        </a:rPr>
                        <a:t>2012</a:t>
                      </a:r>
                    </a:p>
                    <a:p>
                      <a:pPr marL="0" marR="0" algn="ctr">
                        <a:lnSpc>
                          <a:spcPct val="115000"/>
                        </a:lnSpc>
                        <a:spcBef>
                          <a:spcPts val="0"/>
                        </a:spcBef>
                        <a:spcAft>
                          <a:spcPts val="0"/>
                        </a:spcAft>
                      </a:pPr>
                      <a:r>
                        <a:rPr lang="en-US" sz="800">
                          <a:effectLst/>
                        </a:rPr>
                        <a:t>2012</a:t>
                      </a:r>
                    </a:p>
                    <a:p>
                      <a:pPr marL="0" marR="0" algn="ctr">
                        <a:lnSpc>
                          <a:spcPct val="115000"/>
                        </a:lnSpc>
                        <a:spcBef>
                          <a:spcPts val="0"/>
                        </a:spcBef>
                        <a:spcAft>
                          <a:spcPts val="0"/>
                        </a:spcAft>
                      </a:pPr>
                      <a:r>
                        <a:rPr lang="en-US" sz="800">
                          <a:effectLst/>
                        </a:rPr>
                        <a:t>2013</a:t>
                      </a:r>
                    </a:p>
                    <a:p>
                      <a:pPr marL="0" marR="0">
                        <a:lnSpc>
                          <a:spcPct val="115000"/>
                        </a:lnSpc>
                        <a:spcBef>
                          <a:spcPts val="0"/>
                        </a:spcBef>
                        <a:spcAft>
                          <a:spcPts val="0"/>
                        </a:spcAft>
                      </a:pPr>
                      <a:r>
                        <a:rPr lang="en-US" sz="800">
                          <a:effectLst/>
                        </a:rPr>
                        <a:t> </a:t>
                      </a:r>
                    </a:p>
                    <a:p>
                      <a:pPr marL="0" marR="0" algn="ctr">
                        <a:lnSpc>
                          <a:spcPct val="115000"/>
                        </a:lnSpc>
                        <a:spcBef>
                          <a:spcPts val="0"/>
                        </a:spcBef>
                        <a:spcAft>
                          <a:spcPts val="0"/>
                        </a:spcAft>
                      </a:pPr>
                      <a:r>
                        <a:rPr lang="en-US" sz="800">
                          <a:effectLst/>
                        </a:rPr>
                        <a:t>2013</a:t>
                      </a:r>
                      <a:endParaRPr lang="en-US" sz="800">
                        <a:effectLst/>
                        <a:latin typeface="Calibri"/>
                        <a:ea typeface="MS Mincho"/>
                        <a:cs typeface="Times New Roman"/>
                      </a:endParaRPr>
                    </a:p>
                  </a:txBody>
                  <a:tcPr marL="39066" marR="39066" marT="0" marB="0"/>
                </a:tc>
              </a:tr>
              <a:tr h="726142">
                <a:tc>
                  <a:txBody>
                    <a:bodyPr/>
                    <a:lstStyle/>
                    <a:p>
                      <a:pPr marL="0" marR="0">
                        <a:lnSpc>
                          <a:spcPct val="115000"/>
                        </a:lnSpc>
                        <a:spcBef>
                          <a:spcPts val="0"/>
                        </a:spcBef>
                        <a:spcAft>
                          <a:spcPts val="0"/>
                        </a:spcAft>
                      </a:pPr>
                      <a:r>
                        <a:rPr lang="en-US" sz="800" dirty="0">
                          <a:effectLst/>
                        </a:rPr>
                        <a:t>Qatar</a:t>
                      </a:r>
                      <a:endParaRPr lang="en-US" sz="800" dirty="0">
                        <a:effectLst/>
                        <a:latin typeface="Calibri"/>
                        <a:ea typeface="MS Mincho"/>
                        <a:cs typeface="Times New Roman"/>
                      </a:endParaRPr>
                    </a:p>
                  </a:txBody>
                  <a:tcPr marL="39066" marR="39066" marT="0" marB="0">
                    <a:solidFill>
                      <a:srgbClr val="FF0000"/>
                    </a:solidFill>
                  </a:tcPr>
                </a:tc>
                <a:tc>
                  <a:txBody>
                    <a:bodyPr/>
                    <a:lstStyle/>
                    <a:p>
                      <a:pPr marL="0" marR="0" algn="ctr">
                        <a:lnSpc>
                          <a:spcPct val="115000"/>
                        </a:lnSpc>
                        <a:spcBef>
                          <a:spcPts val="0"/>
                        </a:spcBef>
                        <a:spcAft>
                          <a:spcPts val="0"/>
                        </a:spcAft>
                      </a:pPr>
                      <a:r>
                        <a:rPr lang="en-US" sz="800">
                          <a:effectLst/>
                        </a:rPr>
                        <a:t>2003</a:t>
                      </a:r>
                      <a:endParaRPr lang="en-US" sz="800">
                        <a:effectLst/>
                        <a:latin typeface="Calibri"/>
                        <a:ea typeface="MS Mincho"/>
                        <a:cs typeface="Times New Roman"/>
                      </a:endParaRPr>
                    </a:p>
                  </a:txBody>
                  <a:tcPr marL="39066" marR="39066" marT="0" marB="0"/>
                </a:tc>
                <a:tc>
                  <a:txBody>
                    <a:bodyPr/>
                    <a:lstStyle/>
                    <a:p>
                      <a:pPr marL="0" marR="0">
                        <a:lnSpc>
                          <a:spcPct val="115000"/>
                        </a:lnSpc>
                        <a:spcBef>
                          <a:spcPts val="0"/>
                        </a:spcBef>
                        <a:spcAft>
                          <a:spcPts val="0"/>
                        </a:spcAft>
                      </a:pPr>
                      <a:r>
                        <a:rPr lang="en-US" sz="800">
                          <a:effectLst/>
                        </a:rPr>
                        <a:t>Qatar Real Estate Investment Company</a:t>
                      </a:r>
                    </a:p>
                    <a:p>
                      <a:pPr marL="0" marR="0">
                        <a:lnSpc>
                          <a:spcPct val="115000"/>
                        </a:lnSpc>
                        <a:spcBef>
                          <a:spcPts val="0"/>
                        </a:spcBef>
                        <a:spcAft>
                          <a:spcPts val="0"/>
                        </a:spcAft>
                      </a:pPr>
                      <a:r>
                        <a:rPr lang="en-US" sz="800">
                          <a:effectLst/>
                        </a:rPr>
                        <a:t>Qatar Islamic Bank</a:t>
                      </a:r>
                    </a:p>
                    <a:p>
                      <a:pPr marL="0" marR="0">
                        <a:lnSpc>
                          <a:spcPct val="115000"/>
                        </a:lnSpc>
                        <a:spcBef>
                          <a:spcPts val="0"/>
                        </a:spcBef>
                        <a:spcAft>
                          <a:spcPts val="0"/>
                        </a:spcAft>
                      </a:pPr>
                      <a:r>
                        <a:rPr lang="en-US" sz="800">
                          <a:effectLst/>
                        </a:rPr>
                        <a:t>Almana Group</a:t>
                      </a:r>
                    </a:p>
                    <a:p>
                      <a:pPr marL="0" marR="0">
                        <a:lnSpc>
                          <a:spcPct val="115000"/>
                        </a:lnSpc>
                        <a:spcBef>
                          <a:spcPts val="0"/>
                        </a:spcBef>
                        <a:spcAft>
                          <a:spcPts val="0"/>
                        </a:spcAft>
                      </a:pPr>
                      <a:r>
                        <a:rPr lang="en-US" sz="800">
                          <a:effectLst/>
                        </a:rPr>
                        <a:t>Qatar Int’l Islamic Bank</a:t>
                      </a:r>
                    </a:p>
                    <a:p>
                      <a:pPr marL="0" marR="0">
                        <a:lnSpc>
                          <a:spcPct val="115000"/>
                        </a:lnSpc>
                        <a:spcBef>
                          <a:spcPts val="0"/>
                        </a:spcBef>
                        <a:spcAft>
                          <a:spcPts val="0"/>
                        </a:spcAft>
                      </a:pPr>
                      <a:r>
                        <a:rPr lang="en-US" sz="800">
                          <a:effectLst/>
                        </a:rPr>
                        <a:t>Ooredoo</a:t>
                      </a:r>
                      <a:endParaRPr lang="en-US" sz="80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a:effectLst/>
                        </a:rPr>
                        <a:t>Property</a:t>
                      </a:r>
                    </a:p>
                    <a:p>
                      <a:pPr marL="0" marR="0" algn="ctr">
                        <a:lnSpc>
                          <a:spcPct val="115000"/>
                        </a:lnSpc>
                        <a:spcBef>
                          <a:spcPts val="0"/>
                        </a:spcBef>
                        <a:spcAft>
                          <a:spcPts val="0"/>
                        </a:spcAft>
                      </a:pPr>
                      <a:r>
                        <a:rPr lang="en-US" sz="800">
                          <a:effectLst/>
                        </a:rPr>
                        <a:t> </a:t>
                      </a:r>
                    </a:p>
                    <a:p>
                      <a:pPr marL="0" marR="0" algn="ctr">
                        <a:lnSpc>
                          <a:spcPct val="115000"/>
                        </a:lnSpc>
                        <a:spcBef>
                          <a:spcPts val="0"/>
                        </a:spcBef>
                        <a:spcAft>
                          <a:spcPts val="0"/>
                        </a:spcAft>
                      </a:pPr>
                      <a:r>
                        <a:rPr lang="en-US" sz="800">
                          <a:effectLst/>
                        </a:rPr>
                        <a:t>Financial</a:t>
                      </a:r>
                    </a:p>
                    <a:p>
                      <a:pPr marL="0" marR="0" algn="ctr">
                        <a:lnSpc>
                          <a:spcPct val="115000"/>
                        </a:lnSpc>
                        <a:spcBef>
                          <a:spcPts val="0"/>
                        </a:spcBef>
                        <a:spcAft>
                          <a:spcPts val="0"/>
                        </a:spcAft>
                      </a:pPr>
                      <a:r>
                        <a:rPr lang="en-US" sz="800">
                          <a:effectLst/>
                        </a:rPr>
                        <a:t>Trading</a:t>
                      </a:r>
                    </a:p>
                    <a:p>
                      <a:pPr marL="0" marR="0" algn="ctr">
                        <a:lnSpc>
                          <a:spcPct val="115000"/>
                        </a:lnSpc>
                        <a:spcBef>
                          <a:spcPts val="0"/>
                        </a:spcBef>
                        <a:spcAft>
                          <a:spcPts val="0"/>
                        </a:spcAft>
                      </a:pPr>
                      <a:r>
                        <a:rPr lang="en-US" sz="800">
                          <a:effectLst/>
                        </a:rPr>
                        <a:t>Financial</a:t>
                      </a:r>
                    </a:p>
                    <a:p>
                      <a:pPr marL="0" marR="0" algn="ctr">
                        <a:lnSpc>
                          <a:spcPct val="115000"/>
                        </a:lnSpc>
                        <a:spcBef>
                          <a:spcPts val="0"/>
                        </a:spcBef>
                        <a:spcAft>
                          <a:spcPts val="0"/>
                        </a:spcAft>
                      </a:pPr>
                      <a:r>
                        <a:rPr lang="en-US" sz="800">
                          <a:effectLst/>
                        </a:rPr>
                        <a:t>Telecom</a:t>
                      </a:r>
                      <a:endParaRPr lang="en-US" sz="80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a:effectLst/>
                        </a:rPr>
                        <a:t>2006</a:t>
                      </a:r>
                    </a:p>
                    <a:p>
                      <a:pPr marL="0" marR="0" algn="ctr">
                        <a:lnSpc>
                          <a:spcPct val="115000"/>
                        </a:lnSpc>
                        <a:spcBef>
                          <a:spcPts val="0"/>
                        </a:spcBef>
                        <a:spcAft>
                          <a:spcPts val="0"/>
                        </a:spcAft>
                      </a:pPr>
                      <a:r>
                        <a:rPr lang="en-US" sz="800">
                          <a:effectLst/>
                        </a:rPr>
                        <a:t> </a:t>
                      </a:r>
                    </a:p>
                    <a:p>
                      <a:pPr marL="0" marR="0" algn="ctr">
                        <a:lnSpc>
                          <a:spcPct val="115000"/>
                        </a:lnSpc>
                        <a:spcBef>
                          <a:spcPts val="0"/>
                        </a:spcBef>
                        <a:spcAft>
                          <a:spcPts val="0"/>
                        </a:spcAft>
                      </a:pPr>
                      <a:r>
                        <a:rPr lang="en-US" sz="800">
                          <a:effectLst/>
                        </a:rPr>
                        <a:t>2010</a:t>
                      </a:r>
                    </a:p>
                    <a:p>
                      <a:pPr marL="0" marR="0" algn="ctr">
                        <a:lnSpc>
                          <a:spcPct val="115000"/>
                        </a:lnSpc>
                        <a:spcBef>
                          <a:spcPts val="0"/>
                        </a:spcBef>
                        <a:spcAft>
                          <a:spcPts val="0"/>
                        </a:spcAft>
                      </a:pPr>
                      <a:r>
                        <a:rPr lang="en-US" sz="800">
                          <a:effectLst/>
                        </a:rPr>
                        <a:t>2011</a:t>
                      </a:r>
                    </a:p>
                    <a:p>
                      <a:pPr marL="0" marR="0" algn="ctr">
                        <a:lnSpc>
                          <a:spcPct val="115000"/>
                        </a:lnSpc>
                        <a:spcBef>
                          <a:spcPts val="0"/>
                        </a:spcBef>
                        <a:spcAft>
                          <a:spcPts val="0"/>
                        </a:spcAft>
                      </a:pPr>
                      <a:r>
                        <a:rPr lang="en-US" sz="800">
                          <a:effectLst/>
                        </a:rPr>
                        <a:t>2012</a:t>
                      </a:r>
                    </a:p>
                    <a:p>
                      <a:pPr marL="0" marR="0" algn="ctr">
                        <a:lnSpc>
                          <a:spcPct val="115000"/>
                        </a:lnSpc>
                        <a:spcBef>
                          <a:spcPts val="0"/>
                        </a:spcBef>
                        <a:spcAft>
                          <a:spcPts val="0"/>
                        </a:spcAft>
                      </a:pPr>
                      <a:r>
                        <a:rPr lang="en-US" sz="800">
                          <a:effectLst/>
                        </a:rPr>
                        <a:t>2013</a:t>
                      </a:r>
                      <a:endParaRPr lang="en-US" sz="800">
                        <a:effectLst/>
                        <a:latin typeface="Calibri"/>
                        <a:ea typeface="MS Mincho"/>
                        <a:cs typeface="Times New Roman"/>
                      </a:endParaRPr>
                    </a:p>
                  </a:txBody>
                  <a:tcPr marL="39066" marR="39066" marT="0" marB="0"/>
                </a:tc>
              </a:tr>
              <a:tr h="645668">
                <a:tc>
                  <a:txBody>
                    <a:bodyPr/>
                    <a:lstStyle/>
                    <a:p>
                      <a:pPr marL="0" marR="0">
                        <a:lnSpc>
                          <a:spcPct val="115000"/>
                        </a:lnSpc>
                        <a:spcBef>
                          <a:spcPts val="0"/>
                        </a:spcBef>
                        <a:spcAft>
                          <a:spcPts val="0"/>
                        </a:spcAft>
                      </a:pPr>
                      <a:r>
                        <a:rPr lang="en-US" sz="800" dirty="0">
                          <a:effectLst/>
                        </a:rPr>
                        <a:t>Turkey</a:t>
                      </a:r>
                      <a:endParaRPr lang="en-US" sz="800" dirty="0">
                        <a:effectLst/>
                        <a:latin typeface="Calibri"/>
                        <a:ea typeface="MS Mincho"/>
                        <a:cs typeface="Times New Roman"/>
                      </a:endParaRPr>
                    </a:p>
                  </a:txBody>
                  <a:tcPr marL="39066" marR="39066" marT="0" marB="0">
                    <a:solidFill>
                      <a:srgbClr val="FF0000"/>
                    </a:solidFill>
                  </a:tcPr>
                </a:tc>
                <a:tc>
                  <a:txBody>
                    <a:bodyPr/>
                    <a:lstStyle/>
                    <a:p>
                      <a:pPr marL="0" marR="0" algn="ctr">
                        <a:lnSpc>
                          <a:spcPct val="115000"/>
                        </a:lnSpc>
                        <a:spcBef>
                          <a:spcPts val="0"/>
                        </a:spcBef>
                        <a:spcAft>
                          <a:spcPts val="0"/>
                        </a:spcAft>
                      </a:pPr>
                      <a:r>
                        <a:rPr lang="en-US" sz="800" dirty="0">
                          <a:effectLst/>
                        </a:rPr>
                        <a:t>2012</a:t>
                      </a:r>
                      <a:endParaRPr lang="en-US" sz="800" dirty="0">
                        <a:effectLst/>
                        <a:latin typeface="Calibri"/>
                        <a:ea typeface="MS Mincho"/>
                        <a:cs typeface="Times New Roman"/>
                      </a:endParaRPr>
                    </a:p>
                  </a:txBody>
                  <a:tcPr marL="39066" marR="39066" marT="0" marB="0"/>
                </a:tc>
                <a:tc>
                  <a:txBody>
                    <a:bodyPr/>
                    <a:lstStyle/>
                    <a:p>
                      <a:pPr marL="0" marR="0">
                        <a:lnSpc>
                          <a:spcPct val="115000"/>
                        </a:lnSpc>
                        <a:spcBef>
                          <a:spcPts val="0"/>
                        </a:spcBef>
                        <a:spcAft>
                          <a:spcPts val="0"/>
                        </a:spcAft>
                      </a:pPr>
                      <a:r>
                        <a:rPr lang="en-US" sz="800" dirty="0">
                          <a:effectLst/>
                        </a:rPr>
                        <a:t>Bank </a:t>
                      </a:r>
                      <a:r>
                        <a:rPr lang="en-US" sz="800" dirty="0" err="1">
                          <a:effectLst/>
                        </a:rPr>
                        <a:t>Asya</a:t>
                      </a:r>
                      <a:endParaRPr lang="en-US" sz="800" dirty="0">
                        <a:effectLst/>
                      </a:endParaRPr>
                    </a:p>
                    <a:p>
                      <a:pPr marL="0" marR="0">
                        <a:lnSpc>
                          <a:spcPct val="115000"/>
                        </a:lnSpc>
                        <a:spcBef>
                          <a:spcPts val="0"/>
                        </a:spcBef>
                        <a:spcAft>
                          <a:spcPts val="0"/>
                        </a:spcAft>
                      </a:pPr>
                      <a:r>
                        <a:rPr lang="en-US" sz="800" dirty="0" err="1">
                          <a:effectLst/>
                        </a:rPr>
                        <a:t>Turkiye</a:t>
                      </a:r>
                      <a:r>
                        <a:rPr lang="en-US" sz="800" dirty="0">
                          <a:effectLst/>
                        </a:rPr>
                        <a:t> </a:t>
                      </a:r>
                      <a:r>
                        <a:rPr lang="en-US" sz="800" dirty="0" err="1">
                          <a:effectLst/>
                        </a:rPr>
                        <a:t>Finans</a:t>
                      </a:r>
                      <a:endParaRPr lang="en-US" sz="800" dirty="0">
                        <a:effectLst/>
                      </a:endParaRPr>
                    </a:p>
                    <a:p>
                      <a:pPr marL="0" marR="0">
                        <a:lnSpc>
                          <a:spcPct val="115000"/>
                        </a:lnSpc>
                        <a:spcBef>
                          <a:spcPts val="0"/>
                        </a:spcBef>
                        <a:spcAft>
                          <a:spcPts val="0"/>
                        </a:spcAft>
                      </a:pPr>
                      <a:r>
                        <a:rPr lang="en-US" sz="800" dirty="0" err="1">
                          <a:effectLst/>
                        </a:rPr>
                        <a:t>Albaraka</a:t>
                      </a:r>
                      <a:r>
                        <a:rPr lang="en-US" sz="800" dirty="0">
                          <a:effectLst/>
                        </a:rPr>
                        <a:t> Turk</a:t>
                      </a:r>
                      <a:endParaRPr lang="en-US" sz="800" dirty="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dirty="0">
                          <a:effectLst/>
                        </a:rPr>
                        <a:t>Financial</a:t>
                      </a:r>
                    </a:p>
                    <a:p>
                      <a:pPr marL="0" marR="0" algn="ctr">
                        <a:lnSpc>
                          <a:spcPct val="115000"/>
                        </a:lnSpc>
                        <a:spcBef>
                          <a:spcPts val="0"/>
                        </a:spcBef>
                        <a:spcAft>
                          <a:spcPts val="0"/>
                        </a:spcAft>
                      </a:pPr>
                      <a:r>
                        <a:rPr lang="en-US" sz="800" dirty="0">
                          <a:effectLst/>
                        </a:rPr>
                        <a:t>Financial</a:t>
                      </a:r>
                    </a:p>
                    <a:p>
                      <a:pPr marL="0" marR="0" algn="ctr">
                        <a:lnSpc>
                          <a:spcPct val="115000"/>
                        </a:lnSpc>
                        <a:spcBef>
                          <a:spcPts val="0"/>
                        </a:spcBef>
                        <a:spcAft>
                          <a:spcPts val="0"/>
                        </a:spcAft>
                      </a:pPr>
                      <a:r>
                        <a:rPr lang="en-US" sz="800" dirty="0">
                          <a:effectLst/>
                        </a:rPr>
                        <a:t>Financial</a:t>
                      </a:r>
                      <a:endParaRPr lang="en-US" sz="800" dirty="0">
                        <a:effectLst/>
                        <a:latin typeface="Calibri"/>
                        <a:ea typeface="MS Mincho"/>
                        <a:cs typeface="Times New Roman"/>
                      </a:endParaRPr>
                    </a:p>
                  </a:txBody>
                  <a:tcPr marL="39066" marR="39066" marT="0" marB="0"/>
                </a:tc>
                <a:tc>
                  <a:txBody>
                    <a:bodyPr/>
                    <a:lstStyle/>
                    <a:p>
                      <a:pPr marL="0" marR="0" algn="ctr">
                        <a:lnSpc>
                          <a:spcPct val="115000"/>
                        </a:lnSpc>
                        <a:spcBef>
                          <a:spcPts val="0"/>
                        </a:spcBef>
                        <a:spcAft>
                          <a:spcPts val="0"/>
                        </a:spcAft>
                      </a:pPr>
                      <a:r>
                        <a:rPr lang="en-US" sz="800" dirty="0">
                          <a:effectLst/>
                        </a:rPr>
                        <a:t>2013</a:t>
                      </a:r>
                    </a:p>
                    <a:p>
                      <a:pPr marL="0" marR="0" algn="ctr">
                        <a:lnSpc>
                          <a:spcPct val="115000"/>
                        </a:lnSpc>
                        <a:spcBef>
                          <a:spcPts val="0"/>
                        </a:spcBef>
                        <a:spcAft>
                          <a:spcPts val="0"/>
                        </a:spcAft>
                      </a:pPr>
                      <a:r>
                        <a:rPr lang="en-US" sz="800" dirty="0">
                          <a:effectLst/>
                        </a:rPr>
                        <a:t>2013</a:t>
                      </a:r>
                    </a:p>
                    <a:p>
                      <a:pPr marL="0" marR="0" algn="ctr">
                        <a:lnSpc>
                          <a:spcPct val="115000"/>
                        </a:lnSpc>
                        <a:spcBef>
                          <a:spcPts val="0"/>
                        </a:spcBef>
                        <a:spcAft>
                          <a:spcPts val="0"/>
                        </a:spcAft>
                      </a:pPr>
                      <a:r>
                        <a:rPr lang="en-US" sz="800" dirty="0">
                          <a:effectLst/>
                        </a:rPr>
                        <a:t>2013</a:t>
                      </a:r>
                      <a:endParaRPr lang="en-US" sz="800" dirty="0">
                        <a:effectLst/>
                        <a:latin typeface="Calibri"/>
                        <a:ea typeface="MS Mincho"/>
                        <a:cs typeface="Times New Roman"/>
                      </a:endParaRPr>
                    </a:p>
                  </a:txBody>
                  <a:tcPr marL="39066" marR="39066" marT="0" marB="0"/>
                </a:tc>
              </a:tr>
            </a:tbl>
          </a:graphicData>
        </a:graphic>
      </p:graphicFrame>
    </p:spTree>
    <p:extLst>
      <p:ext uri="{BB962C8B-B14F-4D97-AF65-F5344CB8AC3E}">
        <p14:creationId xmlns:p14="http://schemas.microsoft.com/office/powerpoint/2010/main" val="5477197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a:t>
            </a:r>
            <a:r>
              <a:rPr lang="en-US" dirty="0" err="1" smtClean="0"/>
              <a:t>Sukuk</a:t>
            </a:r>
            <a:r>
              <a:rPr lang="en-US" dirty="0" smtClean="0"/>
              <a:t/>
            </a:r>
            <a:br>
              <a:rPr lang="en-US" dirty="0" smtClean="0"/>
            </a:br>
            <a:r>
              <a:rPr lang="en-US" sz="3200" dirty="0" smtClean="0"/>
              <a:t>Cost Efficiency</a:t>
            </a:r>
            <a:endParaRPr lang="en-US" sz="3200" dirty="0"/>
          </a:p>
        </p:txBody>
      </p:sp>
      <p:sp>
        <p:nvSpPr>
          <p:cNvPr id="3" name="Content Placeholder 2"/>
          <p:cNvSpPr>
            <a:spLocks noGrp="1"/>
          </p:cNvSpPr>
          <p:nvPr>
            <p:ph idx="1"/>
          </p:nvPr>
        </p:nvSpPr>
        <p:spPr/>
        <p:txBody>
          <a:bodyPr/>
          <a:lstStyle/>
          <a:p>
            <a:r>
              <a:rPr lang="en-US" sz="2400" dirty="0" smtClean="0"/>
              <a:t>International sovereign </a:t>
            </a:r>
            <a:r>
              <a:rPr lang="en-US" sz="2400" dirty="0" err="1" smtClean="0"/>
              <a:t>sukuk</a:t>
            </a:r>
            <a:r>
              <a:rPr lang="en-US" sz="2400" dirty="0" smtClean="0"/>
              <a:t> generally provide funding at a level similar to international sovereign bonds</a:t>
            </a:r>
          </a:p>
          <a:p>
            <a:pPr lvl="1"/>
            <a:r>
              <a:rPr lang="en-US" sz="2000" dirty="0" smtClean="0"/>
              <a:t>Clearly more expensive way to obtain foreign currency than concessional financing from multilateral or agencies</a:t>
            </a:r>
          </a:p>
          <a:p>
            <a:r>
              <a:rPr lang="en-US" sz="2400" dirty="0" smtClean="0"/>
              <a:t>When the market began, </a:t>
            </a:r>
            <a:r>
              <a:rPr lang="en-US" sz="2400" dirty="0" err="1" smtClean="0"/>
              <a:t>sukuk</a:t>
            </a:r>
            <a:r>
              <a:rPr lang="en-US" sz="2400" dirty="0" smtClean="0"/>
              <a:t> financing was slightly more expensive than bonds</a:t>
            </a:r>
          </a:p>
          <a:p>
            <a:pPr lvl="1"/>
            <a:r>
              <a:rPr lang="en-US" sz="2000" dirty="0" smtClean="0"/>
              <a:t>Premium due to lack of familiarity with the product and uncertain liquidity/price performance</a:t>
            </a:r>
          </a:p>
          <a:p>
            <a:r>
              <a:rPr lang="en-US" sz="2400" dirty="0" smtClean="0"/>
              <a:t>Since 2012, international sovereign </a:t>
            </a:r>
            <a:r>
              <a:rPr lang="en-US" sz="2400" dirty="0" err="1" smtClean="0"/>
              <a:t>sukuk</a:t>
            </a:r>
            <a:r>
              <a:rPr lang="en-US" sz="2400" dirty="0" smtClean="0"/>
              <a:t> generally price flat or slightly through international bonds</a:t>
            </a:r>
            <a:endParaRPr lang="en-US" sz="2400" dirty="0"/>
          </a:p>
        </p:txBody>
      </p:sp>
    </p:spTree>
    <p:extLst>
      <p:ext uri="{BB962C8B-B14F-4D97-AF65-F5344CB8AC3E}">
        <p14:creationId xmlns:p14="http://schemas.microsoft.com/office/powerpoint/2010/main" val="888323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a:t>
            </a:r>
            <a:r>
              <a:rPr lang="en-US" dirty="0" err="1" smtClean="0"/>
              <a:t>Sukuk</a:t>
            </a:r>
            <a:r>
              <a:rPr lang="en-US" dirty="0" smtClean="0"/>
              <a:t/>
            </a:r>
            <a:br>
              <a:rPr lang="en-US" dirty="0" smtClean="0"/>
            </a:br>
            <a:r>
              <a:rPr lang="en-US" sz="3200" dirty="0" smtClean="0"/>
              <a:t>Selection of Assets</a:t>
            </a:r>
            <a:endParaRPr lang="en-US" sz="3200" dirty="0"/>
          </a:p>
        </p:txBody>
      </p:sp>
      <p:sp>
        <p:nvSpPr>
          <p:cNvPr id="3" name="Content Placeholder 2"/>
          <p:cNvSpPr>
            <a:spLocks noGrp="1"/>
          </p:cNvSpPr>
          <p:nvPr>
            <p:ph idx="1"/>
          </p:nvPr>
        </p:nvSpPr>
        <p:spPr/>
        <p:txBody>
          <a:bodyPr/>
          <a:lstStyle/>
          <a:p>
            <a:r>
              <a:rPr lang="en-US" dirty="0" smtClean="0"/>
              <a:t>The assets used for the structure should meet the following criteria:</a:t>
            </a:r>
          </a:p>
          <a:p>
            <a:pPr lvl="1"/>
            <a:r>
              <a:rPr lang="en-US" dirty="0" smtClean="0"/>
              <a:t>Be unencumbered by any liens or pledges</a:t>
            </a:r>
          </a:p>
          <a:p>
            <a:pPr lvl="1"/>
            <a:r>
              <a:rPr lang="en-US" dirty="0" smtClean="0"/>
              <a:t>Not be used for any non-</a:t>
            </a:r>
            <a:r>
              <a:rPr lang="en-US" dirty="0" err="1" smtClean="0"/>
              <a:t>Shariah</a:t>
            </a:r>
            <a:r>
              <a:rPr lang="en-US" dirty="0" smtClean="0"/>
              <a:t> compliant purposes</a:t>
            </a:r>
          </a:p>
          <a:p>
            <a:pPr lvl="1"/>
            <a:r>
              <a:rPr lang="en-US" dirty="0" smtClean="0"/>
              <a:t>Be owned by the obligor</a:t>
            </a:r>
          </a:p>
          <a:p>
            <a:pPr lvl="1"/>
            <a:r>
              <a:rPr lang="en-US" dirty="0" smtClean="0"/>
              <a:t>Have </a:t>
            </a:r>
            <a:r>
              <a:rPr lang="en-US" dirty="0" err="1" smtClean="0"/>
              <a:t>instrinsic</a:t>
            </a:r>
            <a:r>
              <a:rPr lang="en-US" dirty="0" smtClean="0"/>
              <a:t> value equivalent to the amount of funds being raised</a:t>
            </a:r>
          </a:p>
          <a:p>
            <a:pPr marL="0" indent="0">
              <a:buNone/>
            </a:pPr>
            <a:endParaRPr lang="en-US" dirty="0"/>
          </a:p>
        </p:txBody>
      </p:sp>
    </p:spTree>
    <p:extLst>
      <p:ext uri="{BB962C8B-B14F-4D97-AF65-F5344CB8AC3E}">
        <p14:creationId xmlns:p14="http://schemas.microsoft.com/office/powerpoint/2010/main" val="3339672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8001000" cy="1143000"/>
          </a:xfrm>
        </p:spPr>
        <p:txBody>
          <a:bodyPr/>
          <a:lstStyle/>
          <a:p>
            <a:r>
              <a:rPr lang="en-US" dirty="0" err="1" smtClean="0"/>
              <a:t>Sukuk</a:t>
            </a:r>
            <a:r>
              <a:rPr lang="en-US" dirty="0" smtClean="0"/>
              <a:t/>
            </a:r>
            <a:br>
              <a:rPr lang="en-US" dirty="0" smtClean="0"/>
            </a:br>
            <a:r>
              <a:rPr lang="en-US" sz="3200" dirty="0" smtClean="0"/>
              <a:t>International </a:t>
            </a:r>
            <a:r>
              <a:rPr lang="en-US" sz="3200" dirty="0" err="1" smtClean="0"/>
              <a:t>vs</a:t>
            </a:r>
            <a:r>
              <a:rPr lang="en-US" sz="3200" dirty="0" smtClean="0"/>
              <a:t> Domestic Issuance</a:t>
            </a:r>
            <a:endParaRPr lang="en-US" sz="3200" dirty="0"/>
          </a:p>
        </p:txBody>
      </p:sp>
      <p:graphicFrame>
        <p:nvGraphicFramePr>
          <p:cNvPr id="3" name="Chart 2"/>
          <p:cNvGraphicFramePr>
            <a:graphicFrameLocks/>
          </p:cNvGraphicFramePr>
          <p:nvPr>
            <p:extLst>
              <p:ext uri="{D42A27DB-BD31-4B8C-83A1-F6EECF244321}">
                <p14:modId xmlns:p14="http://schemas.microsoft.com/office/powerpoint/2010/main" val="4226995237"/>
              </p:ext>
            </p:extLst>
          </p:nvPr>
        </p:nvGraphicFramePr>
        <p:xfrm>
          <a:off x="2286000" y="2514600"/>
          <a:ext cx="51054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0566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Sukuk</a:t>
            </a:r>
            <a:r>
              <a:rPr lang="en-US" dirty="0" smtClean="0"/>
              <a:t> </a:t>
            </a:r>
            <a:br>
              <a:rPr lang="en-US" dirty="0" smtClean="0"/>
            </a:br>
            <a:r>
              <a:rPr lang="en-US" sz="3200" dirty="0" smtClean="0"/>
              <a:t>Rating</a:t>
            </a:r>
            <a:endParaRPr lang="en-US" sz="3200" dirty="0"/>
          </a:p>
        </p:txBody>
      </p:sp>
      <p:sp>
        <p:nvSpPr>
          <p:cNvPr id="3" name="Content Placeholder 2"/>
          <p:cNvSpPr>
            <a:spLocks noGrp="1"/>
          </p:cNvSpPr>
          <p:nvPr>
            <p:ph idx="1"/>
          </p:nvPr>
        </p:nvSpPr>
        <p:spPr/>
        <p:txBody>
          <a:bodyPr/>
          <a:lstStyle/>
          <a:p>
            <a:r>
              <a:rPr lang="en-US" dirty="0" smtClean="0"/>
              <a:t>Asset Backed (Secured) Structures vs Asset Based (Unsecured) Structures</a:t>
            </a:r>
          </a:p>
          <a:p>
            <a:pPr lvl="1"/>
            <a:r>
              <a:rPr lang="en-US" dirty="0"/>
              <a:t>Rating of asset backed structures will depend in part on value of the underlying assets</a:t>
            </a:r>
          </a:p>
          <a:p>
            <a:pPr lvl="1"/>
            <a:r>
              <a:rPr lang="en-US" dirty="0"/>
              <a:t>Rating of asset based structures depends on the credit quality of the underlying </a:t>
            </a:r>
            <a:r>
              <a:rPr lang="en-US" dirty="0" smtClean="0"/>
              <a:t>obligor</a:t>
            </a:r>
          </a:p>
          <a:p>
            <a:r>
              <a:rPr lang="en-US" dirty="0" smtClean="0"/>
              <a:t>95% of </a:t>
            </a:r>
            <a:r>
              <a:rPr lang="en-US" dirty="0" err="1" smtClean="0"/>
              <a:t>sukuk</a:t>
            </a:r>
            <a:r>
              <a:rPr lang="en-US" dirty="0" smtClean="0"/>
              <a:t> are asset based</a:t>
            </a:r>
          </a:p>
        </p:txBody>
      </p:sp>
    </p:spTree>
    <p:extLst>
      <p:ext uri="{BB962C8B-B14F-4D97-AF65-F5344CB8AC3E}">
        <p14:creationId xmlns:p14="http://schemas.microsoft.com/office/powerpoint/2010/main" val="22479842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a:t>
            </a:r>
            <a:r>
              <a:rPr lang="en-US" dirty="0" err="1" smtClean="0"/>
              <a:t>Sukuk</a:t>
            </a:r>
            <a:r>
              <a:rPr lang="en-US" dirty="0" smtClean="0"/>
              <a:t/>
            </a:r>
            <a:br>
              <a:rPr lang="en-US" dirty="0" smtClean="0"/>
            </a:br>
            <a:r>
              <a:rPr lang="en-US" sz="3200" dirty="0" smtClean="0"/>
              <a:t>Types of Rating Factors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0440870"/>
              </p:ext>
            </p:extLst>
          </p:nvPr>
        </p:nvGraphicFramePr>
        <p:xfrm>
          <a:off x="914400" y="2362200"/>
          <a:ext cx="8001000" cy="3779520"/>
        </p:xfrm>
        <a:graphic>
          <a:graphicData uri="http://schemas.openxmlformats.org/drawingml/2006/table">
            <a:tbl>
              <a:tblPr firstRow="1" bandRow="1">
                <a:tableStyleId>{5C22544A-7EE6-4342-B048-85BDC9FD1C3A}</a:tableStyleId>
              </a:tblPr>
              <a:tblGrid>
                <a:gridCol w="2286000"/>
                <a:gridCol w="5715000"/>
              </a:tblGrid>
              <a:tr h="370840">
                <a:tc>
                  <a:txBody>
                    <a:bodyPr/>
                    <a:lstStyle/>
                    <a:p>
                      <a:r>
                        <a:rPr lang="en-US" dirty="0" smtClean="0"/>
                        <a:t>Variable</a:t>
                      </a:r>
                      <a:endParaRPr lang="en-US" dirty="0"/>
                    </a:p>
                  </a:txBody>
                  <a:tcPr/>
                </a:tc>
                <a:tc>
                  <a:txBody>
                    <a:bodyPr/>
                    <a:lstStyle/>
                    <a:p>
                      <a:r>
                        <a:rPr lang="en-US" dirty="0" smtClean="0"/>
                        <a:t>Explanation</a:t>
                      </a:r>
                      <a:endParaRPr lang="en-US" dirty="0"/>
                    </a:p>
                  </a:txBody>
                  <a:tcPr/>
                </a:tc>
              </a:tr>
              <a:tr h="370840">
                <a:tc>
                  <a:txBody>
                    <a:bodyPr/>
                    <a:lstStyle/>
                    <a:p>
                      <a:r>
                        <a:rPr lang="en-US" dirty="0" smtClean="0"/>
                        <a:t>GDP Growth</a:t>
                      </a:r>
                      <a:endParaRPr lang="en-US" dirty="0"/>
                    </a:p>
                  </a:txBody>
                  <a:tcPr/>
                </a:tc>
                <a:tc>
                  <a:txBody>
                    <a:bodyPr/>
                    <a:lstStyle/>
                    <a:p>
                      <a:r>
                        <a:rPr lang="en-US" dirty="0" smtClean="0"/>
                        <a:t>3</a:t>
                      </a:r>
                      <a:r>
                        <a:rPr lang="en-US" baseline="0" dirty="0" smtClean="0"/>
                        <a:t> year moving average of GDP growth</a:t>
                      </a:r>
                      <a:endParaRPr lang="en-US" dirty="0"/>
                    </a:p>
                  </a:txBody>
                  <a:tcPr/>
                </a:tc>
              </a:tr>
              <a:tr h="370840">
                <a:tc>
                  <a:txBody>
                    <a:bodyPr/>
                    <a:lstStyle/>
                    <a:p>
                      <a:r>
                        <a:rPr lang="en-US" dirty="0" smtClean="0"/>
                        <a:t>GNI per capita</a:t>
                      </a:r>
                      <a:endParaRPr lang="en-US" dirty="0"/>
                    </a:p>
                  </a:txBody>
                  <a:tcPr/>
                </a:tc>
                <a:tc>
                  <a:txBody>
                    <a:bodyPr/>
                    <a:lstStyle/>
                    <a:p>
                      <a:r>
                        <a:rPr lang="en-US" dirty="0" smtClean="0"/>
                        <a:t>Gross national income, divided by</a:t>
                      </a:r>
                      <a:r>
                        <a:rPr lang="en-US" baseline="0" dirty="0" smtClean="0"/>
                        <a:t> working population</a:t>
                      </a:r>
                      <a:endParaRPr lang="en-US" dirty="0"/>
                    </a:p>
                  </a:txBody>
                  <a:tcPr/>
                </a:tc>
              </a:tr>
              <a:tr h="370840">
                <a:tc>
                  <a:txBody>
                    <a:bodyPr/>
                    <a:lstStyle/>
                    <a:p>
                      <a:r>
                        <a:rPr lang="en-US" dirty="0" smtClean="0"/>
                        <a:t>Reserves/Import</a:t>
                      </a:r>
                      <a:r>
                        <a:rPr lang="en-US" baseline="0" dirty="0" smtClean="0"/>
                        <a:t>s+ short term debt</a:t>
                      </a:r>
                      <a:endParaRPr lang="en-US" dirty="0"/>
                    </a:p>
                  </a:txBody>
                  <a:tcPr/>
                </a:tc>
                <a:tc>
                  <a:txBody>
                    <a:bodyPr/>
                    <a:lstStyle/>
                    <a:p>
                      <a:r>
                        <a:rPr lang="en-US" dirty="0" smtClean="0"/>
                        <a:t>Total reserves</a:t>
                      </a:r>
                      <a:r>
                        <a:rPr lang="en-US" baseline="0" dirty="0" smtClean="0"/>
                        <a:t> divided by sum of imports and short term debt</a:t>
                      </a:r>
                      <a:endParaRPr lang="en-US" dirty="0"/>
                    </a:p>
                  </a:txBody>
                  <a:tcPr/>
                </a:tc>
              </a:tr>
              <a:tr h="370840">
                <a:tc>
                  <a:txBody>
                    <a:bodyPr/>
                    <a:lstStyle/>
                    <a:p>
                      <a:r>
                        <a:rPr lang="en-US" dirty="0" smtClean="0"/>
                        <a:t>External</a:t>
                      </a:r>
                      <a:r>
                        <a:rPr lang="en-US" baseline="0" dirty="0" smtClean="0"/>
                        <a:t> debt/Exports + remittances</a:t>
                      </a:r>
                      <a:endParaRPr lang="en-US" dirty="0"/>
                    </a:p>
                  </a:txBody>
                  <a:tcPr/>
                </a:tc>
                <a:tc>
                  <a:txBody>
                    <a:bodyPr/>
                    <a:lstStyle/>
                    <a:p>
                      <a:r>
                        <a:rPr lang="en-US" dirty="0" smtClean="0"/>
                        <a:t>External debt divided</a:t>
                      </a:r>
                      <a:r>
                        <a:rPr lang="en-US" baseline="0" dirty="0" smtClean="0"/>
                        <a:t> by sum of exports and remittances</a:t>
                      </a:r>
                      <a:endParaRPr lang="en-US" dirty="0"/>
                    </a:p>
                  </a:txBody>
                  <a:tcPr/>
                </a:tc>
              </a:tr>
              <a:tr h="370840">
                <a:tc>
                  <a:txBody>
                    <a:bodyPr/>
                    <a:lstStyle/>
                    <a:p>
                      <a:r>
                        <a:rPr lang="en-US" dirty="0" smtClean="0"/>
                        <a:t>GDP Volatility</a:t>
                      </a:r>
                      <a:endParaRPr lang="en-US" dirty="0"/>
                    </a:p>
                  </a:txBody>
                  <a:tcPr/>
                </a:tc>
                <a:tc>
                  <a:txBody>
                    <a:bodyPr/>
                    <a:lstStyle/>
                    <a:p>
                      <a:r>
                        <a:rPr lang="en-US" dirty="0" smtClean="0"/>
                        <a:t>5-year</a:t>
                      </a:r>
                      <a:r>
                        <a:rPr lang="en-US" baseline="0" dirty="0" smtClean="0"/>
                        <a:t> standard deviation of GDP growth</a:t>
                      </a:r>
                      <a:endParaRPr lang="en-US" dirty="0"/>
                    </a:p>
                  </a:txBody>
                  <a:tcPr/>
                </a:tc>
              </a:tr>
              <a:tr h="370840">
                <a:tc>
                  <a:txBody>
                    <a:bodyPr/>
                    <a:lstStyle/>
                    <a:p>
                      <a:r>
                        <a:rPr lang="en-US" dirty="0" smtClean="0"/>
                        <a:t>Rule</a:t>
                      </a:r>
                      <a:r>
                        <a:rPr lang="en-US" baseline="0" dirty="0" smtClean="0"/>
                        <a:t> of Law</a:t>
                      </a:r>
                      <a:endParaRPr lang="en-US" dirty="0"/>
                    </a:p>
                  </a:txBody>
                  <a:tcPr/>
                </a:tc>
                <a:tc>
                  <a:txBody>
                    <a:bodyPr/>
                    <a:lstStyle/>
                    <a:p>
                      <a:r>
                        <a:rPr lang="en-US" dirty="0" smtClean="0"/>
                        <a:t>Qualitative judgment</a:t>
                      </a:r>
                      <a:r>
                        <a:rPr lang="en-US" baseline="0" dirty="0" smtClean="0"/>
                        <a:t> on respect for rule of law</a:t>
                      </a:r>
                      <a:endParaRPr lang="en-US" dirty="0"/>
                    </a:p>
                  </a:txBody>
                  <a:tcPr/>
                </a:tc>
              </a:tr>
              <a:tr h="370840">
                <a:tc>
                  <a:txBody>
                    <a:bodyPr/>
                    <a:lstStyle/>
                    <a:p>
                      <a:r>
                        <a:rPr lang="en-US" dirty="0" smtClean="0"/>
                        <a:t>Inflation</a:t>
                      </a:r>
                      <a:endParaRPr lang="en-US" dirty="0"/>
                    </a:p>
                  </a:txBody>
                  <a:tcPr/>
                </a:tc>
                <a:tc>
                  <a:txBody>
                    <a:bodyPr/>
                    <a:lstStyle/>
                    <a:p>
                      <a:r>
                        <a:rPr lang="en-US" dirty="0" smtClean="0"/>
                        <a:t>Annual</a:t>
                      </a:r>
                      <a:r>
                        <a:rPr lang="en-US" baseline="0" dirty="0" smtClean="0"/>
                        <a:t> consumer price</a:t>
                      </a:r>
                      <a:endParaRPr lang="en-US" dirty="0"/>
                    </a:p>
                  </a:txBody>
                  <a:tcPr/>
                </a:tc>
              </a:tr>
            </a:tbl>
          </a:graphicData>
        </a:graphic>
      </p:graphicFrame>
    </p:spTree>
    <p:extLst>
      <p:ext uri="{BB962C8B-B14F-4D97-AF65-F5344CB8AC3E}">
        <p14:creationId xmlns:p14="http://schemas.microsoft.com/office/powerpoint/2010/main" val="32894439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Ratings of </a:t>
            </a:r>
            <a:br>
              <a:rPr lang="en-US" dirty="0" smtClean="0"/>
            </a:br>
            <a:r>
              <a:rPr lang="en-US" sz="3200" dirty="0" smtClean="0"/>
              <a:t>Islamic Banks</a:t>
            </a:r>
            <a:endParaRPr lang="en-US" sz="3200" dirty="0"/>
          </a:p>
        </p:txBody>
      </p:sp>
      <p:sp>
        <p:nvSpPr>
          <p:cNvPr id="3" name="Content Placeholder 2"/>
          <p:cNvSpPr>
            <a:spLocks noGrp="1"/>
          </p:cNvSpPr>
          <p:nvPr>
            <p:ph idx="1"/>
          </p:nvPr>
        </p:nvSpPr>
        <p:spPr/>
        <p:txBody>
          <a:bodyPr/>
          <a:lstStyle/>
          <a:p>
            <a:r>
              <a:rPr lang="en-US" dirty="0" smtClean="0"/>
              <a:t>Overall similar to rating methodology for conventional banks</a:t>
            </a:r>
          </a:p>
          <a:p>
            <a:r>
              <a:rPr lang="en-US" dirty="0" smtClean="0"/>
              <a:t>Differences from rating perspective:</a:t>
            </a:r>
          </a:p>
          <a:p>
            <a:pPr lvl="1"/>
            <a:r>
              <a:rPr lang="en-US" dirty="0" smtClean="0"/>
              <a:t>More concern with liquidity management</a:t>
            </a:r>
          </a:p>
          <a:p>
            <a:pPr lvl="1"/>
            <a:r>
              <a:rPr lang="en-US" dirty="0" smtClean="0"/>
              <a:t>High concentration  of real estate risk</a:t>
            </a:r>
          </a:p>
          <a:p>
            <a:pPr lvl="1"/>
            <a:r>
              <a:rPr lang="en-US" dirty="0" smtClean="0"/>
              <a:t>Need for robust </a:t>
            </a:r>
            <a:r>
              <a:rPr lang="en-US" dirty="0" err="1" smtClean="0"/>
              <a:t>Shariah</a:t>
            </a:r>
            <a:r>
              <a:rPr lang="en-US" dirty="0" smtClean="0"/>
              <a:t> compliance procedures</a:t>
            </a:r>
          </a:p>
          <a:p>
            <a:pPr lvl="2"/>
            <a:r>
              <a:rPr lang="en-US" dirty="0" smtClean="0"/>
              <a:t>Risk of losing customer confidence if </a:t>
            </a:r>
            <a:r>
              <a:rPr lang="en-US" smtClean="0"/>
              <a:t>problem with 43Shariah </a:t>
            </a:r>
            <a:r>
              <a:rPr lang="en-US" dirty="0" smtClean="0"/>
              <a:t>compliance</a:t>
            </a:r>
          </a:p>
          <a:p>
            <a:pPr lvl="1"/>
            <a:r>
              <a:rPr lang="en-US" dirty="0" smtClean="0"/>
              <a:t>Treatment of Profit Sharing Accounts</a:t>
            </a:r>
          </a:p>
        </p:txBody>
      </p:sp>
    </p:spTree>
    <p:extLst>
      <p:ext uri="{BB962C8B-B14F-4D97-AF65-F5344CB8AC3E}">
        <p14:creationId xmlns:p14="http://schemas.microsoft.com/office/powerpoint/2010/main" val="13102243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Banks</a:t>
            </a:r>
            <a:br>
              <a:rPr lang="en-US" dirty="0" smtClean="0"/>
            </a:br>
            <a:r>
              <a:rPr lang="en-US" sz="3200" dirty="0" smtClean="0"/>
              <a:t>Profit Sharing Accounts</a:t>
            </a:r>
            <a:endParaRPr lang="en-US" sz="3200" dirty="0"/>
          </a:p>
        </p:txBody>
      </p:sp>
      <p:sp>
        <p:nvSpPr>
          <p:cNvPr id="3" name="Content Placeholder 2"/>
          <p:cNvSpPr>
            <a:spLocks noGrp="1"/>
          </p:cNvSpPr>
          <p:nvPr>
            <p:ph idx="1"/>
          </p:nvPr>
        </p:nvSpPr>
        <p:spPr/>
        <p:txBody>
          <a:bodyPr/>
          <a:lstStyle/>
          <a:p>
            <a:r>
              <a:rPr lang="en-US" dirty="0" smtClean="0"/>
              <a:t>Rating agencies look at how banks classify their “profit sharing accounts:</a:t>
            </a:r>
            <a:endParaRPr lang="en-US" dirty="0"/>
          </a:p>
          <a:p>
            <a:pPr lvl="1"/>
            <a:r>
              <a:rPr lang="en-US" dirty="0"/>
              <a:t>In practice, </a:t>
            </a:r>
            <a:r>
              <a:rPr lang="en-US" dirty="0" smtClean="0"/>
              <a:t>Islamic banks generally guarantee </a:t>
            </a:r>
            <a:r>
              <a:rPr lang="en-US" dirty="0"/>
              <a:t>full repayment </a:t>
            </a:r>
            <a:r>
              <a:rPr lang="en-US" dirty="0" smtClean="0"/>
              <a:t>– so these accounts are </a:t>
            </a:r>
            <a:r>
              <a:rPr lang="en-US" dirty="0"/>
              <a:t>implicitly deposits</a:t>
            </a:r>
          </a:p>
          <a:p>
            <a:pPr lvl="1"/>
            <a:r>
              <a:rPr lang="en-US" dirty="0"/>
              <a:t>Rating agencies look at whether bank is treating profit sharing accounts – </a:t>
            </a:r>
            <a:r>
              <a:rPr lang="en-US" dirty="0" err="1"/>
              <a:t>eg</a:t>
            </a:r>
            <a:r>
              <a:rPr lang="en-US" dirty="0"/>
              <a:t>, for risk weighted assets -  as true risk shares or as deposits</a:t>
            </a:r>
          </a:p>
          <a:p>
            <a:endParaRPr lang="en-US" dirty="0"/>
          </a:p>
        </p:txBody>
      </p:sp>
    </p:spTree>
    <p:extLst>
      <p:ext uri="{BB962C8B-B14F-4D97-AF65-F5344CB8AC3E}">
        <p14:creationId xmlns:p14="http://schemas.microsoft.com/office/powerpoint/2010/main" val="37947860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Ratings </a:t>
            </a:r>
            <a:br>
              <a:rPr lang="en-US" dirty="0" smtClean="0"/>
            </a:br>
            <a:r>
              <a:rPr lang="en-US" sz="3200" dirty="0" smtClean="0"/>
              <a:t>Consider </a:t>
            </a:r>
            <a:r>
              <a:rPr lang="en-US" sz="3200" dirty="0" err="1" smtClean="0"/>
              <a:t>Shariah</a:t>
            </a:r>
            <a:r>
              <a:rPr lang="en-US" sz="3200" dirty="0" smtClean="0"/>
              <a:t> Compliance?</a:t>
            </a:r>
            <a:endParaRPr lang="en-US" sz="3200" dirty="0"/>
          </a:p>
        </p:txBody>
      </p:sp>
      <p:sp>
        <p:nvSpPr>
          <p:cNvPr id="3" name="Content Placeholder 2"/>
          <p:cNvSpPr>
            <a:spLocks noGrp="1"/>
          </p:cNvSpPr>
          <p:nvPr>
            <p:ph idx="1"/>
          </p:nvPr>
        </p:nvSpPr>
        <p:spPr/>
        <p:txBody>
          <a:bodyPr/>
          <a:lstStyle/>
          <a:p>
            <a:r>
              <a:rPr lang="en-US" sz="2400" dirty="0" smtClean="0"/>
              <a:t>Could a party escape paying on the basis of lack of </a:t>
            </a:r>
            <a:r>
              <a:rPr lang="en-US" sz="2400" dirty="0" err="1" smtClean="0"/>
              <a:t>Shariah</a:t>
            </a:r>
            <a:r>
              <a:rPr lang="en-US" sz="2400" dirty="0" smtClean="0"/>
              <a:t> compliance?</a:t>
            </a:r>
          </a:p>
          <a:p>
            <a:r>
              <a:rPr lang="en-US" sz="2400" dirty="0" smtClean="0"/>
              <a:t>Investment Dar vs </a:t>
            </a:r>
            <a:r>
              <a:rPr lang="en-US" sz="2400" dirty="0" err="1" smtClean="0"/>
              <a:t>Blom</a:t>
            </a:r>
            <a:r>
              <a:rPr lang="en-US" sz="2400" dirty="0" smtClean="0"/>
              <a:t> Bank Case in UK</a:t>
            </a:r>
          </a:p>
          <a:p>
            <a:pPr lvl="1"/>
            <a:r>
              <a:rPr lang="en-US" sz="2000" dirty="0" smtClean="0"/>
              <a:t>Claims by Islamic </a:t>
            </a:r>
            <a:r>
              <a:rPr lang="en-US" sz="2000" dirty="0" err="1" smtClean="0"/>
              <a:t>instiutions</a:t>
            </a:r>
            <a:r>
              <a:rPr lang="en-US" sz="2000" dirty="0" smtClean="0"/>
              <a:t> </a:t>
            </a:r>
            <a:r>
              <a:rPr lang="en-US" sz="2000" dirty="0" err="1" smtClean="0"/>
              <a:t>Introuof</a:t>
            </a:r>
            <a:r>
              <a:rPr lang="en-US" sz="2000" dirty="0" smtClean="0"/>
              <a:t> lack of capacity since transaction was not truly </a:t>
            </a:r>
            <a:r>
              <a:rPr lang="en-US" sz="2000" dirty="0" err="1" smtClean="0"/>
              <a:t>Shariah</a:t>
            </a:r>
            <a:r>
              <a:rPr lang="en-US" sz="2000" dirty="0" smtClean="0"/>
              <a:t> compliant</a:t>
            </a:r>
          </a:p>
          <a:p>
            <a:r>
              <a:rPr lang="en-US" sz="2400" dirty="0" smtClean="0"/>
              <a:t>Introduces element of uncertainty on legal enforceability</a:t>
            </a:r>
          </a:p>
          <a:p>
            <a:r>
              <a:rPr lang="en-US" sz="2400" dirty="0" smtClean="0"/>
              <a:t>More relevant for Islamic institutions than sovereigns </a:t>
            </a:r>
            <a:endParaRPr lang="en-US" sz="2400" dirty="0"/>
          </a:p>
        </p:txBody>
      </p:sp>
    </p:spTree>
    <p:extLst>
      <p:ext uri="{BB962C8B-B14F-4D97-AF65-F5344CB8AC3E}">
        <p14:creationId xmlns:p14="http://schemas.microsoft.com/office/powerpoint/2010/main" val="41753763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itle 1"/>
          <p:cNvSpPr>
            <a:spLocks noGrp="1"/>
          </p:cNvSpPr>
          <p:nvPr>
            <p:ph type="title"/>
          </p:nvPr>
        </p:nvSpPr>
        <p:spPr>
          <a:xfrm>
            <a:off x="762000" y="1066800"/>
            <a:ext cx="8001000" cy="1143000"/>
          </a:xfrm>
        </p:spPr>
        <p:txBody>
          <a:bodyPr/>
          <a:lstStyle/>
          <a:p>
            <a:r>
              <a:rPr lang="en-US" dirty="0" smtClean="0"/>
              <a:t>Disclaimers</a:t>
            </a:r>
            <a:br>
              <a:rPr lang="en-US" dirty="0" smtClean="0"/>
            </a:br>
            <a:endParaRPr lang="en-US" dirty="0" smtClean="0"/>
          </a:p>
        </p:txBody>
      </p:sp>
      <p:sp>
        <p:nvSpPr>
          <p:cNvPr id="284675" name="Content Placeholder 2"/>
          <p:cNvSpPr>
            <a:spLocks noGrp="1"/>
          </p:cNvSpPr>
          <p:nvPr>
            <p:ph idx="1"/>
          </p:nvPr>
        </p:nvSpPr>
        <p:spPr/>
        <p:txBody>
          <a:bodyPr/>
          <a:lstStyle/>
          <a:p>
            <a:r>
              <a:rPr lang="en-US" sz="2000" b="1" dirty="0" smtClean="0"/>
              <a:t>The findings, interpretations and conclusions expressed herein are those of the presenter and do not necessarily reflect the views of the World Bank or its affiliated organizations</a:t>
            </a:r>
            <a:r>
              <a:rPr lang="en-US" sz="2000" dirty="0" smtClean="0"/>
              <a:t>.</a:t>
            </a:r>
          </a:p>
          <a:p>
            <a:pPr>
              <a:buNone/>
            </a:pPr>
            <a:endParaRPr lang="en-US" sz="2000" dirty="0" smtClean="0"/>
          </a:p>
          <a:p>
            <a:r>
              <a:rPr lang="en-US" sz="2000" b="1" dirty="0" smtClean="0"/>
              <a:t>This presentation has been prepared for informational purposes only, and the presenter makes no representations or warranties of any kind as to the accuracy or completeness of any of the information contained herein. </a:t>
            </a:r>
          </a:p>
          <a:p>
            <a:pPr>
              <a:buNone/>
            </a:pPr>
            <a:endParaRPr lang="en-US" sz="1800" b="1" dirty="0" smtClean="0"/>
          </a:p>
          <a:p>
            <a:pPr>
              <a:buNone/>
            </a:pPr>
            <a:endParaRPr lang="en-US" sz="1800" b="1"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Sukuk</a:t>
            </a:r>
            <a:r>
              <a:rPr lang="en-US" dirty="0" smtClean="0"/>
              <a:t/>
            </a:r>
            <a:br>
              <a:rPr lang="en-US" dirty="0" smtClean="0"/>
            </a:br>
            <a:r>
              <a:rPr lang="en-US" sz="3200" dirty="0" smtClean="0"/>
              <a:t>Global Issuance (by country)</a:t>
            </a:r>
            <a:endParaRPr lang="en-US" sz="3200" dirty="0"/>
          </a:p>
        </p:txBody>
      </p:sp>
      <p:graphicFrame>
        <p:nvGraphicFramePr>
          <p:cNvPr id="3" name="Chart 2"/>
          <p:cNvGraphicFramePr/>
          <p:nvPr>
            <p:extLst>
              <p:ext uri="{D42A27DB-BD31-4B8C-83A1-F6EECF244321}">
                <p14:modId xmlns:p14="http://schemas.microsoft.com/office/powerpoint/2010/main" val="2958830750"/>
              </p:ext>
            </p:extLst>
          </p:nvPr>
        </p:nvGraphicFramePr>
        <p:xfrm>
          <a:off x="1600200" y="2362200"/>
          <a:ext cx="617220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4038600" y="4191000"/>
            <a:ext cx="1693092" cy="338554"/>
          </a:xfrm>
          <a:prstGeom prst="rect">
            <a:avLst/>
          </a:prstGeom>
          <a:noFill/>
        </p:spPr>
        <p:txBody>
          <a:bodyPr wrap="none" rtlCol="0">
            <a:spAutoFit/>
          </a:bodyPr>
          <a:lstStyle/>
          <a:p>
            <a:r>
              <a:rPr lang="en-US" sz="1600" dirty="0" smtClean="0">
                <a:solidFill>
                  <a:schemeClr val="bg1"/>
                </a:solidFill>
              </a:rPr>
              <a:t>Malaysia 71.2%</a:t>
            </a:r>
            <a:endParaRPr lang="en-US" sz="1600" dirty="0">
              <a:solidFill>
                <a:schemeClr val="bg1"/>
              </a:solidFill>
            </a:endParaRPr>
          </a:p>
        </p:txBody>
      </p:sp>
      <p:cxnSp>
        <p:nvCxnSpPr>
          <p:cNvPr id="6" name="Straight Arrow Connector 5"/>
          <p:cNvCxnSpPr/>
          <p:nvPr/>
        </p:nvCxnSpPr>
        <p:spPr bwMode="auto">
          <a:xfrm>
            <a:off x="2057400" y="3352800"/>
            <a:ext cx="381000" cy="1588"/>
          </a:xfrm>
          <a:prstGeom prst="straightConnector1">
            <a:avLst/>
          </a:prstGeom>
          <a:noFill/>
          <a:ln w="9525" cap="flat" cmpd="sng" algn="ctr">
            <a:noFill/>
            <a:prstDash val="solid"/>
            <a:round/>
            <a:headEnd type="none" w="med" len="med"/>
            <a:tailEnd type="arrow"/>
          </a:ln>
          <a:effectLst/>
        </p:spPr>
      </p:cxnSp>
      <p:sp>
        <p:nvSpPr>
          <p:cNvPr id="8" name="TextBox 7"/>
          <p:cNvSpPr txBox="1"/>
          <p:nvPr/>
        </p:nvSpPr>
        <p:spPr>
          <a:xfrm>
            <a:off x="2133600" y="2590800"/>
            <a:ext cx="821059" cy="464743"/>
          </a:xfrm>
          <a:prstGeom prst="rect">
            <a:avLst/>
          </a:prstGeom>
          <a:noFill/>
        </p:spPr>
        <p:txBody>
          <a:bodyPr wrap="none" rtlCol="0">
            <a:spAutoFit/>
          </a:bodyPr>
          <a:lstStyle/>
          <a:p>
            <a:pPr algn="ctr"/>
            <a:r>
              <a:rPr lang="en-US" sz="1100" dirty="0" smtClean="0">
                <a:solidFill>
                  <a:schemeClr val="tx1">
                    <a:lumMod val="50000"/>
                  </a:schemeClr>
                </a:solidFill>
              </a:rPr>
              <a:t>Indonesia</a:t>
            </a:r>
          </a:p>
          <a:p>
            <a:pPr algn="ctr"/>
            <a:r>
              <a:rPr lang="en-US" sz="1100" dirty="0" smtClean="0">
                <a:solidFill>
                  <a:schemeClr val="tx1">
                    <a:lumMod val="50000"/>
                  </a:schemeClr>
                </a:solidFill>
              </a:rPr>
              <a:t>3.2%</a:t>
            </a:r>
            <a:endParaRPr lang="en-US" sz="1100" dirty="0">
              <a:solidFill>
                <a:schemeClr val="tx1">
                  <a:lumMod val="50000"/>
                </a:schemeClr>
              </a:solidFill>
            </a:endParaRPr>
          </a:p>
        </p:txBody>
      </p:sp>
      <p:cxnSp>
        <p:nvCxnSpPr>
          <p:cNvPr id="12" name="Straight Arrow Connector 11"/>
          <p:cNvCxnSpPr/>
          <p:nvPr/>
        </p:nvCxnSpPr>
        <p:spPr bwMode="auto">
          <a:xfrm>
            <a:off x="5791200" y="3124200"/>
            <a:ext cx="914400" cy="914400"/>
          </a:xfrm>
          <a:prstGeom prst="straightConnector1">
            <a:avLst/>
          </a:prstGeom>
          <a:noFill/>
          <a:ln w="9525" cap="flat" cmpd="sng" algn="ctr">
            <a:noFill/>
            <a:prstDash val="solid"/>
            <a:round/>
            <a:headEnd type="none" w="med" len="med"/>
            <a:tailEnd type="arrow"/>
          </a:ln>
          <a:effectLst/>
        </p:spPr>
      </p:cxnSp>
      <p:cxnSp>
        <p:nvCxnSpPr>
          <p:cNvPr id="14" name="Straight Arrow Connector 13"/>
          <p:cNvCxnSpPr/>
          <p:nvPr/>
        </p:nvCxnSpPr>
        <p:spPr bwMode="auto">
          <a:xfrm rot="5400000">
            <a:off x="3581400" y="2743200"/>
            <a:ext cx="457200" cy="152400"/>
          </a:xfrm>
          <a:prstGeom prst="straightConnector1">
            <a:avLst/>
          </a:prstGeom>
          <a:noFill/>
          <a:ln w="9525" cap="flat" cmpd="sng" algn="ctr">
            <a:solidFill>
              <a:schemeClr val="tx1">
                <a:lumMod val="50000"/>
              </a:schemeClr>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Sukuk</a:t>
            </a:r>
            <a:r>
              <a:rPr lang="en-US" dirty="0" smtClean="0"/>
              <a:t/>
            </a:r>
            <a:br>
              <a:rPr lang="en-US" dirty="0" smtClean="0"/>
            </a:br>
            <a:r>
              <a:rPr lang="en-US" sz="3200" dirty="0" smtClean="0"/>
              <a:t>Global Issuance (by Sector)</a:t>
            </a:r>
            <a:endParaRPr lang="en-US" sz="3200" dirty="0"/>
          </a:p>
        </p:txBody>
      </p:sp>
      <p:graphicFrame>
        <p:nvGraphicFramePr>
          <p:cNvPr id="3" name="Chart 2"/>
          <p:cNvGraphicFramePr>
            <a:graphicFrameLocks/>
          </p:cNvGraphicFramePr>
          <p:nvPr>
            <p:extLst>
              <p:ext uri="{D42A27DB-BD31-4B8C-83A1-F6EECF244321}">
                <p14:modId xmlns:p14="http://schemas.microsoft.com/office/powerpoint/2010/main" val="3671239890"/>
              </p:ext>
            </p:extLst>
          </p:nvPr>
        </p:nvGraphicFramePr>
        <p:xfrm>
          <a:off x="1676400" y="1600200"/>
          <a:ext cx="6096000" cy="6473651"/>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96219" y="5404338"/>
            <a:ext cx="2263761" cy="566309"/>
          </a:xfrm>
          <a:prstGeom prst="rect">
            <a:avLst/>
          </a:prstGeom>
          <a:noFill/>
        </p:spPr>
        <p:txBody>
          <a:bodyPr wrap="none" rtlCol="0">
            <a:spAutoFit/>
          </a:bodyPr>
          <a:lstStyle/>
          <a:p>
            <a:pPr algn="ctr"/>
            <a:r>
              <a:rPr lang="en-US" sz="1400" dirty="0" smtClean="0"/>
              <a:t>Aggregate domestic</a:t>
            </a:r>
          </a:p>
          <a:p>
            <a:pPr algn="ctr"/>
            <a:r>
              <a:rPr lang="en-US" sz="1400" dirty="0"/>
              <a:t>a</a:t>
            </a:r>
            <a:r>
              <a:rPr lang="en-US" sz="1400" dirty="0" smtClean="0"/>
              <a:t>nd international issuance</a:t>
            </a:r>
            <a:endParaRPr lang="en-US" sz="1400" dirty="0"/>
          </a:p>
        </p:txBody>
      </p:sp>
    </p:spTree>
    <p:extLst>
      <p:ext uri="{BB962C8B-B14F-4D97-AF65-F5344CB8AC3E}">
        <p14:creationId xmlns:p14="http://schemas.microsoft.com/office/powerpoint/2010/main" val="4235483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Sukuk</a:t>
            </a:r>
            <a:r>
              <a:rPr lang="en-US" dirty="0" smtClean="0"/>
              <a:t/>
            </a:r>
            <a:br>
              <a:rPr lang="en-US" dirty="0" smtClean="0"/>
            </a:br>
            <a:r>
              <a:rPr lang="en-US" sz="3200" dirty="0" smtClean="0"/>
              <a:t>International Issuance Only</a:t>
            </a:r>
            <a:endParaRPr lang="en-US" sz="3200" dirty="0"/>
          </a:p>
        </p:txBody>
      </p:sp>
      <p:graphicFrame>
        <p:nvGraphicFramePr>
          <p:cNvPr id="3" name="Chart 2"/>
          <p:cNvGraphicFramePr>
            <a:graphicFrameLocks/>
          </p:cNvGraphicFramePr>
          <p:nvPr>
            <p:extLst>
              <p:ext uri="{D42A27DB-BD31-4B8C-83A1-F6EECF244321}">
                <p14:modId xmlns:p14="http://schemas.microsoft.com/office/powerpoint/2010/main" val="41943434"/>
              </p:ext>
            </p:extLst>
          </p:nvPr>
        </p:nvGraphicFramePr>
        <p:xfrm>
          <a:off x="1981200" y="2590800"/>
          <a:ext cx="5181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2138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Sukuk</a:t>
            </a:r>
            <a:r>
              <a:rPr lang="en-US" dirty="0" smtClean="0"/>
              <a:t/>
            </a:r>
            <a:br>
              <a:rPr lang="en-US" dirty="0" smtClean="0"/>
            </a:br>
            <a:r>
              <a:rPr lang="en-US" sz="3200" dirty="0" smtClean="0"/>
              <a:t>Financial Center</a:t>
            </a:r>
            <a:endParaRPr lang="en-US" sz="3200" dirty="0"/>
          </a:p>
        </p:txBody>
      </p:sp>
      <p:sp>
        <p:nvSpPr>
          <p:cNvPr id="3" name="Content Placeholder 2"/>
          <p:cNvSpPr>
            <a:spLocks noGrp="1"/>
          </p:cNvSpPr>
          <p:nvPr>
            <p:ph idx="1"/>
          </p:nvPr>
        </p:nvSpPr>
        <p:spPr/>
        <p:txBody>
          <a:bodyPr/>
          <a:lstStyle/>
          <a:p>
            <a:r>
              <a:rPr lang="en-US" sz="2400" dirty="0" smtClean="0"/>
              <a:t>Doha, Dubai, Hong Kong, Kuala Lumpur, London, Riyadh and Singapore are all vying to be the principal financial center for </a:t>
            </a:r>
            <a:r>
              <a:rPr lang="en-US" sz="2400" dirty="0" err="1" smtClean="0"/>
              <a:t>sukuk</a:t>
            </a:r>
            <a:endParaRPr lang="en-US" sz="2400" dirty="0" smtClean="0"/>
          </a:p>
          <a:p>
            <a:pPr lvl="1"/>
            <a:r>
              <a:rPr lang="en-US" sz="2000" dirty="0" smtClean="0"/>
              <a:t>Conventional financial centers – London, Hong Kong and Singapore – offer well developed capital markets infrastructure</a:t>
            </a:r>
          </a:p>
          <a:p>
            <a:pPr lvl="1"/>
            <a:r>
              <a:rPr lang="en-US" sz="2000" dirty="0" smtClean="0"/>
              <a:t>Islamic world financial centers – Doha, Dubai, Kuala Lumpur, Riyadh – offer access to most Islamic investors</a:t>
            </a:r>
          </a:p>
          <a:p>
            <a:r>
              <a:rPr lang="en-US" sz="2400" dirty="0"/>
              <a:t>Regional differences in </a:t>
            </a:r>
            <a:r>
              <a:rPr lang="en-US" sz="2400" dirty="0" err="1"/>
              <a:t>Shariah</a:t>
            </a:r>
            <a:r>
              <a:rPr lang="en-US" sz="2400" dirty="0"/>
              <a:t> </a:t>
            </a:r>
            <a:r>
              <a:rPr lang="en-US" sz="2400" dirty="0" smtClean="0"/>
              <a:t>compliance may </a:t>
            </a:r>
            <a:r>
              <a:rPr lang="en-US" sz="2400" dirty="0"/>
              <a:t>keep the market fragmented</a:t>
            </a:r>
          </a:p>
          <a:p>
            <a:pPr marL="0" indent="0">
              <a:buNone/>
            </a:pPr>
            <a:r>
              <a:rPr lang="en-US" dirty="0" smtClean="0"/>
              <a:t>  </a:t>
            </a:r>
            <a:endParaRPr lang="en-US" dirty="0"/>
          </a:p>
        </p:txBody>
      </p:sp>
    </p:spTree>
    <p:extLst>
      <p:ext uri="{BB962C8B-B14F-4D97-AF65-F5344CB8AC3E}">
        <p14:creationId xmlns:p14="http://schemas.microsoft.com/office/powerpoint/2010/main" val="2231736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1143000"/>
            <a:ext cx="8001000" cy="685800"/>
          </a:xfrm>
        </p:spPr>
        <p:txBody>
          <a:bodyPr/>
          <a:lstStyle/>
          <a:p>
            <a:r>
              <a:rPr lang="en-US" dirty="0" smtClean="0"/>
              <a:t>International Sovereign </a:t>
            </a:r>
            <a:r>
              <a:rPr lang="en-US" dirty="0" err="1" smtClean="0"/>
              <a:t>Sukuk</a:t>
            </a:r>
            <a:endParaRPr lang="en-US" dirty="0"/>
          </a:p>
        </p:txBody>
      </p:sp>
      <p:sp>
        <p:nvSpPr>
          <p:cNvPr id="4" name="Content Placeholder 3"/>
          <p:cNvSpPr>
            <a:spLocks noGrp="1"/>
          </p:cNvSpPr>
          <p:nvPr>
            <p:ph idx="1"/>
          </p:nvPr>
        </p:nvSpPr>
        <p:spPr/>
        <p:txBody>
          <a:bodyPr/>
          <a:lstStyle/>
          <a:p>
            <a:r>
              <a:rPr lang="en-US" sz="2000" dirty="0" smtClean="0"/>
              <a:t>Several countries have developed active domestic sovereign </a:t>
            </a:r>
            <a:r>
              <a:rPr lang="en-US" sz="2000" dirty="0" err="1" smtClean="0"/>
              <a:t>sukuk</a:t>
            </a:r>
            <a:r>
              <a:rPr lang="en-US" sz="2000" dirty="0" smtClean="0"/>
              <a:t> markets – Malaysia, Sudan</a:t>
            </a:r>
          </a:p>
          <a:p>
            <a:pPr lvl="1"/>
            <a:r>
              <a:rPr lang="en-US" sz="1800" dirty="0"/>
              <a:t>Driven by domestic </a:t>
            </a:r>
            <a:r>
              <a:rPr lang="en-US" sz="1800" dirty="0" smtClean="0"/>
              <a:t>demand</a:t>
            </a:r>
          </a:p>
          <a:p>
            <a:r>
              <a:rPr lang="en-US" sz="2000" dirty="0" smtClean="0"/>
              <a:t>Increasingly, sovereigns are accessing the International sovereign </a:t>
            </a:r>
            <a:r>
              <a:rPr lang="en-US" sz="2000" dirty="0" err="1" smtClean="0"/>
              <a:t>sukuk</a:t>
            </a:r>
            <a:r>
              <a:rPr lang="en-US" sz="2000" dirty="0" smtClean="0"/>
              <a:t> market</a:t>
            </a:r>
          </a:p>
          <a:p>
            <a:pPr lvl="1"/>
            <a:r>
              <a:rPr lang="en-US" sz="1800" dirty="0" smtClean="0"/>
              <a:t>First issue by Bahrain (Central Bank) in 2001</a:t>
            </a:r>
          </a:p>
          <a:p>
            <a:pPr lvl="1"/>
            <a:r>
              <a:rPr lang="en-US" sz="1800" dirty="0" smtClean="0"/>
              <a:t>2</a:t>
            </a:r>
            <a:r>
              <a:rPr lang="en-US" sz="1800" baseline="30000" dirty="0" smtClean="0"/>
              <a:t>nd</a:t>
            </a:r>
            <a:r>
              <a:rPr lang="en-US" sz="1800" dirty="0" smtClean="0"/>
              <a:t> half of 2014: debut issues from UK, Luxembourg, Hong Kong and South Africa</a:t>
            </a:r>
            <a:endParaRPr lang="en-US" sz="1800" dirty="0"/>
          </a:p>
          <a:p>
            <a:r>
              <a:rPr lang="en-US" sz="2000" dirty="0" smtClean="0"/>
              <a:t>In addition, supra-nationals (</a:t>
            </a:r>
            <a:r>
              <a:rPr lang="en-US" sz="2000" dirty="0" err="1" smtClean="0"/>
              <a:t>IsDB</a:t>
            </a:r>
            <a:r>
              <a:rPr lang="en-US" sz="2000" dirty="0" smtClean="0"/>
              <a:t>, IFC, </a:t>
            </a:r>
            <a:r>
              <a:rPr lang="en-US" sz="2000" dirty="0" err="1" smtClean="0"/>
              <a:t>IFFIm</a:t>
            </a:r>
            <a:r>
              <a:rPr lang="en-US" sz="2000" dirty="0" smtClean="0"/>
              <a:t>) and some sub-sovereigns (DEWA) have accessed the market.</a:t>
            </a:r>
          </a:p>
          <a:p>
            <a:pPr marL="457200" lvl="1" indent="0">
              <a:buNone/>
            </a:pPr>
            <a:endParaRPr lang="en-US" dirty="0"/>
          </a:p>
        </p:txBody>
      </p:sp>
    </p:spTree>
    <p:extLst>
      <p:ext uri="{BB962C8B-B14F-4D97-AF65-F5344CB8AC3E}">
        <p14:creationId xmlns:p14="http://schemas.microsoft.com/office/powerpoint/2010/main" val="956650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International Sovereign </a:t>
            </a:r>
            <a:br>
              <a:rPr lang="en-US" dirty="0" smtClean="0"/>
            </a:br>
            <a:r>
              <a:rPr lang="en-US" sz="3200" dirty="0" smtClean="0"/>
              <a:t>Multiple</a:t>
            </a:r>
            <a:r>
              <a:rPr lang="en-US" dirty="0" smtClean="0"/>
              <a:t> </a:t>
            </a:r>
            <a:r>
              <a:rPr lang="en-US" sz="3200" dirty="0" err="1" smtClean="0"/>
              <a:t>Sukuk</a:t>
            </a:r>
            <a:r>
              <a:rPr lang="en-US" sz="3200" dirty="0" smtClean="0"/>
              <a:t> Issues</a:t>
            </a:r>
            <a:endParaRPr lang="en-US" sz="32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816777280"/>
              </p:ext>
            </p:extLst>
          </p:nvPr>
        </p:nvGraphicFramePr>
        <p:xfrm>
          <a:off x="914400" y="2407920"/>
          <a:ext cx="5846413" cy="3444240"/>
        </p:xfrm>
        <a:graphic>
          <a:graphicData uri="http://schemas.openxmlformats.org/drawingml/2006/table">
            <a:tbl>
              <a:tblPr firstRow="1" bandRow="1">
                <a:tableStyleId>{5C22544A-7EE6-4342-B048-85BDC9FD1C3A}</a:tableStyleId>
              </a:tblPr>
              <a:tblGrid>
                <a:gridCol w="2209800"/>
                <a:gridCol w="990600"/>
                <a:gridCol w="1371600"/>
                <a:gridCol w="1274413"/>
              </a:tblGrid>
              <a:tr h="507920">
                <a:tc>
                  <a:txBody>
                    <a:bodyPr/>
                    <a:lstStyle/>
                    <a:p>
                      <a:pPr algn="ctr"/>
                      <a:r>
                        <a:rPr lang="en-US" sz="1400" dirty="0" smtClean="0"/>
                        <a:t>Issuer</a:t>
                      </a:r>
                      <a:endParaRPr lang="en-US" sz="1400" dirty="0"/>
                    </a:p>
                  </a:txBody>
                  <a:tcPr/>
                </a:tc>
                <a:tc>
                  <a:txBody>
                    <a:bodyPr/>
                    <a:lstStyle/>
                    <a:p>
                      <a:pPr algn="ctr"/>
                      <a:r>
                        <a:rPr lang="en-US" sz="1400" dirty="0" smtClean="0"/>
                        <a:t>No of Issues</a:t>
                      </a:r>
                      <a:endParaRPr lang="en-US" sz="1400" dirty="0"/>
                    </a:p>
                  </a:txBody>
                  <a:tcPr/>
                </a:tc>
                <a:tc>
                  <a:txBody>
                    <a:bodyPr/>
                    <a:lstStyle/>
                    <a:p>
                      <a:pPr algn="ctr"/>
                      <a:r>
                        <a:rPr lang="en-US" sz="1400" dirty="0" err="1" smtClean="0"/>
                        <a:t>Agg</a:t>
                      </a:r>
                      <a:r>
                        <a:rPr lang="en-US" sz="1400" dirty="0" smtClean="0"/>
                        <a:t>.</a:t>
                      </a:r>
                      <a:r>
                        <a:rPr lang="en-US" sz="1400" baseline="0" dirty="0" smtClean="0"/>
                        <a:t> Volume</a:t>
                      </a:r>
                      <a:endParaRPr lang="en-US" sz="1400" dirty="0"/>
                    </a:p>
                  </a:txBody>
                  <a:tcPr/>
                </a:tc>
                <a:tc>
                  <a:txBody>
                    <a:bodyPr/>
                    <a:lstStyle/>
                    <a:p>
                      <a:pPr algn="ctr"/>
                      <a:r>
                        <a:rPr lang="en-US" sz="1400" dirty="0" smtClean="0"/>
                        <a:t>Largest</a:t>
                      </a:r>
                      <a:r>
                        <a:rPr lang="en-US" sz="1400" baseline="0" dirty="0" smtClean="0"/>
                        <a:t> Issue</a:t>
                      </a:r>
                      <a:endParaRPr lang="en-US" sz="1400" dirty="0"/>
                    </a:p>
                  </a:txBody>
                  <a:tcPr/>
                </a:tc>
              </a:tr>
              <a:tr h="363511">
                <a:tc>
                  <a:txBody>
                    <a:bodyPr/>
                    <a:lstStyle/>
                    <a:p>
                      <a:r>
                        <a:rPr lang="en-US" dirty="0" smtClean="0"/>
                        <a:t>Bahrain</a:t>
                      </a:r>
                      <a:endParaRPr lang="en-US" dirty="0"/>
                    </a:p>
                  </a:txBody>
                  <a:tcPr/>
                </a:tc>
                <a:tc>
                  <a:txBody>
                    <a:bodyPr/>
                    <a:lstStyle/>
                    <a:p>
                      <a:pPr algn="ctr"/>
                      <a:r>
                        <a:rPr lang="en-US" dirty="0" smtClean="0"/>
                        <a:t>8</a:t>
                      </a:r>
                      <a:endParaRPr lang="en-US" dirty="0"/>
                    </a:p>
                  </a:txBody>
                  <a:tcPr/>
                </a:tc>
                <a:tc>
                  <a:txBody>
                    <a:bodyPr/>
                    <a:lstStyle/>
                    <a:p>
                      <a:pPr algn="ctr"/>
                      <a:r>
                        <a:rPr lang="en-US" dirty="0" smtClean="0"/>
                        <a:t>$2.2</a:t>
                      </a:r>
                      <a:r>
                        <a:rPr lang="en-US" baseline="0" dirty="0" smtClean="0"/>
                        <a:t> </a:t>
                      </a:r>
                      <a:r>
                        <a:rPr lang="en-US" baseline="0" dirty="0" err="1" smtClean="0"/>
                        <a:t>bln</a:t>
                      </a:r>
                      <a:endParaRPr lang="en-US" dirty="0"/>
                    </a:p>
                  </a:txBody>
                  <a:tcPr/>
                </a:tc>
                <a:tc>
                  <a:txBody>
                    <a:bodyPr/>
                    <a:lstStyle/>
                    <a:p>
                      <a:pPr algn="ctr"/>
                      <a:r>
                        <a:rPr lang="en-US" dirty="0" smtClean="0"/>
                        <a:t>$750m</a:t>
                      </a:r>
                      <a:endParaRPr lang="en-US" dirty="0"/>
                    </a:p>
                  </a:txBody>
                  <a:tcPr/>
                </a:tc>
              </a:tr>
              <a:tr h="363511">
                <a:tc>
                  <a:txBody>
                    <a:bodyPr/>
                    <a:lstStyle/>
                    <a:p>
                      <a:r>
                        <a:rPr lang="en-US" dirty="0" smtClean="0"/>
                        <a:t>Dubai</a:t>
                      </a:r>
                      <a:endParaRPr lang="en-US" dirty="0"/>
                    </a:p>
                  </a:txBody>
                  <a:tcPr/>
                </a:tc>
                <a:tc>
                  <a:txBody>
                    <a:bodyPr/>
                    <a:lstStyle/>
                    <a:p>
                      <a:pPr algn="ctr"/>
                      <a:r>
                        <a:rPr lang="en-US" dirty="0" smtClean="0"/>
                        <a:t>6</a:t>
                      </a:r>
                      <a:endParaRPr lang="en-US" dirty="0"/>
                    </a:p>
                  </a:txBody>
                  <a:tcPr/>
                </a:tc>
                <a:tc>
                  <a:txBody>
                    <a:bodyPr/>
                    <a:lstStyle/>
                    <a:p>
                      <a:pPr algn="ctr"/>
                      <a:r>
                        <a:rPr lang="en-US" dirty="0" smtClean="0"/>
                        <a:t>$5</a:t>
                      </a:r>
                      <a:r>
                        <a:rPr lang="en-US" baseline="0" dirty="0" smtClean="0"/>
                        <a:t> </a:t>
                      </a:r>
                      <a:r>
                        <a:rPr lang="en-US" dirty="0" smtClean="0"/>
                        <a:t> </a:t>
                      </a:r>
                      <a:r>
                        <a:rPr lang="en-US" dirty="0" err="1" smtClean="0"/>
                        <a:t>bln</a:t>
                      </a:r>
                      <a:endParaRPr lang="en-US" dirty="0"/>
                    </a:p>
                  </a:txBody>
                  <a:tcPr/>
                </a:tc>
                <a:tc>
                  <a:txBody>
                    <a:bodyPr/>
                    <a:lstStyle/>
                    <a:p>
                      <a:pPr algn="ctr"/>
                      <a:r>
                        <a:rPr lang="en-US" dirty="0" smtClean="0"/>
                        <a:t>$1 </a:t>
                      </a:r>
                      <a:r>
                        <a:rPr lang="en-US" dirty="0" err="1" smtClean="0"/>
                        <a:t>bln</a:t>
                      </a:r>
                      <a:endParaRPr lang="en-US" dirty="0"/>
                    </a:p>
                  </a:txBody>
                  <a:tcPr/>
                </a:tc>
              </a:tr>
              <a:tr h="363511">
                <a:tc>
                  <a:txBody>
                    <a:bodyPr/>
                    <a:lstStyle/>
                    <a:p>
                      <a:r>
                        <a:rPr lang="en-US" dirty="0" smtClean="0"/>
                        <a:t>Malaysia</a:t>
                      </a:r>
                      <a:endParaRPr lang="en-US" dirty="0"/>
                    </a:p>
                  </a:txBody>
                  <a:tcPr/>
                </a:tc>
                <a:tc>
                  <a:txBody>
                    <a:bodyPr/>
                    <a:lstStyle/>
                    <a:p>
                      <a:pPr algn="ctr"/>
                      <a:r>
                        <a:rPr lang="en-US" dirty="0" smtClean="0"/>
                        <a:t>4</a:t>
                      </a:r>
                      <a:endParaRPr lang="en-US" dirty="0"/>
                    </a:p>
                  </a:txBody>
                  <a:tcPr/>
                </a:tc>
                <a:tc>
                  <a:txBody>
                    <a:bodyPr/>
                    <a:lstStyle/>
                    <a:p>
                      <a:pPr algn="ctr"/>
                      <a:r>
                        <a:rPr lang="en-US" dirty="0" smtClean="0"/>
                        <a:t>$3.85 </a:t>
                      </a:r>
                      <a:r>
                        <a:rPr lang="en-US" dirty="0" err="1" smtClean="0"/>
                        <a:t>bln</a:t>
                      </a:r>
                      <a:endParaRPr lang="en-US" dirty="0"/>
                    </a:p>
                  </a:txBody>
                  <a:tcPr/>
                </a:tc>
                <a:tc>
                  <a:txBody>
                    <a:bodyPr/>
                    <a:lstStyle/>
                    <a:p>
                      <a:pPr algn="ctr"/>
                      <a:r>
                        <a:rPr lang="en-US" dirty="0" smtClean="0"/>
                        <a:t>$1.25 </a:t>
                      </a:r>
                      <a:r>
                        <a:rPr lang="en-US" dirty="0" err="1" smtClean="0"/>
                        <a:t>bln</a:t>
                      </a:r>
                      <a:endParaRPr lang="en-US" dirty="0"/>
                    </a:p>
                  </a:txBody>
                  <a:tcPr/>
                </a:tc>
              </a:tr>
              <a:tr h="363511">
                <a:tc>
                  <a:txBody>
                    <a:bodyPr/>
                    <a:lstStyle/>
                    <a:p>
                      <a:r>
                        <a:rPr lang="en-US" dirty="0" smtClean="0"/>
                        <a:t>Indonesia</a:t>
                      </a:r>
                      <a:endParaRPr lang="en-US" dirty="0"/>
                    </a:p>
                  </a:txBody>
                  <a:tcPr/>
                </a:tc>
                <a:tc>
                  <a:txBody>
                    <a:bodyPr/>
                    <a:lstStyle/>
                    <a:p>
                      <a:pPr algn="ctr"/>
                      <a:r>
                        <a:rPr lang="en-US" dirty="0" smtClean="0"/>
                        <a:t>4</a:t>
                      </a:r>
                      <a:endParaRPr lang="en-US" dirty="0"/>
                    </a:p>
                  </a:txBody>
                  <a:tcPr/>
                </a:tc>
                <a:tc>
                  <a:txBody>
                    <a:bodyPr/>
                    <a:lstStyle/>
                    <a:p>
                      <a:pPr algn="ctr"/>
                      <a:r>
                        <a:rPr lang="en-US" dirty="0" smtClean="0"/>
                        <a:t>$4.15 </a:t>
                      </a:r>
                      <a:r>
                        <a:rPr lang="en-US" dirty="0" err="1" smtClean="0"/>
                        <a:t>bln</a:t>
                      </a:r>
                      <a:endParaRPr lang="en-US" dirty="0"/>
                    </a:p>
                  </a:txBody>
                  <a:tcPr/>
                </a:tc>
                <a:tc>
                  <a:txBody>
                    <a:bodyPr/>
                    <a:lstStyle/>
                    <a:p>
                      <a:pPr algn="ctr"/>
                      <a:r>
                        <a:rPr lang="en-US" dirty="0" smtClean="0"/>
                        <a:t>$1.5 </a:t>
                      </a:r>
                      <a:r>
                        <a:rPr lang="en-US" dirty="0" err="1" smtClean="0"/>
                        <a:t>bln</a:t>
                      </a:r>
                      <a:endParaRPr lang="en-US" dirty="0"/>
                    </a:p>
                  </a:txBody>
                  <a:tcPr/>
                </a:tc>
              </a:tr>
              <a:tr h="363511">
                <a:tc>
                  <a:txBody>
                    <a:bodyPr/>
                    <a:lstStyle/>
                    <a:p>
                      <a:r>
                        <a:rPr lang="en-US" dirty="0" smtClean="0"/>
                        <a:t>Qatar</a:t>
                      </a:r>
                      <a:endParaRPr lang="en-US" dirty="0"/>
                    </a:p>
                  </a:txBody>
                  <a:tcPr/>
                </a:tc>
                <a:tc>
                  <a:txBody>
                    <a:bodyPr/>
                    <a:lstStyle/>
                    <a:p>
                      <a:pPr algn="ctr"/>
                      <a:r>
                        <a:rPr lang="en-US" dirty="0" smtClean="0"/>
                        <a:t>3</a:t>
                      </a:r>
                      <a:endParaRPr lang="en-US" dirty="0"/>
                    </a:p>
                  </a:txBody>
                  <a:tcPr/>
                </a:tc>
                <a:tc>
                  <a:txBody>
                    <a:bodyPr/>
                    <a:lstStyle/>
                    <a:p>
                      <a:pPr algn="ctr"/>
                      <a:r>
                        <a:rPr lang="en-US" dirty="0" smtClean="0"/>
                        <a:t>$4.7</a:t>
                      </a:r>
                      <a:r>
                        <a:rPr lang="en-US" baseline="0" dirty="0" smtClean="0"/>
                        <a:t> </a:t>
                      </a:r>
                      <a:r>
                        <a:rPr lang="en-US" baseline="0" dirty="0" err="1" smtClean="0"/>
                        <a:t>bln</a:t>
                      </a:r>
                      <a:endParaRPr lang="en-US" dirty="0"/>
                    </a:p>
                  </a:txBody>
                  <a:tcPr/>
                </a:tc>
                <a:tc>
                  <a:txBody>
                    <a:bodyPr/>
                    <a:lstStyle/>
                    <a:p>
                      <a:pPr algn="ctr"/>
                      <a:r>
                        <a:rPr lang="en-US" dirty="0" smtClean="0"/>
                        <a:t>$2 </a:t>
                      </a:r>
                      <a:r>
                        <a:rPr lang="en-US" dirty="0" err="1" smtClean="0"/>
                        <a:t>bln</a:t>
                      </a:r>
                      <a:endParaRPr lang="en-US" dirty="0"/>
                    </a:p>
                  </a:txBody>
                  <a:tcPr/>
                </a:tc>
              </a:tr>
              <a:tr h="363511">
                <a:tc>
                  <a:txBody>
                    <a:bodyPr/>
                    <a:lstStyle/>
                    <a:p>
                      <a:r>
                        <a:rPr lang="en-US" dirty="0" smtClean="0"/>
                        <a:t>Turkey</a:t>
                      </a:r>
                      <a:endParaRPr lang="en-US" dirty="0"/>
                    </a:p>
                  </a:txBody>
                  <a:tcPr/>
                </a:tc>
                <a:tc>
                  <a:txBody>
                    <a:bodyPr/>
                    <a:lstStyle/>
                    <a:p>
                      <a:pPr algn="ctr"/>
                      <a:r>
                        <a:rPr lang="en-US" dirty="0" smtClean="0"/>
                        <a:t>3</a:t>
                      </a:r>
                      <a:endParaRPr lang="en-US" dirty="0"/>
                    </a:p>
                  </a:txBody>
                  <a:tcPr/>
                </a:tc>
                <a:tc>
                  <a:txBody>
                    <a:bodyPr/>
                    <a:lstStyle/>
                    <a:p>
                      <a:pPr algn="ctr"/>
                      <a:r>
                        <a:rPr lang="en-US" dirty="0" smtClean="0"/>
                        <a:t>$3.75</a:t>
                      </a:r>
                      <a:r>
                        <a:rPr lang="en-US" baseline="0" dirty="0" smtClean="0"/>
                        <a:t> </a:t>
                      </a:r>
                      <a:r>
                        <a:rPr lang="en-US" baseline="0" dirty="0" err="1" smtClean="0"/>
                        <a:t>bln</a:t>
                      </a:r>
                      <a:endParaRPr lang="en-US" dirty="0"/>
                    </a:p>
                  </a:txBody>
                  <a:tcPr/>
                </a:tc>
                <a:tc>
                  <a:txBody>
                    <a:bodyPr/>
                    <a:lstStyle/>
                    <a:p>
                      <a:pPr algn="ctr"/>
                      <a:r>
                        <a:rPr lang="en-US" dirty="0" smtClean="0"/>
                        <a:t>$1.5 </a:t>
                      </a:r>
                      <a:r>
                        <a:rPr lang="en-US" dirty="0" err="1" smtClean="0"/>
                        <a:t>bln</a:t>
                      </a:r>
                      <a:endParaRPr lang="en-US" dirty="0"/>
                    </a:p>
                  </a:txBody>
                  <a:tcPr/>
                </a:tc>
              </a:tr>
              <a:tr h="363511">
                <a:tc>
                  <a:txBody>
                    <a:bodyPr/>
                    <a:lstStyle/>
                    <a:p>
                      <a:r>
                        <a:rPr lang="en-US" dirty="0" err="1" smtClean="0"/>
                        <a:t>Ras</a:t>
                      </a:r>
                      <a:r>
                        <a:rPr lang="en-US" dirty="0" smtClean="0"/>
                        <a:t> al </a:t>
                      </a:r>
                      <a:r>
                        <a:rPr lang="en-US" dirty="0" err="1" smtClean="0"/>
                        <a:t>Khaimah</a:t>
                      </a:r>
                      <a:endParaRPr lang="en-US" dirty="0"/>
                    </a:p>
                  </a:txBody>
                  <a:tcPr/>
                </a:tc>
                <a:tc>
                  <a:txBody>
                    <a:bodyPr/>
                    <a:lstStyle/>
                    <a:p>
                      <a:pPr algn="ctr"/>
                      <a:r>
                        <a:rPr lang="en-US" dirty="0" smtClean="0"/>
                        <a:t>2</a:t>
                      </a:r>
                      <a:endParaRPr lang="en-US" dirty="0"/>
                    </a:p>
                  </a:txBody>
                  <a:tcPr/>
                </a:tc>
                <a:tc>
                  <a:txBody>
                    <a:bodyPr/>
                    <a:lstStyle/>
                    <a:p>
                      <a:pPr algn="ctr"/>
                      <a:r>
                        <a:rPr lang="en-US" dirty="0" smtClean="0"/>
                        <a:t>$900m</a:t>
                      </a:r>
                      <a:endParaRPr lang="en-US" dirty="0"/>
                    </a:p>
                  </a:txBody>
                  <a:tcPr/>
                </a:tc>
                <a:tc>
                  <a:txBody>
                    <a:bodyPr/>
                    <a:lstStyle/>
                    <a:p>
                      <a:pPr algn="ctr"/>
                      <a:r>
                        <a:rPr lang="en-US" dirty="0" smtClean="0"/>
                        <a:t>$500m</a:t>
                      </a:r>
                      <a:endParaRPr lang="en-US" dirty="0"/>
                    </a:p>
                  </a:txBody>
                  <a:tcPr/>
                </a:tc>
              </a:tr>
              <a:tr h="363511">
                <a:tc>
                  <a:txBody>
                    <a:bodyPr/>
                    <a:lstStyle/>
                    <a:p>
                      <a:r>
                        <a:rPr lang="en-US" dirty="0" smtClean="0"/>
                        <a:t>Pakistan</a:t>
                      </a:r>
                      <a:endParaRPr lang="en-US" dirty="0"/>
                    </a:p>
                  </a:txBody>
                  <a:tcPr/>
                </a:tc>
                <a:tc>
                  <a:txBody>
                    <a:bodyPr/>
                    <a:lstStyle/>
                    <a:p>
                      <a:pPr algn="ctr"/>
                      <a:r>
                        <a:rPr lang="en-US" dirty="0" smtClean="0"/>
                        <a:t>2</a:t>
                      </a:r>
                      <a:endParaRPr lang="en-US" dirty="0"/>
                    </a:p>
                  </a:txBody>
                  <a:tcPr/>
                </a:tc>
                <a:tc>
                  <a:txBody>
                    <a:bodyPr/>
                    <a:lstStyle/>
                    <a:p>
                      <a:pPr algn="ctr"/>
                      <a:r>
                        <a:rPr lang="en-US" dirty="0" smtClean="0"/>
                        <a:t>US$1.6</a:t>
                      </a:r>
                      <a:r>
                        <a:rPr lang="en-US" baseline="0" dirty="0" smtClean="0"/>
                        <a:t> </a:t>
                      </a:r>
                      <a:r>
                        <a:rPr lang="en-US" baseline="0" dirty="0" err="1" smtClean="0"/>
                        <a:t>bln</a:t>
                      </a:r>
                      <a:endParaRPr lang="en-US" dirty="0"/>
                    </a:p>
                  </a:txBody>
                  <a:tcPr/>
                </a:tc>
                <a:tc>
                  <a:txBody>
                    <a:bodyPr/>
                    <a:lstStyle/>
                    <a:p>
                      <a:pPr algn="ctr"/>
                      <a:r>
                        <a:rPr lang="en-US" dirty="0" smtClean="0"/>
                        <a:t>$1</a:t>
                      </a:r>
                      <a:r>
                        <a:rPr lang="en-US" baseline="0" dirty="0" smtClean="0"/>
                        <a:t> </a:t>
                      </a:r>
                      <a:r>
                        <a:rPr lang="en-US" baseline="0" dirty="0" err="1" smtClean="0"/>
                        <a:t>bln</a:t>
                      </a:r>
                      <a:endParaRPr lang="en-US" dirty="0"/>
                    </a:p>
                  </a:txBody>
                  <a:tcPr/>
                </a:tc>
              </a:tr>
            </a:tbl>
          </a:graphicData>
        </a:graphic>
      </p:graphicFrame>
    </p:spTree>
    <p:extLst>
      <p:ext uri="{BB962C8B-B14F-4D97-AF65-F5344CB8AC3E}">
        <p14:creationId xmlns:p14="http://schemas.microsoft.com/office/powerpoint/2010/main" val="2374701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kumimoji="0" lang="en-US" sz="2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kumimoji="0" lang="en-US" sz="2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Designs\Capsules.pot</Template>
  <TotalTime>28613</TotalTime>
  <Words>2142</Words>
  <Application>Microsoft Office PowerPoint</Application>
  <PresentationFormat>On-screen Show (4:3)</PresentationFormat>
  <Paragraphs>616</Paragraphs>
  <Slides>35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MS Mincho</vt:lpstr>
      <vt:lpstr>Arial</vt:lpstr>
      <vt:lpstr>Calibri</vt:lpstr>
      <vt:lpstr>Times New Roman</vt:lpstr>
      <vt:lpstr>Wingdings</vt:lpstr>
      <vt:lpstr>Capsules</vt:lpstr>
      <vt:lpstr>   International Sovereign Sukuk:  Market and Ratings   </vt:lpstr>
      <vt:lpstr>Sukuk Global Issuance Volume</vt:lpstr>
      <vt:lpstr>Sukuk International vs Domestic Issuance</vt:lpstr>
      <vt:lpstr>Sukuk Global Issuance (by country)</vt:lpstr>
      <vt:lpstr>Sukuk Global Issuance (by Sector)</vt:lpstr>
      <vt:lpstr>Sukuk International Issuance Only</vt:lpstr>
      <vt:lpstr>Sukuk Financial Center</vt:lpstr>
      <vt:lpstr>International Sovereign Sukuk</vt:lpstr>
      <vt:lpstr>International Sovereign  Multiple Sukuk Issues</vt:lpstr>
      <vt:lpstr>International Sovereign Sukuk – Issuer Quality</vt:lpstr>
      <vt:lpstr>International Sovereign Sukuk – Credit Enhancement</vt:lpstr>
      <vt:lpstr>International Sukuk Investor Base</vt:lpstr>
      <vt:lpstr>International Sukuk Investor Base</vt:lpstr>
      <vt:lpstr>International Sukuk Investor Base</vt:lpstr>
      <vt:lpstr>International Sovereign Sukuk - Structure</vt:lpstr>
      <vt:lpstr>International Sovereign Sukuk - Structure</vt:lpstr>
      <vt:lpstr>International Sovereign  Sukuk - Structure</vt:lpstr>
      <vt:lpstr>International Sovereign  Sukuk – Listing / Governing Law</vt:lpstr>
      <vt:lpstr>International Sovereign Sukuk – Listing / Governing Law</vt:lpstr>
      <vt:lpstr>Strategic Objectives of International  Sovereign Sukuk Issuance</vt:lpstr>
      <vt:lpstr>Investor Diversification</vt:lpstr>
      <vt:lpstr>Investor Diversification – Islamic Capital</vt:lpstr>
      <vt:lpstr>Sukuk Market Size of Transactions</vt:lpstr>
      <vt:lpstr>International Sovereign  Sukuk - Oversubscription</vt:lpstr>
      <vt:lpstr>Sovereign Sukuk Raise Profile</vt:lpstr>
      <vt:lpstr>Sovereign Sukuk Open the Market for Other Issuers</vt:lpstr>
      <vt:lpstr>Sovereign Sukuk Open the Market for Other Issuers</vt:lpstr>
      <vt:lpstr>Sovereign Sukuk Cost Efficiency</vt:lpstr>
      <vt:lpstr>Sovereign Sukuk Selection of Assets</vt:lpstr>
      <vt:lpstr>Sukuk  Rating</vt:lpstr>
      <vt:lpstr>Sovereign Sukuk Types of Rating Factors</vt:lpstr>
      <vt:lpstr>Ratings of  Islamic Banks</vt:lpstr>
      <vt:lpstr>Islamic Banks Profit Sharing Accounts</vt:lpstr>
      <vt:lpstr>Do Ratings  Consider Shariah Compliance?</vt:lpstr>
      <vt:lpstr>Disclaimers </vt:lpstr>
    </vt:vector>
  </TitlesOfParts>
  <Company>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Considerations for The World Bank as an International E-Bond Issuer</dc:title>
  <dc:subject>Aggre</dc:subject>
  <dc:creator>wb206771</dc:creator>
  <cp:lastModifiedBy>Michael S. Bennett</cp:lastModifiedBy>
  <cp:revision>2013</cp:revision>
  <dcterms:created xsi:type="dcterms:W3CDTF">2001-02-08T13:37:49Z</dcterms:created>
  <dcterms:modified xsi:type="dcterms:W3CDTF">2015-04-10T16:45:26Z</dcterms:modified>
</cp:coreProperties>
</file>