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5197" r:id="rId1"/>
    <p:sldMasterId id="2147485265" r:id="rId2"/>
  </p:sldMasterIdLst>
  <p:notesMasterIdLst>
    <p:notesMasterId r:id="rId20"/>
  </p:notesMasterIdLst>
  <p:handoutMasterIdLst>
    <p:handoutMasterId r:id="rId21"/>
  </p:handoutMasterIdLst>
  <p:sldIdLst>
    <p:sldId id="256" r:id="rId3"/>
    <p:sldId id="264" r:id="rId4"/>
    <p:sldId id="284" r:id="rId5"/>
    <p:sldId id="274" r:id="rId6"/>
    <p:sldId id="275" r:id="rId7"/>
    <p:sldId id="276" r:id="rId8"/>
    <p:sldId id="278" r:id="rId9"/>
    <p:sldId id="279" r:id="rId10"/>
    <p:sldId id="280" r:id="rId11"/>
    <p:sldId id="281" r:id="rId12"/>
    <p:sldId id="282" r:id="rId13"/>
    <p:sldId id="290" r:id="rId14"/>
    <p:sldId id="285" r:id="rId15"/>
    <p:sldId id="289" r:id="rId16"/>
    <p:sldId id="288" r:id="rId17"/>
    <p:sldId id="291" r:id="rId18"/>
    <p:sldId id="287" r:id="rId19"/>
  </p:sldIdLst>
  <p:sldSz cx="9144000" cy="6858000" type="screen4x3"/>
  <p:notesSz cx="7010400" cy="9236075"/>
  <p:defaultTextStyle>
    <a:defPPr>
      <a:defRPr lang="en-US"/>
    </a:defPPr>
    <a:lvl1pPr algn="l" rtl="0" fontAlgn="base">
      <a:spcBef>
        <a:spcPct val="0"/>
      </a:spcBef>
      <a:spcAft>
        <a:spcPct val="0"/>
      </a:spcAft>
      <a:defRPr sz="1600" b="1" kern="1200">
        <a:solidFill>
          <a:schemeClr val="tx1"/>
        </a:solidFill>
        <a:latin typeface="Trebuchet MS" pitchFamily="34" charset="0"/>
        <a:ea typeface="MS PGothic" pitchFamily="34" charset="-128"/>
        <a:cs typeface="+mn-cs"/>
      </a:defRPr>
    </a:lvl1pPr>
    <a:lvl2pPr marL="457200" algn="l" rtl="0" fontAlgn="base">
      <a:spcBef>
        <a:spcPct val="0"/>
      </a:spcBef>
      <a:spcAft>
        <a:spcPct val="0"/>
      </a:spcAft>
      <a:defRPr sz="1600" b="1" kern="1200">
        <a:solidFill>
          <a:schemeClr val="tx1"/>
        </a:solidFill>
        <a:latin typeface="Trebuchet MS" pitchFamily="34" charset="0"/>
        <a:ea typeface="MS PGothic" pitchFamily="34" charset="-128"/>
        <a:cs typeface="+mn-cs"/>
      </a:defRPr>
    </a:lvl2pPr>
    <a:lvl3pPr marL="914400" algn="l" rtl="0" fontAlgn="base">
      <a:spcBef>
        <a:spcPct val="0"/>
      </a:spcBef>
      <a:spcAft>
        <a:spcPct val="0"/>
      </a:spcAft>
      <a:defRPr sz="1600" b="1" kern="1200">
        <a:solidFill>
          <a:schemeClr val="tx1"/>
        </a:solidFill>
        <a:latin typeface="Trebuchet MS" pitchFamily="34" charset="0"/>
        <a:ea typeface="MS PGothic" pitchFamily="34" charset="-128"/>
        <a:cs typeface="+mn-cs"/>
      </a:defRPr>
    </a:lvl3pPr>
    <a:lvl4pPr marL="1371600" algn="l" rtl="0" fontAlgn="base">
      <a:spcBef>
        <a:spcPct val="0"/>
      </a:spcBef>
      <a:spcAft>
        <a:spcPct val="0"/>
      </a:spcAft>
      <a:defRPr sz="1600" b="1" kern="1200">
        <a:solidFill>
          <a:schemeClr val="tx1"/>
        </a:solidFill>
        <a:latin typeface="Trebuchet MS" pitchFamily="34" charset="0"/>
        <a:ea typeface="MS PGothic" pitchFamily="34" charset="-128"/>
        <a:cs typeface="+mn-cs"/>
      </a:defRPr>
    </a:lvl4pPr>
    <a:lvl5pPr marL="1828800" algn="l" rtl="0" fontAlgn="base">
      <a:spcBef>
        <a:spcPct val="0"/>
      </a:spcBef>
      <a:spcAft>
        <a:spcPct val="0"/>
      </a:spcAft>
      <a:defRPr sz="1600" b="1" kern="1200">
        <a:solidFill>
          <a:schemeClr val="tx1"/>
        </a:solidFill>
        <a:latin typeface="Trebuchet MS" pitchFamily="34" charset="0"/>
        <a:ea typeface="MS PGothic" pitchFamily="34" charset="-128"/>
        <a:cs typeface="+mn-cs"/>
      </a:defRPr>
    </a:lvl5pPr>
    <a:lvl6pPr marL="2286000" algn="l" defTabSz="914400" rtl="0" eaLnBrk="1" latinLnBrk="0" hangingPunct="1">
      <a:defRPr sz="1600" b="1" kern="1200">
        <a:solidFill>
          <a:schemeClr val="tx1"/>
        </a:solidFill>
        <a:latin typeface="Trebuchet MS" pitchFamily="34" charset="0"/>
        <a:ea typeface="MS PGothic" pitchFamily="34" charset="-128"/>
        <a:cs typeface="+mn-cs"/>
      </a:defRPr>
    </a:lvl6pPr>
    <a:lvl7pPr marL="2743200" algn="l" defTabSz="914400" rtl="0" eaLnBrk="1" latinLnBrk="0" hangingPunct="1">
      <a:defRPr sz="1600" b="1" kern="1200">
        <a:solidFill>
          <a:schemeClr val="tx1"/>
        </a:solidFill>
        <a:latin typeface="Trebuchet MS" pitchFamily="34" charset="0"/>
        <a:ea typeface="MS PGothic" pitchFamily="34" charset="-128"/>
        <a:cs typeface="+mn-cs"/>
      </a:defRPr>
    </a:lvl7pPr>
    <a:lvl8pPr marL="3200400" algn="l" defTabSz="914400" rtl="0" eaLnBrk="1" latinLnBrk="0" hangingPunct="1">
      <a:defRPr sz="1600" b="1" kern="1200">
        <a:solidFill>
          <a:schemeClr val="tx1"/>
        </a:solidFill>
        <a:latin typeface="Trebuchet MS" pitchFamily="34" charset="0"/>
        <a:ea typeface="MS PGothic" pitchFamily="34" charset="-128"/>
        <a:cs typeface="+mn-cs"/>
      </a:defRPr>
    </a:lvl8pPr>
    <a:lvl9pPr marL="3657600" algn="l" defTabSz="914400" rtl="0" eaLnBrk="1" latinLnBrk="0" hangingPunct="1">
      <a:defRPr sz="1600" b="1" kern="1200">
        <a:solidFill>
          <a:schemeClr val="tx1"/>
        </a:solidFill>
        <a:latin typeface="Trebuchet MS"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A9FF"/>
    <a:srgbClr val="2FA0ED"/>
    <a:srgbClr val="5AF0F8"/>
    <a:srgbClr val="F4FE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7" autoAdjust="0"/>
    <p:restoredTop sz="94660"/>
  </p:normalViewPr>
  <p:slideViewPr>
    <p:cSldViewPr snapToGrid="0" snapToObjects="1" showGuides="1">
      <p:cViewPr varScale="1">
        <p:scale>
          <a:sx n="74" d="100"/>
          <a:sy n="74" d="100"/>
        </p:scale>
        <p:origin x="193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baseline="0">
                <a:solidFill>
                  <a:schemeClr val="dk1">
                    <a:lumMod val="75000"/>
                    <a:lumOff val="25000"/>
                  </a:schemeClr>
                </a:solidFill>
                <a:latin typeface="+mn-lt"/>
                <a:ea typeface="+mn-ea"/>
                <a:cs typeface="+mn-cs"/>
              </a:defRPr>
            </a:pPr>
            <a:r>
              <a:rPr lang="en-US" sz="2400" dirty="0" smtClean="0"/>
              <a:t>Geographical Distribution</a:t>
            </a:r>
            <a:endParaRPr lang="en-US" sz="2400" dirty="0"/>
          </a:p>
        </c:rich>
      </c:tx>
      <c:layout>
        <c:manualLayout>
          <c:xMode val="edge"/>
          <c:yMode val="edge"/>
          <c:x val="0.25858240658062071"/>
          <c:y val="2.0408163265306121E-2"/>
        </c:manualLayout>
      </c:layout>
      <c:overlay val="0"/>
      <c:spPr>
        <a:noFill/>
        <a:ln>
          <a:noFill/>
        </a:ln>
        <a:effectLst/>
      </c:spPr>
      <c:txPr>
        <a:bodyPr rot="0" spcFirstLastPara="1" vertOverflow="ellipsis" vert="horz" wrap="square" anchor="ctr" anchorCtr="1"/>
        <a:lstStyle/>
        <a:p>
          <a:pPr>
            <a:defRPr sz="24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doughnut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Sheet1!$A$1:$A$3</c:f>
              <c:strCache>
                <c:ptCount val="3"/>
                <c:pt idx="0">
                  <c:v>Asia</c:v>
                </c:pt>
                <c:pt idx="1">
                  <c:v>MENA</c:v>
                </c:pt>
                <c:pt idx="2">
                  <c:v>Europe</c:v>
                </c:pt>
              </c:strCache>
            </c:strRef>
          </c:cat>
          <c:val>
            <c:numRef>
              <c:f>Sheet1!$B$1:$B$3</c:f>
              <c:numCache>
                <c:formatCode>0%</c:formatCode>
                <c:ptCount val="3"/>
                <c:pt idx="0">
                  <c:v>0.21</c:v>
                </c:pt>
                <c:pt idx="1">
                  <c:v>0.68</c:v>
                </c:pt>
                <c:pt idx="2">
                  <c:v>0.11</c:v>
                </c:pt>
              </c:numCache>
            </c:numRef>
          </c:val>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72640214174733608"/>
          <c:y val="0.17142810602324537"/>
          <c:w val="0.19400105432085515"/>
          <c:h val="0.7749951791740318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r>
              <a:rPr lang="en-US"/>
              <a:t>Sustainable Investing (by region)</a:t>
            </a:r>
          </a:p>
        </c:rich>
      </c:tx>
      <c:overlay val="0"/>
      <c:spPr>
        <a:noFill/>
        <a:ln>
          <a:noFill/>
        </a:ln>
        <a:effectLst/>
      </c:spPr>
      <c:txPr>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endParaRPr lang="en-US"/>
        </a:p>
      </c:txPr>
    </c:title>
    <c:autoTitleDeleted val="0"/>
    <c:plotArea>
      <c:layout/>
      <c:pieChart>
        <c:varyColors val="1"/>
        <c:ser>
          <c:idx val="0"/>
          <c:order val="0"/>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dPt>
          <c:cat>
            <c:strRef>
              <c:f>Sheet1!$A$1:$A$5</c:f>
              <c:strCache>
                <c:ptCount val="5"/>
                <c:pt idx="0">
                  <c:v>Europe</c:v>
                </c:pt>
                <c:pt idx="1">
                  <c:v>US</c:v>
                </c:pt>
                <c:pt idx="2">
                  <c:v>Canada</c:v>
                </c:pt>
                <c:pt idx="3">
                  <c:v>Aus/NZ</c:v>
                </c:pt>
                <c:pt idx="4">
                  <c:v>Asia</c:v>
                </c:pt>
              </c:strCache>
            </c:strRef>
          </c:cat>
          <c:val>
            <c:numRef>
              <c:f>Sheet1!$B$1:$B$5</c:f>
              <c:numCache>
                <c:formatCode>General</c:formatCode>
                <c:ptCount val="5"/>
                <c:pt idx="0">
                  <c:v>13.6</c:v>
                </c:pt>
                <c:pt idx="1">
                  <c:v>6.6</c:v>
                </c:pt>
                <c:pt idx="2">
                  <c:v>1</c:v>
                </c:pt>
                <c:pt idx="3">
                  <c:v>0.2</c:v>
                </c:pt>
                <c:pt idx="4">
                  <c:v>0.1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638468342460103"/>
          <c:y val="0.15947289197545955"/>
          <c:w val="0.14286748386219308"/>
          <c:h val="0.72099900555908758"/>
        </c:manualLayout>
      </c:layout>
      <c:overlay val="0"/>
      <c:spPr>
        <a:solidFill>
          <a:schemeClr val="lt1"/>
        </a:solidFill>
        <a:ln w="25400" cap="flat" cmpd="sng" algn="ctr">
          <a:solidFill>
            <a:schemeClr val="dk1"/>
          </a:solidFill>
          <a:prstDash val="solid"/>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0.5</cdr:x>
      <cdr:y>0.52109</cdr:y>
    </cdr:from>
    <cdr:to>
      <cdr:x>0.60833</cdr:x>
      <cdr:y>0.58267</cdr:y>
    </cdr:to>
    <cdr:sp macro="" textlink="">
      <cdr:nvSpPr>
        <cdr:cNvPr id="3" name="TextBox 2"/>
        <cdr:cNvSpPr txBox="1"/>
      </cdr:nvSpPr>
      <cdr:spPr>
        <a:xfrm xmlns:a="http://schemas.openxmlformats.org/drawingml/2006/main">
          <a:off x="4220327" y="2397303"/>
          <a:ext cx="914400" cy="28333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t>13.6</a:t>
          </a:r>
          <a:endParaRPr lang="en-US" sz="2000" dirty="0"/>
        </a:p>
      </cdr:txBody>
    </cdr:sp>
  </cdr:relSizeAnchor>
  <cdr:relSizeAnchor xmlns:cdr="http://schemas.openxmlformats.org/drawingml/2006/chartDrawing">
    <cdr:from>
      <cdr:x>0.28926</cdr:x>
      <cdr:y>0.42591</cdr:y>
    </cdr:from>
    <cdr:to>
      <cdr:x>0.39759</cdr:x>
      <cdr:y>0.48749</cdr:y>
    </cdr:to>
    <cdr:sp macro="" textlink="">
      <cdr:nvSpPr>
        <cdr:cNvPr id="4" name="TextBox 3"/>
        <cdr:cNvSpPr txBox="1"/>
      </cdr:nvSpPr>
      <cdr:spPr>
        <a:xfrm xmlns:a="http://schemas.openxmlformats.org/drawingml/2006/main">
          <a:off x="2441575" y="1959422"/>
          <a:ext cx="914400" cy="28333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6</a:t>
          </a:r>
          <a:r>
            <a:rPr lang="en-US" sz="2000" dirty="0" smtClean="0"/>
            <a:t>.6</a:t>
          </a:r>
          <a:endParaRPr lang="en-US" sz="2000" dirty="0"/>
        </a:p>
      </cdr:txBody>
    </cdr:sp>
  </cdr:relSizeAnchor>
  <cdr:relSizeAnchor xmlns:cdr="http://schemas.openxmlformats.org/drawingml/2006/chartDrawing">
    <cdr:from>
      <cdr:x>0.37928</cdr:x>
      <cdr:y>0.19356</cdr:y>
    </cdr:from>
    <cdr:to>
      <cdr:x>0.48761</cdr:x>
      <cdr:y>0.25514</cdr:y>
    </cdr:to>
    <cdr:sp macro="" textlink="">
      <cdr:nvSpPr>
        <cdr:cNvPr id="5" name="TextBox 4"/>
        <cdr:cNvSpPr txBox="1"/>
      </cdr:nvSpPr>
      <cdr:spPr>
        <a:xfrm xmlns:a="http://schemas.openxmlformats.org/drawingml/2006/main">
          <a:off x="3201429" y="890475"/>
          <a:ext cx="914400" cy="28333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t>1.0</a:t>
          </a:r>
          <a:endParaRPr lang="en-US" sz="1600" dirty="0"/>
        </a:p>
      </cdr:txBody>
    </cdr:sp>
  </cdr:relSizeAnchor>
  <cdr:relSizeAnchor xmlns:cdr="http://schemas.openxmlformats.org/drawingml/2006/chartDrawing">
    <cdr:from>
      <cdr:x>0.62615</cdr:x>
      <cdr:y>0.13604</cdr:y>
    </cdr:from>
    <cdr:to>
      <cdr:x>0.67803</cdr:x>
      <cdr:y>0.20883</cdr:y>
    </cdr:to>
    <cdr:sp macro="" textlink="">
      <cdr:nvSpPr>
        <cdr:cNvPr id="6" name="TextBox 5"/>
        <cdr:cNvSpPr txBox="1"/>
      </cdr:nvSpPr>
      <cdr:spPr>
        <a:xfrm xmlns:a="http://schemas.openxmlformats.org/drawingml/2006/main">
          <a:off x="5285168" y="625877"/>
          <a:ext cx="437881" cy="334851"/>
        </a:xfrm>
        <a:prstGeom xmlns:a="http://schemas.openxmlformats.org/drawingml/2006/main" prst="rect">
          <a:avLst/>
        </a:prstGeom>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US" sz="1400" dirty="0" smtClean="0"/>
            <a:t>0.2</a:t>
          </a:r>
          <a:endParaRPr lang="en-US" sz="1400" dirty="0"/>
        </a:p>
      </cdr:txBody>
    </cdr:sp>
  </cdr:relSizeAnchor>
  <cdr:relSizeAnchor xmlns:cdr="http://schemas.openxmlformats.org/drawingml/2006/chartDrawing">
    <cdr:from>
      <cdr:x>0.43695</cdr:x>
      <cdr:y>0.16964</cdr:y>
    </cdr:from>
    <cdr:to>
      <cdr:x>0.62157</cdr:x>
      <cdr:y>0.16964</cdr:y>
    </cdr:to>
    <cdr:cxnSp macro="">
      <cdr:nvCxnSpPr>
        <cdr:cNvPr id="8" name="Straight Arrow Connector 7"/>
        <cdr:cNvCxnSpPr/>
      </cdr:nvCxnSpPr>
      <cdr:spPr bwMode="auto">
        <a:xfrm xmlns:a="http://schemas.openxmlformats.org/drawingml/2006/main" flipH="1">
          <a:off x="3688187" y="780424"/>
          <a:ext cx="1558344" cy="0"/>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bg1"/>
          </a:solidFill>
          <a:prstDash val="solid"/>
          <a:round/>
          <a:headEnd type="none" w="med" len="med"/>
          <a:tailEnd type="triangle"/>
        </a:ln>
        <a:effectLst xmlns:a="http://schemas.openxmlformats.org/drawingml/2006/main"/>
      </cdr:spPr>
    </cdr:cxnSp>
  </cdr:relSizeAnchor>
  <cdr:relSizeAnchor xmlns:cdr="http://schemas.openxmlformats.org/drawingml/2006/chartDrawing">
    <cdr:from>
      <cdr:x>0.63225</cdr:x>
      <cdr:y>0.23122</cdr:y>
    </cdr:from>
    <cdr:to>
      <cdr:x>0.68413</cdr:x>
      <cdr:y>0.30401</cdr:y>
    </cdr:to>
    <cdr:sp macro="" textlink="">
      <cdr:nvSpPr>
        <cdr:cNvPr id="9" name="TextBox 8"/>
        <cdr:cNvSpPr txBox="1"/>
      </cdr:nvSpPr>
      <cdr:spPr>
        <a:xfrm xmlns:a="http://schemas.openxmlformats.org/drawingml/2006/main">
          <a:off x="5336683" y="1063759"/>
          <a:ext cx="437881" cy="334851"/>
        </a:xfrm>
        <a:prstGeom xmlns:a="http://schemas.openxmlformats.org/drawingml/2006/main" prst="rect">
          <a:avLst/>
        </a:prstGeom>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en-US" sz="1400" dirty="0" smtClean="0"/>
            <a:t>0.1</a:t>
          </a:r>
          <a:endParaRPr lang="en-US" sz="1400" dirty="0"/>
        </a:p>
      </cdr:txBody>
    </cdr:sp>
  </cdr:relSizeAnchor>
  <cdr:relSizeAnchor xmlns:cdr="http://schemas.openxmlformats.org/drawingml/2006/chartDrawing">
    <cdr:from>
      <cdr:x>0.44611</cdr:x>
      <cdr:y>0.25082</cdr:y>
    </cdr:from>
    <cdr:to>
      <cdr:x>0.63073</cdr:x>
      <cdr:y>0.27041</cdr:y>
    </cdr:to>
    <cdr:cxnSp macro="">
      <cdr:nvCxnSpPr>
        <cdr:cNvPr id="11" name="Straight Arrow Connector 10"/>
        <cdr:cNvCxnSpPr/>
      </cdr:nvCxnSpPr>
      <cdr:spPr bwMode="auto">
        <a:xfrm xmlns:a="http://schemas.openxmlformats.org/drawingml/2006/main" flipH="1" flipV="1">
          <a:off x="3765461" y="1153911"/>
          <a:ext cx="1558343" cy="90152"/>
        </a:xfrm>
        <a:prstGeom xmlns:a="http://schemas.openxmlformats.org/drawingml/2006/main" prst="straightConnector1">
          <a:avLst/>
        </a:prstGeom>
        <a:noFill xmlns:a="http://schemas.openxmlformats.org/drawingml/2006/main"/>
        <a:ln xmlns:a="http://schemas.openxmlformats.org/drawingml/2006/main" w="9525" cap="flat" cmpd="sng" algn="ctr">
          <a:solidFill>
            <a:schemeClr val="bg1"/>
          </a:solidFill>
          <a:prstDash val="solid"/>
          <a:round/>
          <a:headEnd type="none" w="med" len="med"/>
          <a:tailEnd type="triangle"/>
        </a:ln>
        <a:effectLst xmlns:a="http://schemas.openxmlformats.org/drawingml/2006/main"/>
      </cdr:spPr>
    </cdr:cxnSp>
  </cdr:relSizeAnchor>
  <cdr:relSizeAnchor xmlns:cdr="http://schemas.openxmlformats.org/drawingml/2006/chartDrawing">
    <cdr:from>
      <cdr:x>0.02088</cdr:x>
      <cdr:y>0.37679</cdr:y>
    </cdr:from>
    <cdr:to>
      <cdr:x>0.12921</cdr:x>
      <cdr:y>0.42998</cdr:y>
    </cdr:to>
    <cdr:sp macro="" textlink="">
      <cdr:nvSpPr>
        <cdr:cNvPr id="12" name="TextBox 11"/>
        <cdr:cNvSpPr txBox="1"/>
      </cdr:nvSpPr>
      <cdr:spPr>
        <a:xfrm xmlns:a="http://schemas.openxmlformats.org/drawingml/2006/main">
          <a:off x="176213" y="1733461"/>
          <a:ext cx="914400" cy="24469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t>In US$ trillions</a:t>
          </a:r>
          <a:endParaRPr lang="en-US" sz="1600" dirty="0"/>
        </a:p>
      </cdr:txBody>
    </cdr:sp>
  </cdr:relSizeAnchor>
  <cdr:relSizeAnchor xmlns:cdr="http://schemas.openxmlformats.org/drawingml/2006/chartDrawing">
    <cdr:from>
      <cdr:x>0.01457</cdr:x>
      <cdr:y>0.80757</cdr:y>
    </cdr:from>
    <cdr:to>
      <cdr:x>0.26846</cdr:x>
      <cdr:y>0.9475</cdr:y>
    </cdr:to>
    <cdr:sp macro="" textlink="">
      <cdr:nvSpPr>
        <cdr:cNvPr id="2" name="TextBox 1"/>
        <cdr:cNvSpPr txBox="1"/>
      </cdr:nvSpPr>
      <cdr:spPr>
        <a:xfrm xmlns:a="http://schemas.openxmlformats.org/drawingml/2006/main">
          <a:off x="125113" y="3837517"/>
          <a:ext cx="2180205" cy="66490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dirty="0" smtClean="0"/>
            <a:t>Source:</a:t>
          </a:r>
        </a:p>
        <a:p xmlns:a="http://schemas.openxmlformats.org/drawingml/2006/main">
          <a:r>
            <a:rPr lang="en-US" dirty="0" smtClean="0"/>
            <a:t>Institute of International Finance</a:t>
          </a:r>
        </a:p>
        <a:p xmlns:a="http://schemas.openxmlformats.org/drawingml/2006/main">
          <a:r>
            <a:rPr lang="en-US" dirty="0" smtClean="0"/>
            <a:t>2015</a:t>
          </a:r>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2120"/>
          </a:xfrm>
          <a:prstGeom prst="rect">
            <a:avLst/>
          </a:prstGeom>
        </p:spPr>
        <p:txBody>
          <a:bodyPr vert="horz" lIns="90270" tIns="45135" rIns="90270" bIns="45135" rtlCol="0"/>
          <a:lstStyle>
            <a:lvl1pPr algn="l">
              <a:defRPr sz="1200">
                <a:ea typeface="+mn-ea"/>
                <a:cs typeface="Times New Roman" pitchFamily="18" charset="0"/>
              </a:defRPr>
            </a:lvl1pPr>
          </a:lstStyle>
          <a:p>
            <a:pPr>
              <a:defRPr/>
            </a:pPr>
            <a:endParaRPr lang="en-US"/>
          </a:p>
        </p:txBody>
      </p:sp>
      <p:sp>
        <p:nvSpPr>
          <p:cNvPr id="3" name="Date Placeholder 2"/>
          <p:cNvSpPr>
            <a:spLocks noGrp="1"/>
          </p:cNvSpPr>
          <p:nvPr>
            <p:ph type="dt" sz="quarter" idx="1"/>
          </p:nvPr>
        </p:nvSpPr>
        <p:spPr>
          <a:xfrm>
            <a:off x="3970340" y="0"/>
            <a:ext cx="3038475" cy="462120"/>
          </a:xfrm>
          <a:prstGeom prst="rect">
            <a:avLst/>
          </a:prstGeom>
        </p:spPr>
        <p:txBody>
          <a:bodyPr vert="horz" wrap="square" lIns="90270" tIns="45135" rIns="90270" bIns="45135" numCol="1" anchor="t" anchorCtr="0" compatLnSpc="1">
            <a:prstTxWarp prst="textNoShape">
              <a:avLst/>
            </a:prstTxWarp>
          </a:bodyPr>
          <a:lstStyle>
            <a:lvl1pPr algn="r">
              <a:defRPr sz="1200" smtClean="0"/>
            </a:lvl1pPr>
          </a:lstStyle>
          <a:p>
            <a:pPr>
              <a:defRPr/>
            </a:pPr>
            <a:fld id="{26C646A4-BB9B-4B8C-855E-D46909ACE4EC}" type="datetimeFigureOut">
              <a:rPr lang="en-US"/>
              <a:pPr>
                <a:defRPr/>
              </a:pPr>
              <a:t>4/10/2015</a:t>
            </a:fld>
            <a:endParaRPr lang="en-US"/>
          </a:p>
        </p:txBody>
      </p:sp>
      <p:sp>
        <p:nvSpPr>
          <p:cNvPr id="4" name="Footer Placeholder 3"/>
          <p:cNvSpPr>
            <a:spLocks noGrp="1"/>
          </p:cNvSpPr>
          <p:nvPr>
            <p:ph type="ftr" sz="quarter" idx="2"/>
          </p:nvPr>
        </p:nvSpPr>
        <p:spPr>
          <a:xfrm>
            <a:off x="2" y="8772378"/>
            <a:ext cx="3038475" cy="462120"/>
          </a:xfrm>
          <a:prstGeom prst="rect">
            <a:avLst/>
          </a:prstGeom>
        </p:spPr>
        <p:txBody>
          <a:bodyPr vert="horz" lIns="90270" tIns="45135" rIns="90270" bIns="45135" rtlCol="0" anchor="b"/>
          <a:lstStyle>
            <a:lvl1pPr algn="l">
              <a:defRPr sz="1200">
                <a:ea typeface="+mn-ea"/>
                <a:cs typeface="Times New Roman" pitchFamily="18" charset="0"/>
              </a:defRPr>
            </a:lvl1pPr>
          </a:lstStyle>
          <a:p>
            <a:pPr>
              <a:defRPr/>
            </a:pPr>
            <a:endParaRPr lang="en-US"/>
          </a:p>
        </p:txBody>
      </p:sp>
      <p:sp>
        <p:nvSpPr>
          <p:cNvPr id="5" name="Slide Number Placeholder 4"/>
          <p:cNvSpPr>
            <a:spLocks noGrp="1"/>
          </p:cNvSpPr>
          <p:nvPr>
            <p:ph type="sldNum" sz="quarter" idx="3"/>
          </p:nvPr>
        </p:nvSpPr>
        <p:spPr>
          <a:xfrm>
            <a:off x="3970340" y="8772378"/>
            <a:ext cx="3038475" cy="462120"/>
          </a:xfrm>
          <a:prstGeom prst="rect">
            <a:avLst/>
          </a:prstGeom>
        </p:spPr>
        <p:txBody>
          <a:bodyPr vert="horz" wrap="square" lIns="90270" tIns="45135" rIns="90270" bIns="45135" numCol="1" anchor="b" anchorCtr="0" compatLnSpc="1">
            <a:prstTxWarp prst="textNoShape">
              <a:avLst/>
            </a:prstTxWarp>
          </a:bodyPr>
          <a:lstStyle>
            <a:lvl1pPr algn="r">
              <a:defRPr sz="1200" smtClean="0"/>
            </a:lvl1pPr>
          </a:lstStyle>
          <a:p>
            <a:pPr>
              <a:defRPr/>
            </a:pPr>
            <a:fld id="{7835A6EA-93D0-47D8-AD17-855E4C25975C}" type="slidenum">
              <a:rPr lang="en-US"/>
              <a:pPr>
                <a:defRPr/>
              </a:pPr>
              <a:t>‹#›</a:t>
            </a:fld>
            <a:endParaRPr lang="en-US"/>
          </a:p>
        </p:txBody>
      </p:sp>
    </p:spTree>
    <p:extLst>
      <p:ext uri="{BB962C8B-B14F-4D97-AF65-F5344CB8AC3E}">
        <p14:creationId xmlns:p14="http://schemas.microsoft.com/office/powerpoint/2010/main" val="6274954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2120"/>
          </a:xfrm>
          <a:prstGeom prst="rect">
            <a:avLst/>
          </a:prstGeom>
        </p:spPr>
        <p:txBody>
          <a:bodyPr vert="horz" lIns="90270" tIns="45135" rIns="90270" bIns="45135" rtlCol="0"/>
          <a:lstStyle>
            <a:lvl1pPr algn="l">
              <a:defRPr sz="1200">
                <a:ea typeface="+mn-ea"/>
                <a:cs typeface="Times New Roman" pitchFamily="18" charset="0"/>
              </a:defRPr>
            </a:lvl1pPr>
          </a:lstStyle>
          <a:p>
            <a:pPr>
              <a:defRPr/>
            </a:pPr>
            <a:endParaRPr lang="en-US"/>
          </a:p>
        </p:txBody>
      </p:sp>
      <p:sp>
        <p:nvSpPr>
          <p:cNvPr id="3" name="Date Placeholder 2"/>
          <p:cNvSpPr>
            <a:spLocks noGrp="1"/>
          </p:cNvSpPr>
          <p:nvPr>
            <p:ph type="dt" idx="1"/>
          </p:nvPr>
        </p:nvSpPr>
        <p:spPr>
          <a:xfrm>
            <a:off x="3970340" y="0"/>
            <a:ext cx="3038475" cy="462120"/>
          </a:xfrm>
          <a:prstGeom prst="rect">
            <a:avLst/>
          </a:prstGeom>
        </p:spPr>
        <p:txBody>
          <a:bodyPr vert="horz" wrap="square" lIns="90270" tIns="45135" rIns="90270" bIns="45135" numCol="1" anchor="t" anchorCtr="0" compatLnSpc="1">
            <a:prstTxWarp prst="textNoShape">
              <a:avLst/>
            </a:prstTxWarp>
          </a:bodyPr>
          <a:lstStyle>
            <a:lvl1pPr algn="r">
              <a:defRPr sz="1200" smtClean="0"/>
            </a:lvl1pPr>
          </a:lstStyle>
          <a:p>
            <a:pPr>
              <a:defRPr/>
            </a:pPr>
            <a:fld id="{19F3E8D4-DEC0-4006-8D4F-0FDA10470C08}" type="datetimeFigureOut">
              <a:rPr lang="en-US"/>
              <a:pPr>
                <a:defRPr/>
              </a:pPr>
              <a:t>4/10/2015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0270" tIns="45135" rIns="90270" bIns="45135" rtlCol="0" anchor="ctr"/>
          <a:lstStyle/>
          <a:p>
            <a:pPr lvl="0"/>
            <a:endParaRPr lang="en-US" noProof="0"/>
          </a:p>
        </p:txBody>
      </p:sp>
      <p:sp>
        <p:nvSpPr>
          <p:cNvPr id="5" name="Notes Placeholder 4"/>
          <p:cNvSpPr>
            <a:spLocks noGrp="1"/>
          </p:cNvSpPr>
          <p:nvPr>
            <p:ph type="body" sz="quarter" idx="3"/>
          </p:nvPr>
        </p:nvSpPr>
        <p:spPr>
          <a:xfrm>
            <a:off x="701675" y="4387768"/>
            <a:ext cx="5607050" cy="4155919"/>
          </a:xfrm>
          <a:prstGeom prst="rect">
            <a:avLst/>
          </a:prstGeom>
        </p:spPr>
        <p:txBody>
          <a:bodyPr vert="horz" lIns="90270" tIns="45135" rIns="90270" bIns="4513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772378"/>
            <a:ext cx="3038475" cy="462120"/>
          </a:xfrm>
          <a:prstGeom prst="rect">
            <a:avLst/>
          </a:prstGeom>
        </p:spPr>
        <p:txBody>
          <a:bodyPr vert="horz" lIns="90270" tIns="45135" rIns="90270" bIns="45135" rtlCol="0" anchor="b"/>
          <a:lstStyle>
            <a:lvl1pPr algn="l">
              <a:defRPr sz="1200">
                <a:ea typeface="+mn-ea"/>
                <a:cs typeface="Times New Roman" pitchFamily="18" charset="0"/>
              </a:defRPr>
            </a:lvl1pPr>
          </a:lstStyle>
          <a:p>
            <a:pPr>
              <a:defRPr/>
            </a:pPr>
            <a:endParaRPr lang="en-US"/>
          </a:p>
        </p:txBody>
      </p:sp>
      <p:sp>
        <p:nvSpPr>
          <p:cNvPr id="7" name="Slide Number Placeholder 6"/>
          <p:cNvSpPr>
            <a:spLocks noGrp="1"/>
          </p:cNvSpPr>
          <p:nvPr>
            <p:ph type="sldNum" sz="quarter" idx="5"/>
          </p:nvPr>
        </p:nvSpPr>
        <p:spPr>
          <a:xfrm>
            <a:off x="3970340" y="8772378"/>
            <a:ext cx="3038475" cy="462120"/>
          </a:xfrm>
          <a:prstGeom prst="rect">
            <a:avLst/>
          </a:prstGeom>
        </p:spPr>
        <p:txBody>
          <a:bodyPr vert="horz" wrap="square" lIns="90270" tIns="45135" rIns="90270" bIns="45135" numCol="1" anchor="b" anchorCtr="0" compatLnSpc="1">
            <a:prstTxWarp prst="textNoShape">
              <a:avLst/>
            </a:prstTxWarp>
          </a:bodyPr>
          <a:lstStyle>
            <a:lvl1pPr algn="r">
              <a:defRPr sz="1200" smtClean="0"/>
            </a:lvl1pPr>
          </a:lstStyle>
          <a:p>
            <a:pPr>
              <a:defRPr/>
            </a:pPr>
            <a:fld id="{E57DA7DA-3AE2-4A43-88A4-44692C405BCE}" type="slidenum">
              <a:rPr lang="en-US"/>
              <a:pPr>
                <a:defRPr/>
              </a:pPr>
              <a:t>‹#›</a:t>
            </a:fld>
            <a:endParaRPr lang="en-US"/>
          </a:p>
        </p:txBody>
      </p:sp>
    </p:spTree>
    <p:extLst>
      <p:ext uri="{BB962C8B-B14F-4D97-AF65-F5344CB8AC3E}">
        <p14:creationId xmlns:p14="http://schemas.microsoft.com/office/powerpoint/2010/main" val="54090019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ght Blue Title Slide">
    <p:spTree>
      <p:nvGrpSpPr>
        <p:cNvPr id="1" name=""/>
        <p:cNvGrpSpPr/>
        <p:nvPr/>
      </p:nvGrpSpPr>
      <p:grpSpPr>
        <a:xfrm>
          <a:off x="0" y="0"/>
          <a:ext cx="0" cy="0"/>
          <a:chOff x="0" y="0"/>
          <a:chExt cx="0" cy="0"/>
        </a:xfrm>
      </p:grpSpPr>
      <p:sp>
        <p:nvSpPr>
          <p:cNvPr id="5" name="Rectangle 5"/>
          <p:cNvSpPr>
            <a:spLocks noChangeArrowheads="1"/>
          </p:cNvSpPr>
          <p:nvPr/>
        </p:nvSpPr>
        <p:spPr bwMode="auto">
          <a:xfrm flipV="1">
            <a:off x="0" y="0"/>
            <a:ext cx="9144000" cy="4479925"/>
          </a:xfrm>
          <a:prstGeom prst="rect">
            <a:avLst/>
          </a:prstGeom>
          <a:solidFill>
            <a:srgbClr val="139A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6" name="Rectangle 6"/>
          <p:cNvSpPr>
            <a:spLocks noChangeArrowheads="1"/>
          </p:cNvSpPr>
          <p:nvPr/>
        </p:nvSpPr>
        <p:spPr bwMode="auto">
          <a:xfrm>
            <a:off x="0" y="4311650"/>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pic>
        <p:nvPicPr>
          <p:cNvPr id="7"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8000" y="4699000"/>
            <a:ext cx="5059363"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0" name="Title 329"/>
          <p:cNvSpPr>
            <a:spLocks noGrp="1"/>
          </p:cNvSpPr>
          <p:nvPr>
            <p:ph type="title"/>
          </p:nvPr>
        </p:nvSpPr>
        <p:spPr>
          <a:xfrm>
            <a:off x="1512623" y="1189789"/>
            <a:ext cx="6971806" cy="1822161"/>
          </a:xfrm>
        </p:spPr>
        <p:txBody>
          <a:bodyPr anchor="b"/>
          <a:lstStyle>
            <a:lvl1pPr>
              <a:lnSpc>
                <a:spcPct val="100000"/>
              </a:lnSpc>
              <a:spcBef>
                <a:spcPts val="0"/>
              </a:spcBef>
              <a:defRPr sz="3600" b="1" baseline="0">
                <a:solidFill>
                  <a:schemeClr val="bg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1525172" y="3000005"/>
            <a:ext cx="6959257" cy="875885"/>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69" name="Text Placeholder 331"/>
          <p:cNvSpPr>
            <a:spLocks noGrp="1"/>
          </p:cNvSpPr>
          <p:nvPr>
            <p:ph type="body" sz="quarter" idx="14"/>
          </p:nvPr>
        </p:nvSpPr>
        <p:spPr>
          <a:xfrm>
            <a:off x="5682073" y="4699001"/>
            <a:ext cx="2821170" cy="1393637"/>
          </a:xfrm>
        </p:spPr>
        <p:txBody>
          <a:bodyPr anchor="b"/>
          <a:lstStyle>
            <a:lvl1pPr algn="r">
              <a:lnSpc>
                <a:spcPct val="100000"/>
              </a:lnSpc>
              <a:defRPr sz="15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8" name="Rectangle 1028"/>
          <p:cNvSpPr>
            <a:spLocks noGrp="1" noChangeArrowheads="1"/>
          </p:cNvSpPr>
          <p:nvPr>
            <p:ph type="dt" sz="half" idx="15"/>
          </p:nvPr>
        </p:nvSpPr>
        <p:spPr>
          <a:xfrm>
            <a:off x="5942013" y="6107113"/>
            <a:ext cx="2551112" cy="306387"/>
          </a:xfrm>
        </p:spPr>
        <p:txBody>
          <a:bodyPr rIns="0" anchor="ctr"/>
          <a:lstStyle>
            <a:lvl1pPr algn="r">
              <a:defRPr b="0" i="0">
                <a:solidFill>
                  <a:schemeClr val="tx1"/>
                </a:solidFill>
                <a:latin typeface="Arial"/>
                <a:cs typeface="Arial"/>
              </a:defRPr>
            </a:lvl1pPr>
          </a:lstStyle>
          <a:p>
            <a:pPr>
              <a:defRPr/>
            </a:pPr>
            <a:endParaRPr lang="en-US"/>
          </a:p>
        </p:txBody>
      </p:sp>
    </p:spTree>
    <p:extLst>
      <p:ext uri="{BB962C8B-B14F-4D97-AF65-F5344CB8AC3E}">
        <p14:creationId xmlns:p14="http://schemas.microsoft.com/office/powerpoint/2010/main" val="22039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p:txBody>
      </p:sp>
      <p:sp>
        <p:nvSpPr>
          <p:cNvPr id="9" name="Slide Number Placeholder 3"/>
          <p:cNvSpPr>
            <a:spLocks noGrp="1"/>
          </p:cNvSpPr>
          <p:nvPr>
            <p:ph type="sldNum" sz="quarter" idx="15"/>
          </p:nvPr>
        </p:nvSpPr>
        <p:spPr/>
        <p:txBody>
          <a:bodyPr/>
          <a:lstStyle>
            <a:lvl1pPr>
              <a:defRPr/>
            </a:lvl1pPr>
          </a:lstStyle>
          <a:p>
            <a:pPr>
              <a:defRPr/>
            </a:pPr>
            <a:fld id="{B8C8F022-CF83-4CC3-82DB-7496FFBF52F6}" type="slidenum">
              <a:rPr lang="en-US"/>
              <a:pPr>
                <a:defRPr/>
              </a:pPr>
              <a:t>‹#›</a:t>
            </a:fld>
            <a:endParaRPr lang="en-US"/>
          </a:p>
        </p:txBody>
      </p:sp>
      <p:sp>
        <p:nvSpPr>
          <p:cNvPr id="10" name="Footer Placeholder 4"/>
          <p:cNvSpPr>
            <a:spLocks noGrp="1"/>
          </p:cNvSpPr>
          <p:nvPr>
            <p:ph type="ftr" sz="quarter" idx="16"/>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1740183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5" name="Slide Number Placeholder 3"/>
          <p:cNvSpPr>
            <a:spLocks noGrp="1"/>
          </p:cNvSpPr>
          <p:nvPr>
            <p:ph type="sldNum" sz="quarter" idx="10"/>
          </p:nvPr>
        </p:nvSpPr>
        <p:spPr/>
        <p:txBody>
          <a:bodyPr/>
          <a:lstStyle>
            <a:lvl1pPr>
              <a:defRPr/>
            </a:lvl1pPr>
          </a:lstStyle>
          <a:p>
            <a:pPr>
              <a:defRPr/>
            </a:pPr>
            <a:fld id="{78EE54F7-6EF8-42CA-8692-C7C1F1197EAF}"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3882610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5" name="Slide Number Placeholder 3"/>
          <p:cNvSpPr>
            <a:spLocks noGrp="1"/>
          </p:cNvSpPr>
          <p:nvPr>
            <p:ph type="sldNum" sz="quarter" idx="10"/>
          </p:nvPr>
        </p:nvSpPr>
        <p:spPr/>
        <p:txBody>
          <a:bodyPr/>
          <a:lstStyle>
            <a:lvl1pPr>
              <a:defRPr/>
            </a:lvl1pPr>
          </a:lstStyle>
          <a:p>
            <a:pPr>
              <a:defRPr/>
            </a:pPr>
            <a:fld id="{693ED765-6A1C-464E-8BDD-1BAFC2446939}"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2563005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8"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0"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8"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9"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0"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3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324" name="Title 323"/>
          <p:cNvSpPr>
            <a:spLocks noGrp="1"/>
          </p:cNvSpPr>
          <p:nvPr>
            <p:ph type="title"/>
          </p:nvPr>
        </p:nvSpPr>
        <p:spPr>
          <a:xfrm>
            <a:off x="343401" y="301625"/>
            <a:ext cx="8439652" cy="668193"/>
          </a:xfrm>
        </p:spPr>
        <p:txBody>
          <a:bodyPr/>
          <a:lstStyle>
            <a:lvl1pPr>
              <a:defRPr b="0" i="0">
                <a:solidFill>
                  <a:schemeClr val="bg2"/>
                </a:solidFill>
                <a:latin typeface="+mn-lt"/>
                <a:cs typeface="Andes ExtraLight"/>
              </a:defRPr>
            </a:lvl1pPr>
          </a:lstStyle>
          <a:p>
            <a:r>
              <a:rPr lang="en-US" smtClean="0"/>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31" name="Footer Placeholder 1"/>
          <p:cNvSpPr>
            <a:spLocks noGrp="1"/>
          </p:cNvSpPr>
          <p:nvPr>
            <p:ph type="ftr" sz="quarter" idx="119"/>
          </p:nvPr>
        </p:nvSpPr>
        <p:spPr/>
        <p:txBody>
          <a:bodyPr/>
          <a:lstStyle>
            <a:lvl1pPr>
              <a:defRPr/>
            </a:lvl1pPr>
          </a:lstStyle>
          <a:p>
            <a:pPr>
              <a:defRPr/>
            </a:pPr>
            <a:r>
              <a:rPr lang="en-US"/>
              <a:t>Presentation Title</a:t>
            </a:r>
          </a:p>
        </p:txBody>
      </p:sp>
      <p:sp>
        <p:nvSpPr>
          <p:cNvPr id="132" name="Slide Number Placeholder 2"/>
          <p:cNvSpPr>
            <a:spLocks noGrp="1"/>
          </p:cNvSpPr>
          <p:nvPr>
            <p:ph type="sldNum" sz="quarter" idx="120"/>
          </p:nvPr>
        </p:nvSpPr>
        <p:spPr/>
        <p:txBody>
          <a:bodyPr/>
          <a:lstStyle>
            <a:lvl1pPr>
              <a:defRPr smtClean="0"/>
            </a:lvl1pPr>
          </a:lstStyle>
          <a:p>
            <a:pPr>
              <a:defRPr/>
            </a:pPr>
            <a:fld id="{F14D01B2-10AA-4A51-9782-D5953403B425}" type="slidenum">
              <a:rPr lang="en-US"/>
              <a:pPr>
                <a:defRPr/>
              </a:pPr>
              <a:t>‹#›</a:t>
            </a:fld>
            <a:endParaRPr lang="en-US"/>
          </a:p>
        </p:txBody>
      </p:sp>
    </p:spTree>
    <p:extLst>
      <p:ext uri="{BB962C8B-B14F-4D97-AF65-F5344CB8AC3E}">
        <p14:creationId xmlns:p14="http://schemas.microsoft.com/office/powerpoint/2010/main" val="1741598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smtClean="0"/>
              <a:t>Drag picture to placeholder or click icon to add</a:t>
            </a:r>
            <a:endParaRPr lang="en-US" noProof="0" dirty="0"/>
          </a:p>
        </p:txBody>
      </p:sp>
      <p:sp>
        <p:nvSpPr>
          <p:cNvPr id="3" name="Title 2"/>
          <p:cNvSpPr>
            <a:spLocks noGrp="1"/>
          </p:cNvSpPr>
          <p:nvPr>
            <p:ph type="title"/>
          </p:nvPr>
        </p:nvSpPr>
        <p:spPr>
          <a:xfrm>
            <a:off x="4946316" y="4064001"/>
            <a:ext cx="3978929" cy="1751263"/>
          </a:xfrm>
        </p:spPr>
        <p:txBody>
          <a:bodyPr/>
          <a:lstStyle>
            <a:lvl1pPr>
              <a:defRPr sz="3000" b="0" i="0">
                <a:solidFill>
                  <a:schemeClr val="tx1"/>
                </a:solidFill>
                <a:effectLst/>
                <a:latin typeface="Arial"/>
                <a:cs typeface="Arial"/>
              </a:defRPr>
            </a:lvl1pPr>
          </a:lstStyle>
          <a:p>
            <a:r>
              <a:rPr lang="en-US" smtClean="0"/>
              <a:t>Click to edit Master title style</a:t>
            </a: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D51055B0-583E-4CE9-B46F-403A4F4B007B}" type="slidenum">
              <a:rPr lang="en-US"/>
              <a:pPr>
                <a:defRPr/>
              </a:pPr>
              <a:t>‹#›</a:t>
            </a:fld>
            <a:endParaRPr lang="en-US"/>
          </a:p>
        </p:txBody>
      </p:sp>
      <p:sp>
        <p:nvSpPr>
          <p:cNvPr id="6" name="Footer Placeholder 4"/>
          <p:cNvSpPr>
            <a:spLocks noGrp="1"/>
          </p:cNvSpPr>
          <p:nvPr>
            <p:ph type="ftr" sz="quarter" idx="12"/>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37554599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5" name="Rectangle 9"/>
          <p:cNvSpPr>
            <a:spLocks noChangeArrowheads="1"/>
          </p:cNvSpPr>
          <p:nvPr/>
        </p:nvSpPr>
        <p:spPr bwMode="auto">
          <a:xfrm>
            <a:off x="3846513" y="5302250"/>
            <a:ext cx="5297487"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smtClean="0"/>
              <a:t>Drag picture to placeholder or click icon to add</a:t>
            </a:r>
            <a:endParaRPr lang="en-US" noProof="0" dirty="0"/>
          </a:p>
        </p:txBody>
      </p:sp>
      <p:sp>
        <p:nvSpPr>
          <p:cNvPr id="3" name="Title 2"/>
          <p:cNvSpPr>
            <a:spLocks noGrp="1"/>
          </p:cNvSpPr>
          <p:nvPr>
            <p:ph type="title"/>
          </p:nvPr>
        </p:nvSpPr>
        <p:spPr>
          <a:xfrm>
            <a:off x="4946316" y="3075216"/>
            <a:ext cx="3978929" cy="1950356"/>
          </a:xfrm>
        </p:spPr>
        <p:txBody>
          <a:bodyPr/>
          <a:lstStyle>
            <a:lvl1pPr>
              <a:defRPr sz="3000" b="0" i="0" baseline="0">
                <a:solidFill>
                  <a:schemeClr val="tx1"/>
                </a:solidFill>
                <a:effectLst/>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1304885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4" name="Slide Number Placeholder 3"/>
          <p:cNvSpPr>
            <a:spLocks noGrp="1"/>
          </p:cNvSpPr>
          <p:nvPr>
            <p:ph type="sldNum" sz="quarter" idx="19"/>
          </p:nvPr>
        </p:nvSpPr>
        <p:spPr/>
        <p:txBody>
          <a:bodyPr/>
          <a:lstStyle>
            <a:lvl1pPr>
              <a:defRPr/>
            </a:lvl1pPr>
          </a:lstStyle>
          <a:p>
            <a:pPr>
              <a:defRPr/>
            </a:pPr>
            <a:fld id="{2BA9DDAB-13A3-4E47-8334-BEEEDFD18BC7}" type="slidenum">
              <a:rPr lang="en-US"/>
              <a:pPr>
                <a:defRPr/>
              </a:pPr>
              <a:t>‹#›</a:t>
            </a:fld>
            <a:endParaRPr lang="en-US"/>
          </a:p>
        </p:txBody>
      </p:sp>
      <p:sp>
        <p:nvSpPr>
          <p:cNvPr id="6" name="Footer Placeholder 4"/>
          <p:cNvSpPr>
            <a:spLocks noGrp="1"/>
          </p:cNvSpPr>
          <p:nvPr>
            <p:ph type="ftr" sz="quarter" idx="20"/>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3521856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a:p>
        </p:txBody>
      </p:sp>
      <p:sp>
        <p:nvSpPr>
          <p:cNvPr id="6" name="Slide Number Placeholder 3"/>
          <p:cNvSpPr>
            <a:spLocks noGrp="1"/>
          </p:cNvSpPr>
          <p:nvPr>
            <p:ph type="sldNum" sz="quarter" idx="20"/>
          </p:nvPr>
        </p:nvSpPr>
        <p:spPr/>
        <p:txBody>
          <a:bodyPr/>
          <a:lstStyle>
            <a:lvl1pPr>
              <a:defRPr/>
            </a:lvl1pPr>
          </a:lstStyle>
          <a:p>
            <a:pPr>
              <a:defRPr/>
            </a:pPr>
            <a:fld id="{588D7F4F-7EA8-495D-9EDB-0B3F348E4CB8}" type="slidenum">
              <a:rPr lang="en-US"/>
              <a:pPr>
                <a:defRPr/>
              </a:pPr>
              <a:t>‹#›</a:t>
            </a:fld>
            <a:endParaRPr lang="en-US"/>
          </a:p>
        </p:txBody>
      </p:sp>
      <p:sp>
        <p:nvSpPr>
          <p:cNvPr id="7" name="Footer Placeholder 4"/>
          <p:cNvSpPr>
            <a:spLocks noGrp="1"/>
          </p:cNvSpPr>
          <p:nvPr>
            <p:ph type="ftr" sz="quarter" idx="21"/>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511949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Slide Number Placeholder 3"/>
          <p:cNvSpPr>
            <a:spLocks noGrp="1"/>
          </p:cNvSpPr>
          <p:nvPr>
            <p:ph type="sldNum" sz="quarter" idx="21"/>
          </p:nvPr>
        </p:nvSpPr>
        <p:spPr/>
        <p:txBody>
          <a:bodyPr/>
          <a:lstStyle>
            <a:lvl1pPr>
              <a:defRPr/>
            </a:lvl1pPr>
          </a:lstStyle>
          <a:p>
            <a:pPr>
              <a:defRPr/>
            </a:pPr>
            <a:fld id="{1DF046AC-8236-4238-B268-CD84337F66BC}" type="slidenum">
              <a:rPr lang="en-US"/>
              <a:pPr>
                <a:defRPr/>
              </a:pPr>
              <a:t>‹#›</a:t>
            </a:fld>
            <a:endParaRPr lang="en-US"/>
          </a:p>
        </p:txBody>
      </p:sp>
      <p:sp>
        <p:nvSpPr>
          <p:cNvPr id="7" name="Footer Placeholder 4"/>
          <p:cNvSpPr>
            <a:spLocks noGrp="1"/>
          </p:cNvSpPr>
          <p:nvPr>
            <p:ph type="ftr" sz="quarter" idx="22"/>
          </p:nvPr>
        </p:nvSpPr>
        <p:spPr/>
        <p:txBody>
          <a:bodyPr/>
          <a:lstStyle>
            <a:lvl1pPr>
              <a:defRPr/>
            </a:lvl1pPr>
          </a:lstStyle>
          <a:p>
            <a:pPr>
              <a:defRPr/>
            </a:pPr>
            <a:endParaRPr lang="en-US" dirty="0"/>
          </a:p>
        </p:txBody>
      </p:sp>
    </p:spTree>
    <p:extLst>
      <p:ext uri="{BB962C8B-B14F-4D97-AF65-F5344CB8AC3E}">
        <p14:creationId xmlns:p14="http://schemas.microsoft.com/office/powerpoint/2010/main" val="41577888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Slide Number Placeholder 3"/>
          <p:cNvSpPr>
            <a:spLocks noGrp="1"/>
          </p:cNvSpPr>
          <p:nvPr>
            <p:ph type="sldNum" sz="quarter" idx="23"/>
          </p:nvPr>
        </p:nvSpPr>
        <p:spPr/>
        <p:txBody>
          <a:bodyPr/>
          <a:lstStyle>
            <a:lvl1pPr>
              <a:defRPr/>
            </a:lvl1pPr>
          </a:lstStyle>
          <a:p>
            <a:pPr>
              <a:defRPr/>
            </a:pPr>
            <a:fld id="{C559EF53-64A7-469D-BF9D-A24E8EFB9C8E}" type="slidenum">
              <a:rPr lang="en-US"/>
              <a:pPr>
                <a:defRPr/>
              </a:pPr>
              <a:t>‹#›</a:t>
            </a:fld>
            <a:endParaRPr lang="en-US"/>
          </a:p>
        </p:txBody>
      </p:sp>
      <p:sp>
        <p:nvSpPr>
          <p:cNvPr id="10" name="Footer Placeholder 4"/>
          <p:cNvSpPr>
            <a:spLocks noGrp="1"/>
          </p:cNvSpPr>
          <p:nvPr>
            <p:ph type="ftr" sz="quarter" idx="24"/>
          </p:nvPr>
        </p:nvSpPr>
        <p:spPr/>
        <p:txBody>
          <a:bodyPr/>
          <a:lstStyle>
            <a:lvl1pPr>
              <a:defRPr/>
            </a:lvl1pPr>
          </a:lstStyle>
          <a:p>
            <a:pPr>
              <a:defRPr/>
            </a:pPr>
            <a:endParaRPr lang="en-US" dirty="0"/>
          </a:p>
        </p:txBody>
      </p:sp>
    </p:spTree>
    <p:extLst>
      <p:ext uri="{BB962C8B-B14F-4D97-AF65-F5344CB8AC3E}">
        <p14:creationId xmlns:p14="http://schemas.microsoft.com/office/powerpoint/2010/main" val="2351315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sp>
        <p:nvSpPr>
          <p:cNvPr id="5" name="Rectangle 5"/>
          <p:cNvSpPr>
            <a:spLocks noChangeArrowheads="1"/>
          </p:cNvSpPr>
          <p:nvPr/>
        </p:nvSpPr>
        <p:spPr bwMode="auto">
          <a:xfrm>
            <a:off x="0" y="4311650"/>
            <a:ext cx="9144000" cy="176213"/>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2"/>
              </a:solidFill>
            </a:endParaRPr>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8000" y="4699000"/>
            <a:ext cx="5059363"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0" name="Title 329"/>
          <p:cNvSpPr>
            <a:spLocks noGrp="1"/>
          </p:cNvSpPr>
          <p:nvPr>
            <p:ph type="title"/>
          </p:nvPr>
        </p:nvSpPr>
        <p:spPr>
          <a:xfrm>
            <a:off x="1512623" y="1189789"/>
            <a:ext cx="6971806" cy="1822161"/>
          </a:xfrm>
        </p:spPr>
        <p:txBody>
          <a:bodyPr anchor="b"/>
          <a:lstStyle>
            <a:lvl1pPr>
              <a:lnSpc>
                <a:spcPct val="100000"/>
              </a:lnSpc>
              <a:spcBef>
                <a:spcPts val="0"/>
              </a:spcBef>
              <a:defRPr sz="3600" b="1" baseline="0">
                <a:solidFill>
                  <a:schemeClr val="tx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1525172" y="3000005"/>
            <a:ext cx="6959257" cy="875885"/>
          </a:xfrm>
        </p:spPr>
        <p:txBody>
          <a:bodyPr>
            <a:normAutofit/>
          </a:bodyPr>
          <a:lstStyle>
            <a:lvl1pPr>
              <a:lnSpc>
                <a:spcPct val="100000"/>
              </a:lnSpc>
              <a:spcBef>
                <a:spcPts val="0"/>
              </a:spcBef>
              <a:defRPr sz="2400" b="0" i="0" cap="all"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69" name="Text Placeholder 331"/>
          <p:cNvSpPr>
            <a:spLocks noGrp="1"/>
          </p:cNvSpPr>
          <p:nvPr>
            <p:ph type="body" sz="quarter" idx="14"/>
          </p:nvPr>
        </p:nvSpPr>
        <p:spPr>
          <a:xfrm>
            <a:off x="5682073" y="4699001"/>
            <a:ext cx="2821170" cy="1393637"/>
          </a:xfrm>
        </p:spPr>
        <p:txBody>
          <a:bodyPr anchor="b"/>
          <a:lstStyle>
            <a:lvl1pPr algn="r">
              <a:lnSpc>
                <a:spcPct val="100000"/>
              </a:lnSpc>
              <a:defRPr sz="15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7" name="Rectangle 1028"/>
          <p:cNvSpPr>
            <a:spLocks noGrp="1" noChangeArrowheads="1"/>
          </p:cNvSpPr>
          <p:nvPr>
            <p:ph type="dt" sz="half" idx="15"/>
          </p:nvPr>
        </p:nvSpPr>
        <p:spPr>
          <a:xfrm>
            <a:off x="5942013" y="6107113"/>
            <a:ext cx="2551112" cy="306387"/>
          </a:xfrm>
        </p:spPr>
        <p:txBody>
          <a:bodyPr rIns="0" anchor="ctr"/>
          <a:lstStyle>
            <a:lvl1pPr algn="r">
              <a:defRPr b="0" i="0">
                <a:solidFill>
                  <a:schemeClr val="tx1"/>
                </a:solidFill>
                <a:latin typeface="Arial"/>
                <a:cs typeface="Arial"/>
              </a:defRPr>
            </a:lvl1pPr>
          </a:lstStyle>
          <a:p>
            <a:pPr>
              <a:defRPr/>
            </a:pPr>
            <a:endParaRPr lang="en-US"/>
          </a:p>
        </p:txBody>
      </p:sp>
    </p:spTree>
    <p:extLst>
      <p:ext uri="{BB962C8B-B14F-4D97-AF65-F5344CB8AC3E}">
        <p14:creationId xmlns:p14="http://schemas.microsoft.com/office/powerpoint/2010/main" val="2654643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8"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67"/>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330" name="Title 329"/>
          <p:cNvSpPr>
            <a:spLocks noGrp="1"/>
          </p:cNvSpPr>
          <p:nvPr>
            <p:ph type="title"/>
          </p:nvPr>
        </p:nvSpPr>
        <p:spPr>
          <a:xfrm>
            <a:off x="865910" y="1306550"/>
            <a:ext cx="7296726" cy="1450437"/>
          </a:xfrm>
        </p:spPr>
        <p:txBody>
          <a:bodyPr anchor="b"/>
          <a:lstStyle>
            <a:lvl1pPr>
              <a:defRPr sz="3800" b="1" cap="none" baseline="0">
                <a:solidFill>
                  <a:schemeClr val="bg2"/>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Tree>
    <p:extLst>
      <p:ext uri="{BB962C8B-B14F-4D97-AF65-F5344CB8AC3E}">
        <p14:creationId xmlns:p14="http://schemas.microsoft.com/office/powerpoint/2010/main" val="3721294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nchor="b"/>
          <a:lstStyle>
            <a:lvl1pPr>
              <a:defRPr sz="2200" b="0" i="0" baseline="0">
                <a:solidFill>
                  <a:schemeClr val="tx1"/>
                </a:solidFill>
                <a:latin typeface="+mn-lt"/>
                <a:cs typeface="Andes ExtraLight"/>
              </a:defRPr>
            </a:lvl1pPr>
          </a:lstStyle>
          <a:p>
            <a:r>
              <a:rPr lang="en-US" smtClean="0"/>
              <a:t>Click to edit Master title style</a:t>
            </a:r>
            <a:endParaRPr lang="en-US" dirty="0"/>
          </a:p>
        </p:txBody>
      </p:sp>
      <p:sp>
        <p:nvSpPr>
          <p:cNvPr id="6" name="Table Placeholder 5"/>
          <p:cNvSpPr>
            <a:spLocks noGrp="1"/>
          </p:cNvSpPr>
          <p:nvPr>
            <p:ph type="tbl" sz="quarter" idx="13"/>
          </p:nvPr>
        </p:nvSpPr>
        <p:spPr>
          <a:xfrm>
            <a:off x="349779" y="968964"/>
            <a:ext cx="8529637" cy="5249906"/>
          </a:xfrm>
        </p:spPr>
        <p:txBody>
          <a:bodyPr>
            <a:normAutofit/>
          </a:bodyPr>
          <a:lstStyle>
            <a:lvl1pPr>
              <a:lnSpc>
                <a:spcPct val="100000"/>
              </a:lnSpc>
              <a:spcBef>
                <a:spcPts val="0"/>
              </a:spcBef>
              <a:defRPr sz="1200"/>
            </a:lvl1pPr>
          </a:lstStyle>
          <a:p>
            <a:pPr lvl="0"/>
            <a:endParaRPr lang="en-US" noProof="0" dirty="0"/>
          </a:p>
        </p:txBody>
      </p:sp>
      <p:sp>
        <p:nvSpPr>
          <p:cNvPr id="4" name="Slide Number Placeholder 3"/>
          <p:cNvSpPr>
            <a:spLocks noGrp="1"/>
          </p:cNvSpPr>
          <p:nvPr>
            <p:ph type="sldNum" sz="quarter" idx="14"/>
          </p:nvPr>
        </p:nvSpPr>
        <p:spPr/>
        <p:txBody>
          <a:bodyPr/>
          <a:lstStyle>
            <a:lvl1pPr>
              <a:defRPr/>
            </a:lvl1pPr>
          </a:lstStyle>
          <a:p>
            <a:pPr>
              <a:defRPr/>
            </a:pPr>
            <a:fld id="{4C246979-6643-40E3-97F8-98E9CF259734}" type="slidenum">
              <a:rPr lang="en-US"/>
              <a:pPr>
                <a:defRPr/>
              </a:pPr>
              <a:t>‹#›</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dirty="0"/>
          </a:p>
        </p:txBody>
      </p:sp>
    </p:spTree>
    <p:extLst>
      <p:ext uri="{BB962C8B-B14F-4D97-AF65-F5344CB8AC3E}">
        <p14:creationId xmlns:p14="http://schemas.microsoft.com/office/powerpoint/2010/main" val="184890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rk Blue Title Slide">
    <p:spTree>
      <p:nvGrpSpPr>
        <p:cNvPr id="1" name=""/>
        <p:cNvGrpSpPr/>
        <p:nvPr/>
      </p:nvGrpSpPr>
      <p:grpSpPr>
        <a:xfrm>
          <a:off x="0" y="0"/>
          <a:ext cx="0" cy="0"/>
          <a:chOff x="0" y="0"/>
          <a:chExt cx="0" cy="0"/>
        </a:xfrm>
      </p:grpSpPr>
      <p:sp>
        <p:nvSpPr>
          <p:cNvPr id="5" name="Rectangle 5"/>
          <p:cNvSpPr>
            <a:spLocks noChangeArrowheads="1"/>
          </p:cNvSpPr>
          <p:nvPr/>
        </p:nvSpPr>
        <p:spPr bwMode="auto">
          <a:xfrm flipV="1">
            <a:off x="0" y="0"/>
            <a:ext cx="9144000" cy="4479925"/>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6" name="Rectangle 6"/>
          <p:cNvSpPr>
            <a:spLocks noChangeArrowheads="1"/>
          </p:cNvSpPr>
          <p:nvPr/>
        </p:nvSpPr>
        <p:spPr bwMode="auto">
          <a:xfrm>
            <a:off x="0" y="4302125"/>
            <a:ext cx="9144000" cy="176213"/>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pic>
        <p:nvPicPr>
          <p:cNvPr id="7"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8000" y="4699000"/>
            <a:ext cx="5059363"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0" name="Title 329"/>
          <p:cNvSpPr>
            <a:spLocks noGrp="1"/>
          </p:cNvSpPr>
          <p:nvPr>
            <p:ph type="title"/>
          </p:nvPr>
        </p:nvSpPr>
        <p:spPr>
          <a:xfrm>
            <a:off x="1396005" y="1189789"/>
            <a:ext cx="7039470" cy="1822161"/>
          </a:xfrm>
        </p:spPr>
        <p:txBody>
          <a:bodyPr anchor="b"/>
          <a:lstStyle>
            <a:lvl1pPr>
              <a:lnSpc>
                <a:spcPct val="100000"/>
              </a:lnSpc>
              <a:spcBef>
                <a:spcPts val="0"/>
              </a:spcBef>
              <a:defRPr sz="3600" b="1" baseline="0">
                <a:solidFill>
                  <a:schemeClr val="bg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1408676" y="3000005"/>
            <a:ext cx="7026799" cy="1211048"/>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69" name="Text Placeholder 331"/>
          <p:cNvSpPr>
            <a:spLocks noGrp="1"/>
          </p:cNvSpPr>
          <p:nvPr>
            <p:ph type="body" sz="quarter" idx="14"/>
          </p:nvPr>
        </p:nvSpPr>
        <p:spPr>
          <a:xfrm>
            <a:off x="5672667" y="4699001"/>
            <a:ext cx="2762808" cy="1403045"/>
          </a:xfrm>
        </p:spPr>
        <p:txBody>
          <a:bodyPr anchor="b"/>
          <a:lstStyle>
            <a:lvl1pPr algn="r">
              <a:lnSpc>
                <a:spcPct val="100000"/>
              </a:lnSpc>
              <a:defRPr sz="15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8" name="Rectangle 1028"/>
          <p:cNvSpPr>
            <a:spLocks noGrp="1" noChangeArrowheads="1"/>
          </p:cNvSpPr>
          <p:nvPr>
            <p:ph type="dt" sz="half" idx="15"/>
          </p:nvPr>
        </p:nvSpPr>
        <p:spPr>
          <a:xfrm>
            <a:off x="5716588" y="6116638"/>
            <a:ext cx="2719387" cy="306387"/>
          </a:xfrm>
        </p:spPr>
        <p:txBody>
          <a:bodyPr rIns="0" anchor="ctr"/>
          <a:lstStyle>
            <a:lvl1pPr algn="r">
              <a:defRPr b="0" i="0">
                <a:solidFill>
                  <a:schemeClr val="tx1"/>
                </a:solidFill>
                <a:latin typeface="Arial"/>
                <a:cs typeface="Arial"/>
              </a:defRPr>
            </a:lvl1pPr>
          </a:lstStyle>
          <a:p>
            <a:pPr>
              <a:defRPr/>
            </a:pPr>
            <a:endParaRPr lang="en-US"/>
          </a:p>
        </p:txBody>
      </p:sp>
    </p:spTree>
    <p:extLst>
      <p:ext uri="{BB962C8B-B14F-4D97-AF65-F5344CB8AC3E}">
        <p14:creationId xmlns:p14="http://schemas.microsoft.com/office/powerpoint/2010/main" val="1279171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2"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smtClean="0"/>
              <a:t>Click to edit Master text styles</a:t>
            </a:r>
          </a:p>
          <a:p>
            <a:pPr lvl="1"/>
            <a:r>
              <a:rPr lang="en-US" smtClean="0"/>
              <a:t>Second level</a:t>
            </a:r>
          </a:p>
          <a:p>
            <a:pPr lvl="2"/>
            <a:r>
              <a:rPr lang="en-US" smtClean="0"/>
              <a:t>Third level</a:t>
            </a:r>
          </a:p>
        </p:txBody>
      </p:sp>
      <p:sp>
        <p:nvSpPr>
          <p:cNvPr id="5" name="Footer Placeholder 5"/>
          <p:cNvSpPr>
            <a:spLocks noGrp="1"/>
          </p:cNvSpPr>
          <p:nvPr>
            <p:ph type="ftr" sz="quarter" idx="14"/>
          </p:nvPr>
        </p:nvSpPr>
        <p:spPr/>
        <p:txBody>
          <a:bodyPr/>
          <a:lstStyle>
            <a:lvl1pPr>
              <a:defRPr/>
            </a:lvl1pPr>
          </a:lstStyle>
          <a:p>
            <a:pPr>
              <a:defRPr/>
            </a:pPr>
            <a:r>
              <a:rPr lang="en-US"/>
              <a:t>Presentation Title</a:t>
            </a:r>
          </a:p>
        </p:txBody>
      </p:sp>
      <p:sp>
        <p:nvSpPr>
          <p:cNvPr id="6" name="Slide Number Placeholder 7"/>
          <p:cNvSpPr>
            <a:spLocks noGrp="1"/>
          </p:cNvSpPr>
          <p:nvPr>
            <p:ph type="sldNum" sz="quarter" idx="15"/>
          </p:nvPr>
        </p:nvSpPr>
        <p:spPr/>
        <p:txBody>
          <a:bodyPr/>
          <a:lstStyle>
            <a:lvl1pPr>
              <a:defRPr smtClean="0"/>
            </a:lvl1pPr>
          </a:lstStyle>
          <a:p>
            <a:pPr>
              <a:defRPr/>
            </a:pPr>
            <a:fld id="{7C505A8E-F6FA-4478-92C9-D27F96A6F72C}" type="slidenum">
              <a:rPr lang="en-US"/>
              <a:pPr>
                <a:defRPr/>
              </a:pPr>
              <a:t>‹#›</a:t>
            </a:fld>
            <a:endParaRPr lang="en-US"/>
          </a:p>
        </p:txBody>
      </p:sp>
    </p:spTree>
    <p:extLst>
      <p:ext uri="{BB962C8B-B14F-4D97-AF65-F5344CB8AC3E}">
        <p14:creationId xmlns:p14="http://schemas.microsoft.com/office/powerpoint/2010/main" val="310039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0"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smtClean="0"/>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3" name="Footer Placeholder 8"/>
          <p:cNvSpPr>
            <a:spLocks noGrp="1"/>
          </p:cNvSpPr>
          <p:nvPr>
            <p:ph type="ftr" sz="quarter" idx="11"/>
          </p:nvPr>
        </p:nvSpPr>
        <p:spPr/>
        <p:txBody>
          <a:bodyPr/>
          <a:lstStyle>
            <a:lvl1pPr>
              <a:defRPr/>
            </a:lvl1pPr>
          </a:lstStyle>
          <a:p>
            <a:pPr>
              <a:defRPr/>
            </a:pPr>
            <a:r>
              <a:rPr lang="en-US"/>
              <a:t>Presentation Title</a:t>
            </a:r>
          </a:p>
        </p:txBody>
      </p:sp>
      <p:sp>
        <p:nvSpPr>
          <p:cNvPr id="64" name="Slide Number Placeholder 9"/>
          <p:cNvSpPr>
            <a:spLocks noGrp="1"/>
          </p:cNvSpPr>
          <p:nvPr>
            <p:ph type="sldNum" sz="quarter" idx="12"/>
          </p:nvPr>
        </p:nvSpPr>
        <p:spPr/>
        <p:txBody>
          <a:bodyPr/>
          <a:lstStyle>
            <a:lvl1pPr>
              <a:defRPr smtClean="0"/>
            </a:lvl1pPr>
          </a:lstStyle>
          <a:p>
            <a:pPr>
              <a:defRPr/>
            </a:pPr>
            <a:fld id="{6F49B432-AE81-4A26-98EE-5C4E4F4D88F8}" type="slidenum">
              <a:rPr lang="en-US"/>
              <a:pPr>
                <a:defRPr/>
              </a:pPr>
              <a:t>‹#›</a:t>
            </a:fld>
            <a:endParaRPr lang="en-US"/>
          </a:p>
        </p:txBody>
      </p:sp>
    </p:spTree>
    <p:extLst>
      <p:ext uri="{BB962C8B-B14F-4D97-AF65-F5344CB8AC3E}">
        <p14:creationId xmlns:p14="http://schemas.microsoft.com/office/powerpoint/2010/main" val="1229019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7"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smtClean="0"/>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smtClean="0"/>
              <a:t>Click to edit Master text styles</a:t>
            </a:r>
          </a:p>
        </p:txBody>
      </p:sp>
      <p:sp>
        <p:nvSpPr>
          <p:cNvPr id="8" name="Footer Placeholder 1"/>
          <p:cNvSpPr>
            <a:spLocks noGrp="1"/>
          </p:cNvSpPr>
          <p:nvPr>
            <p:ph type="ftr" sz="quarter" idx="15"/>
          </p:nvPr>
        </p:nvSpPr>
        <p:spPr/>
        <p:txBody>
          <a:bodyPr/>
          <a:lstStyle>
            <a:lvl1pPr>
              <a:defRPr/>
            </a:lvl1pPr>
          </a:lstStyle>
          <a:p>
            <a:pPr>
              <a:defRPr/>
            </a:pPr>
            <a:r>
              <a:rPr lang="en-US"/>
              <a:t>Presentation Title</a:t>
            </a:r>
          </a:p>
        </p:txBody>
      </p:sp>
      <p:sp>
        <p:nvSpPr>
          <p:cNvPr id="9" name="Slide Number Placeholder 2"/>
          <p:cNvSpPr>
            <a:spLocks noGrp="1"/>
          </p:cNvSpPr>
          <p:nvPr>
            <p:ph type="sldNum" sz="quarter" idx="16"/>
          </p:nvPr>
        </p:nvSpPr>
        <p:spPr/>
        <p:txBody>
          <a:bodyPr/>
          <a:lstStyle>
            <a:lvl1pPr>
              <a:defRPr smtClean="0"/>
            </a:lvl1pPr>
          </a:lstStyle>
          <a:p>
            <a:pPr>
              <a:defRPr/>
            </a:pPr>
            <a:fld id="{7926DC2F-DE00-4FC7-9D7F-8B4408EEE110}" type="slidenum">
              <a:rPr lang="en-US"/>
              <a:pPr>
                <a:defRPr/>
              </a:pPr>
              <a:t>‹#›</a:t>
            </a:fld>
            <a:endParaRPr lang="en-US"/>
          </a:p>
        </p:txBody>
      </p:sp>
    </p:spTree>
    <p:extLst>
      <p:ext uri="{BB962C8B-B14F-4D97-AF65-F5344CB8AC3E}">
        <p14:creationId xmlns:p14="http://schemas.microsoft.com/office/powerpoint/2010/main" val="207524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997858"/>
            <a:ext cx="3010890" cy="4924960"/>
          </a:xfrm>
        </p:spPr>
        <p:txBody>
          <a:bodyPr anchor="ctr"/>
          <a:lstStyle>
            <a:lvl1pPr algn="l">
              <a:defRPr sz="2400" b="0" i="0" cap="all" baseline="0">
                <a:solidFill>
                  <a:schemeClr val="tx1"/>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3"/>
          <p:cNvSpPr>
            <a:spLocks noGrp="1"/>
          </p:cNvSpPr>
          <p:nvPr>
            <p:ph type="sldNum" sz="quarter" idx="10"/>
          </p:nvPr>
        </p:nvSpPr>
        <p:spPr/>
        <p:txBody>
          <a:bodyPr/>
          <a:lstStyle>
            <a:lvl1pPr>
              <a:defRPr/>
            </a:lvl1pPr>
          </a:lstStyle>
          <a:p>
            <a:pPr>
              <a:defRPr/>
            </a:pPr>
            <a:fld id="{B7E3858F-ED92-4D33-9105-3DC65086BBDB}"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908801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nchor="b"/>
          <a:lstStyle>
            <a:lvl1pPr>
              <a:defRPr sz="2200" b="0" i="0" baseline="0">
                <a:solidFill>
                  <a:srgbClr val="021F43"/>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3"/>
          <p:cNvSpPr>
            <a:spLocks noGrp="1"/>
          </p:cNvSpPr>
          <p:nvPr>
            <p:ph type="sldNum" sz="quarter" idx="10"/>
          </p:nvPr>
        </p:nvSpPr>
        <p:spPr/>
        <p:txBody>
          <a:bodyPr/>
          <a:lstStyle>
            <a:lvl1pPr>
              <a:defRPr/>
            </a:lvl1pPr>
          </a:lstStyle>
          <a:p>
            <a:pPr>
              <a:defRPr/>
            </a:pPr>
            <a:fld id="{273D2DC5-F85F-49BE-B09F-1599040791FF}"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3034506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nchor="b"/>
          <a:lstStyle>
            <a:lvl1pPr>
              <a:defRPr sz="2200" b="0" i="0" cap="none" baseline="0">
                <a:solidFill>
                  <a:srgbClr val="021F43"/>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smtClean="0"/>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smtClean="0"/>
              <a:t>Click to edit Master text styles</a:t>
            </a:r>
          </a:p>
        </p:txBody>
      </p:sp>
      <p:sp>
        <p:nvSpPr>
          <p:cNvPr id="7" name="Slide Number Placeholder 3"/>
          <p:cNvSpPr>
            <a:spLocks noGrp="1"/>
          </p:cNvSpPr>
          <p:nvPr>
            <p:ph type="sldNum" sz="quarter" idx="15"/>
          </p:nvPr>
        </p:nvSpPr>
        <p:spPr/>
        <p:txBody>
          <a:bodyPr/>
          <a:lstStyle>
            <a:lvl1pPr>
              <a:defRPr/>
            </a:lvl1pPr>
          </a:lstStyle>
          <a:p>
            <a:pPr>
              <a:defRPr/>
            </a:pPr>
            <a:fld id="{A9A3D671-EFFE-40AD-B1E0-E733AD695BD7}" type="slidenum">
              <a:rPr lang="en-US"/>
              <a:pPr>
                <a:defRPr/>
              </a:pPr>
              <a:t>‹#›</a:t>
            </a:fld>
            <a:endParaRPr lang="en-US"/>
          </a:p>
        </p:txBody>
      </p:sp>
      <p:sp>
        <p:nvSpPr>
          <p:cNvPr id="8" name="Footer Placeholder 4"/>
          <p:cNvSpPr>
            <a:spLocks noGrp="1"/>
          </p:cNvSpPr>
          <p:nvPr>
            <p:ph type="ftr" sz="quarter" idx="16"/>
          </p:nvPr>
        </p:nvSpPr>
        <p:spPr/>
        <p:txBody>
          <a:bodyPr/>
          <a:lstStyle>
            <a:lvl1pPr>
              <a:defRPr/>
            </a:lvl1pPr>
          </a:lstStyle>
          <a:p>
            <a:pPr>
              <a:defRPr/>
            </a:pPr>
            <a:r>
              <a:rPr lang="en-US"/>
              <a:t>Presentation Title</a:t>
            </a:r>
          </a:p>
        </p:txBody>
      </p:sp>
    </p:spTree>
    <p:extLst>
      <p:ext uri="{BB962C8B-B14F-4D97-AF65-F5344CB8AC3E}">
        <p14:creationId xmlns:p14="http://schemas.microsoft.com/office/powerpoint/2010/main" val="32692796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slideLayout" Target="../slideLayouts/slideLayout2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19"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bwMode="auto">
          <a:xfrm>
            <a:off x="685800" y="871538"/>
            <a:ext cx="7772400" cy="563562"/>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 name="Footer Placeholder 2"/>
          <p:cNvSpPr>
            <a:spLocks noGrp="1"/>
          </p:cNvSpPr>
          <p:nvPr>
            <p:ph type="ftr" sz="quarter" idx="3"/>
          </p:nvPr>
        </p:nvSpPr>
        <p:spPr>
          <a:xfrm>
            <a:off x="2847975" y="6356350"/>
            <a:ext cx="5600700" cy="328613"/>
          </a:xfrm>
          <a:prstGeom prst="rect">
            <a:avLst/>
          </a:prstGeom>
        </p:spPr>
        <p:txBody>
          <a:bodyPr vert="horz" lIns="0" tIns="0" rIns="91440" bIns="0" rtlCol="0" anchor="b">
            <a:normAutofit/>
          </a:bodyPr>
          <a:lstStyle>
            <a:lvl1pPr algn="r">
              <a:defRPr sz="1400" b="0">
                <a:solidFill>
                  <a:schemeClr val="tx1">
                    <a:tint val="75000"/>
                  </a:schemeClr>
                </a:solidFill>
                <a:latin typeface="+mn-lt"/>
                <a:ea typeface="+mn-ea"/>
                <a:cs typeface="Times New Roman" pitchFamily="18" charset="0"/>
              </a:defRPr>
            </a:lvl1pPr>
          </a:lstStyle>
          <a:p>
            <a:pPr>
              <a:defRPr/>
            </a:pPr>
            <a:r>
              <a:rPr lang="en-US"/>
              <a:t>Presentation Title</a:t>
            </a:r>
            <a:endParaRPr lang="en-US" dirty="0"/>
          </a:p>
        </p:txBody>
      </p:sp>
      <p:sp>
        <p:nvSpPr>
          <p:cNvPr id="5" name="Date Placeholder 4"/>
          <p:cNvSpPr>
            <a:spLocks noGrp="1"/>
          </p:cNvSpPr>
          <p:nvPr>
            <p:ph type="dt" sz="half" idx="2"/>
          </p:nvPr>
        </p:nvSpPr>
        <p:spPr>
          <a:xfrm>
            <a:off x="684213" y="6329363"/>
            <a:ext cx="2133600" cy="365125"/>
          </a:xfrm>
          <a:prstGeom prst="rect">
            <a:avLst/>
          </a:prstGeom>
        </p:spPr>
        <p:txBody>
          <a:bodyPr vert="horz" lIns="0" tIns="0" rIns="91440" bIns="0" rtlCol="0" anchor="b">
            <a:normAutofit/>
          </a:bodyPr>
          <a:lstStyle>
            <a:lvl1pPr algn="l">
              <a:defRPr sz="1400" b="0">
                <a:solidFill>
                  <a:schemeClr val="tx1">
                    <a:tint val="75000"/>
                  </a:schemeClr>
                </a:solidFill>
                <a:latin typeface="+mn-lt"/>
                <a:ea typeface="+mn-ea"/>
                <a:cs typeface="Times New Roman" pitchFamily="18"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5372" r:id="rId1"/>
    <p:sldLayoutId id="2147485373" r:id="rId2"/>
    <p:sldLayoutId id="2147485374" r:id="rId3"/>
  </p:sldLayoutIdLst>
  <p:timing>
    <p:tnLst>
      <p:par>
        <p:cTn id="1" dur="indefinite" restart="never" nodeType="tmRoot"/>
      </p:par>
    </p:tnLst>
  </p:timing>
  <p:hf hdr="0" dt="0"/>
  <p:txStyles>
    <p:titleStyle>
      <a:lvl1pPr algn="l" rtl="0" eaLnBrk="1" fontAlgn="base" hangingPunct="1">
        <a:spcBef>
          <a:spcPct val="0"/>
        </a:spcBef>
        <a:spcAft>
          <a:spcPct val="0"/>
        </a:spcAft>
        <a:defRPr sz="2600" cap="all">
          <a:solidFill>
            <a:schemeClr val="tx1"/>
          </a:solidFill>
          <a:latin typeface="+mj-lt"/>
          <a:ea typeface="MS PGothic" pitchFamily="34" charset="-128"/>
          <a:cs typeface="+mj-cs"/>
        </a:defRPr>
      </a:lvl1pPr>
      <a:lvl2pPr algn="l" rtl="0" eaLnBrk="1" fontAlgn="base" hangingPunct="1">
        <a:spcBef>
          <a:spcPct val="0"/>
        </a:spcBef>
        <a:spcAft>
          <a:spcPct val="0"/>
        </a:spcAft>
        <a:defRPr sz="2600">
          <a:solidFill>
            <a:schemeClr val="tx1"/>
          </a:solidFill>
          <a:latin typeface="Arial Bold" charset="0"/>
          <a:ea typeface="MS PGothic" pitchFamily="34" charset="-128"/>
        </a:defRPr>
      </a:lvl2pPr>
      <a:lvl3pPr algn="l" rtl="0" eaLnBrk="1" fontAlgn="base" hangingPunct="1">
        <a:spcBef>
          <a:spcPct val="0"/>
        </a:spcBef>
        <a:spcAft>
          <a:spcPct val="0"/>
        </a:spcAft>
        <a:defRPr sz="2600">
          <a:solidFill>
            <a:schemeClr val="tx1"/>
          </a:solidFill>
          <a:latin typeface="Arial Bold" charset="0"/>
          <a:ea typeface="MS PGothic" pitchFamily="34" charset="-128"/>
        </a:defRPr>
      </a:lvl3pPr>
      <a:lvl4pPr algn="l" rtl="0" eaLnBrk="1" fontAlgn="base" hangingPunct="1">
        <a:spcBef>
          <a:spcPct val="0"/>
        </a:spcBef>
        <a:spcAft>
          <a:spcPct val="0"/>
        </a:spcAft>
        <a:defRPr sz="2600">
          <a:solidFill>
            <a:schemeClr val="tx1"/>
          </a:solidFill>
          <a:latin typeface="Arial Bold" charset="0"/>
          <a:ea typeface="MS PGothic" pitchFamily="34" charset="-128"/>
        </a:defRPr>
      </a:lvl4pPr>
      <a:lvl5pPr algn="l" rtl="0" eaLnBrk="1" fontAlgn="base" hangingPunct="1">
        <a:spcBef>
          <a:spcPct val="0"/>
        </a:spcBef>
        <a:spcAft>
          <a:spcPct val="0"/>
        </a:spcAft>
        <a:defRPr sz="2600">
          <a:solidFill>
            <a:schemeClr val="tx1"/>
          </a:solidFill>
          <a:latin typeface="Arial Bold" charset="0"/>
          <a:ea typeface="MS PGothic" pitchFamily="34" charset="-128"/>
        </a:defRPr>
      </a:lvl5pPr>
      <a:lvl6pPr marL="457200" algn="ctr" rtl="0" eaLnBrk="1" fontAlgn="base" hangingPunct="1">
        <a:spcBef>
          <a:spcPct val="0"/>
        </a:spcBef>
        <a:spcAft>
          <a:spcPct val="0"/>
        </a:spcAft>
        <a:defRPr sz="2600" b="1">
          <a:solidFill>
            <a:srgbClr val="014C6D"/>
          </a:solidFill>
          <a:latin typeface="Trebuchet MS" pitchFamily="34" charset="0"/>
        </a:defRPr>
      </a:lvl6pPr>
      <a:lvl7pPr marL="914400" algn="ctr" rtl="0" eaLnBrk="1" fontAlgn="base" hangingPunct="1">
        <a:spcBef>
          <a:spcPct val="0"/>
        </a:spcBef>
        <a:spcAft>
          <a:spcPct val="0"/>
        </a:spcAft>
        <a:defRPr sz="2600" b="1">
          <a:solidFill>
            <a:srgbClr val="014C6D"/>
          </a:solidFill>
          <a:latin typeface="Trebuchet MS" pitchFamily="34" charset="0"/>
        </a:defRPr>
      </a:lvl7pPr>
      <a:lvl8pPr marL="1371600" algn="ctr" rtl="0" eaLnBrk="1" fontAlgn="base" hangingPunct="1">
        <a:spcBef>
          <a:spcPct val="0"/>
        </a:spcBef>
        <a:spcAft>
          <a:spcPct val="0"/>
        </a:spcAft>
        <a:defRPr sz="2600" b="1">
          <a:solidFill>
            <a:srgbClr val="014C6D"/>
          </a:solidFill>
          <a:latin typeface="Trebuchet MS" pitchFamily="34" charset="0"/>
        </a:defRPr>
      </a:lvl8pPr>
      <a:lvl9pPr marL="1828800" algn="ctr" rtl="0" eaLnBrk="1" fontAlgn="base" hangingPunct="1">
        <a:spcBef>
          <a:spcPct val="0"/>
        </a:spcBef>
        <a:spcAft>
          <a:spcPct val="0"/>
        </a:spcAft>
        <a:defRPr sz="2600" b="1">
          <a:solidFill>
            <a:srgbClr val="014C6D"/>
          </a:solidFill>
          <a:latin typeface="Trebuchet MS" pitchFamily="34" charset="0"/>
        </a:defRPr>
      </a:lvl9pPr>
    </p:titleStyle>
    <p:bodyStyle>
      <a:lvl1pPr marL="342900" indent="-342900" algn="l" rtl="0" eaLnBrk="1" fontAlgn="base" hangingPunct="1">
        <a:lnSpc>
          <a:spcPct val="115000"/>
        </a:lnSpc>
        <a:spcBef>
          <a:spcPct val="20000"/>
        </a:spcBef>
        <a:spcAft>
          <a:spcPct val="0"/>
        </a:spcAft>
        <a:buClr>
          <a:srgbClr val="00783C"/>
        </a:buClr>
        <a:defRPr>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rgbClr val="00783C"/>
        </a:buClr>
        <a:buFont typeface="Wingdings" pitchFamily="2" charset="2"/>
        <a:defRPr>
          <a:solidFill>
            <a:schemeClr val="tx1"/>
          </a:solidFill>
          <a:latin typeface="+mn-lt"/>
          <a:ea typeface="MS PGothic" pitchFamily="34" charset="-128"/>
        </a:defRPr>
      </a:lvl2pPr>
      <a:lvl3pPr marL="4763" indent="909638" algn="l" rtl="0" eaLnBrk="1" fontAlgn="base" hangingPunct="1">
        <a:spcBef>
          <a:spcPct val="20000"/>
        </a:spcBef>
        <a:spcAft>
          <a:spcPct val="0"/>
        </a:spcAft>
        <a:buClr>
          <a:srgbClr val="00783C"/>
        </a:buClr>
        <a:defRPr>
          <a:solidFill>
            <a:schemeClr val="tx1"/>
          </a:solidFill>
          <a:latin typeface="+mn-lt"/>
          <a:ea typeface="MS PGothic" pitchFamily="34" charset="-128"/>
        </a:defRPr>
      </a:lvl3pPr>
      <a:lvl4pPr marL="1600200" indent="-228600" algn="l" rtl="0" eaLnBrk="1" fontAlgn="base" hangingPunct="1">
        <a:spcBef>
          <a:spcPct val="20000"/>
        </a:spcBef>
        <a:spcAft>
          <a:spcPct val="0"/>
        </a:spcAft>
        <a:buClr>
          <a:srgbClr val="00783C"/>
        </a:buClr>
        <a:defRPr>
          <a:solidFill>
            <a:schemeClr val="tx1"/>
          </a:solidFill>
          <a:latin typeface="+mn-lt"/>
          <a:ea typeface="MS PGothic" pitchFamily="34" charset="-128"/>
        </a:defRPr>
      </a:lvl4pPr>
      <a:lvl5pPr marL="2057400" indent="-228600" algn="l" rtl="0" eaLnBrk="1" fontAlgn="base" hangingPunct="1">
        <a:spcBef>
          <a:spcPct val="20000"/>
        </a:spcBef>
        <a:spcAft>
          <a:spcPct val="0"/>
        </a:spcAft>
        <a:buClr>
          <a:srgbClr val="00783C"/>
        </a:buClr>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rgbClr val="00783C"/>
        </a:buClr>
        <a:buChar char="»"/>
        <a:defRPr sz="1600">
          <a:solidFill>
            <a:schemeClr val="tx1"/>
          </a:solidFill>
          <a:latin typeface="+mn-lt"/>
        </a:defRPr>
      </a:lvl6pPr>
      <a:lvl7pPr marL="2971800" indent="-228600" algn="l" rtl="0" eaLnBrk="1" fontAlgn="base" hangingPunct="1">
        <a:spcBef>
          <a:spcPct val="20000"/>
        </a:spcBef>
        <a:spcAft>
          <a:spcPct val="0"/>
        </a:spcAft>
        <a:buClr>
          <a:srgbClr val="00783C"/>
        </a:buClr>
        <a:buChar char="»"/>
        <a:defRPr sz="1600">
          <a:solidFill>
            <a:schemeClr val="tx1"/>
          </a:solidFill>
          <a:latin typeface="+mn-lt"/>
        </a:defRPr>
      </a:lvl7pPr>
      <a:lvl8pPr marL="3429000" indent="-228600" algn="l" rtl="0" eaLnBrk="1" fontAlgn="base" hangingPunct="1">
        <a:spcBef>
          <a:spcPct val="20000"/>
        </a:spcBef>
        <a:spcAft>
          <a:spcPct val="0"/>
        </a:spcAft>
        <a:buClr>
          <a:srgbClr val="00783C"/>
        </a:buClr>
        <a:buChar char="»"/>
        <a:defRPr sz="1600">
          <a:solidFill>
            <a:schemeClr val="tx1"/>
          </a:solidFill>
          <a:latin typeface="+mn-lt"/>
        </a:defRPr>
      </a:lvl8pPr>
      <a:lvl9pPr marL="3886200" indent="-228600" algn="l" rtl="0" eaLnBrk="1" fontAlgn="base" hangingPunct="1">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2051"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2054"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sp>
        <p:nvSpPr>
          <p:cNvPr id="4" name="Slide Number Placeholder 3"/>
          <p:cNvSpPr>
            <a:spLocks noGrp="1"/>
          </p:cNvSpPr>
          <p:nvPr>
            <p:ph type="sldNum" sz="quarter" idx="4"/>
          </p:nvPr>
        </p:nvSpPr>
        <p:spPr>
          <a:xfrm>
            <a:off x="360363" y="6356350"/>
            <a:ext cx="317500" cy="365125"/>
          </a:xfrm>
          <a:prstGeom prst="rect">
            <a:avLst/>
          </a:prstGeom>
        </p:spPr>
        <p:txBody>
          <a:bodyPr vert="horz" wrap="square" lIns="0" tIns="0" rIns="0" bIns="0" numCol="1" anchor="ctr" anchorCtr="0" compatLnSpc="1">
            <a:prstTxWarp prst="textNoShape">
              <a:avLst/>
            </a:prstTxWarp>
            <a:normAutofit/>
          </a:bodyPr>
          <a:lstStyle>
            <a:lvl1pPr>
              <a:defRPr sz="1100" b="0" smtClean="0">
                <a:solidFill>
                  <a:srgbClr val="595959"/>
                </a:solidFill>
                <a:latin typeface="Arial" pitchFamily="34" charset="0"/>
              </a:defRPr>
            </a:lvl1pPr>
          </a:lstStyle>
          <a:p>
            <a:pPr>
              <a:defRPr/>
            </a:pPr>
            <a:fld id="{E6392975-6173-47C2-92A5-F7E9C3AE4BAF}" type="slidenum">
              <a:rPr lang="en-US"/>
              <a:pPr>
                <a:defRPr/>
              </a:pPr>
              <a:t>‹#›</a:t>
            </a:fld>
            <a:endParaRPr lang="en-US"/>
          </a:p>
        </p:txBody>
      </p:sp>
      <p:sp>
        <p:nvSpPr>
          <p:cNvPr id="5" name="Footer Placeholder 4"/>
          <p:cNvSpPr>
            <a:spLocks noGrp="1"/>
          </p:cNvSpPr>
          <p:nvPr>
            <p:ph type="ftr" sz="quarter" idx="3"/>
          </p:nvPr>
        </p:nvSpPr>
        <p:spPr>
          <a:xfrm>
            <a:off x="741363" y="6356350"/>
            <a:ext cx="5915025" cy="365125"/>
          </a:xfrm>
          <a:prstGeom prst="rect">
            <a:avLst/>
          </a:prstGeom>
        </p:spPr>
        <p:txBody>
          <a:bodyPr vert="horz" lIns="0" tIns="0" rIns="0" bIns="0" rtlCol="0" anchor="ctr">
            <a:normAutofit/>
          </a:bodyPr>
          <a:lstStyle>
            <a:lvl1pPr algn="l">
              <a:defRPr sz="1100" b="0" baseline="0">
                <a:solidFill>
                  <a:schemeClr val="tx2">
                    <a:lumMod val="65000"/>
                    <a:lumOff val="35000"/>
                  </a:schemeClr>
                </a:solidFill>
                <a:latin typeface="+mn-lt"/>
                <a:ea typeface="+mn-ea"/>
                <a:cs typeface="Times New Roman" pitchFamily="18" charset="0"/>
              </a:defRPr>
            </a:lvl1pPr>
          </a:lstStyle>
          <a:p>
            <a:pPr>
              <a:defRPr/>
            </a:pPr>
            <a:r>
              <a:rPr lang="en-US"/>
              <a:t>Presentation Title</a:t>
            </a:r>
          </a:p>
        </p:txBody>
      </p:sp>
      <p:pic>
        <p:nvPicPr>
          <p:cNvPr id="2057" name="Picture 10"/>
          <p:cNvPicPr>
            <a:picLocks noChangeAspect="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6884988" y="6305550"/>
            <a:ext cx="1982787"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75" r:id="rId1"/>
    <p:sldLayoutId id="2147485376" r:id="rId2"/>
    <p:sldLayoutId id="2147485377" r:id="rId3"/>
    <p:sldLayoutId id="2147485360" r:id="rId4"/>
    <p:sldLayoutId id="2147485361" r:id="rId5"/>
    <p:sldLayoutId id="2147485362" r:id="rId6"/>
    <p:sldLayoutId id="2147485363" r:id="rId7"/>
    <p:sldLayoutId id="2147485364" r:id="rId8"/>
    <p:sldLayoutId id="2147485365" r:id="rId9"/>
    <p:sldLayoutId id="2147485378" r:id="rId10"/>
    <p:sldLayoutId id="2147485366" r:id="rId11"/>
    <p:sldLayoutId id="2147485379" r:id="rId12"/>
    <p:sldLayoutId id="2147485367" r:id="rId13"/>
    <p:sldLayoutId id="2147485368" r:id="rId14"/>
    <p:sldLayoutId id="2147485369" r:id="rId15"/>
    <p:sldLayoutId id="2147485370" r:id="rId16"/>
    <p:sldLayoutId id="2147485380" r:id="rId17"/>
    <p:sldLayoutId id="2147485371" r:id="rId18"/>
  </p:sldLayoutIdLst>
  <p:timing>
    <p:tnLst>
      <p:par>
        <p:cTn id="1" dur="indefinite" restart="never" nodeType="tmRoot"/>
      </p:par>
    </p:tnLst>
  </p:timing>
  <p:hf hd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2.jpeg"/><Relationship Id="rId3" Type="http://schemas.openxmlformats.org/officeDocument/2006/relationships/image" Target="../media/image4.png"/><Relationship Id="rId7" Type="http://schemas.openxmlformats.org/officeDocument/2006/relationships/image" Target="../media/image8.emf"/><Relationship Id="rId12" Type="http://schemas.openxmlformats.org/officeDocument/2006/relationships/image" Target="../media/image11.w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image" Target="../media/image10.png"/><Relationship Id="rId5" Type="http://schemas.openxmlformats.org/officeDocument/2006/relationships/image" Target="../media/image6.wmf"/><Relationship Id="rId10" Type="http://schemas.openxmlformats.org/officeDocument/2006/relationships/image" Target="../media/image3.png"/><Relationship Id="rId4" Type="http://schemas.openxmlformats.org/officeDocument/2006/relationships/image" Target="../media/image5.emf"/><Relationship Id="rId9" Type="http://schemas.openxmlformats.org/officeDocument/2006/relationships/oleObject" Target="../embeddings/oleObject1.bin"/><Relationship Id="rId1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4.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78" y="406401"/>
            <a:ext cx="8603567" cy="3407508"/>
          </a:xfrm>
        </p:spPr>
        <p:txBody>
          <a:bodyPr>
            <a:normAutofit/>
          </a:bodyPr>
          <a:lstStyle/>
          <a:p>
            <a:r>
              <a:rPr lang="en-US" sz="4000" dirty="0"/>
              <a:t>The World Bank, </a:t>
            </a:r>
            <a:r>
              <a:rPr lang="en-US" sz="4000" dirty="0" smtClean="0"/>
              <a:t>                              Islamic </a:t>
            </a:r>
            <a:r>
              <a:rPr lang="en-US" sz="4000" dirty="0"/>
              <a:t>Finance </a:t>
            </a:r>
            <a:br>
              <a:rPr lang="en-US" sz="4000" dirty="0"/>
            </a:br>
            <a:r>
              <a:rPr lang="en-US" sz="4000" dirty="0"/>
              <a:t>and </a:t>
            </a:r>
            <a:br>
              <a:rPr lang="en-US" sz="4000" dirty="0"/>
            </a:br>
            <a:r>
              <a:rPr lang="en-US" sz="4000" dirty="0"/>
              <a:t>Sustainable </a:t>
            </a:r>
            <a:r>
              <a:rPr lang="en-US" sz="4000" dirty="0" smtClean="0"/>
              <a:t>INVESTING</a:t>
            </a:r>
            <a:r>
              <a:rPr lang="en-US" sz="3200" dirty="0" smtClean="0"/>
              <a:t/>
            </a:r>
            <a:br>
              <a:rPr lang="en-US" sz="3200" dirty="0" smtClean="0"/>
            </a:br>
            <a:endParaRPr lang="en-US" sz="3200" dirty="0"/>
          </a:p>
        </p:txBody>
      </p:sp>
      <p:sp>
        <p:nvSpPr>
          <p:cNvPr id="3" name="Text Placeholder 2"/>
          <p:cNvSpPr>
            <a:spLocks noGrp="1"/>
          </p:cNvSpPr>
          <p:nvPr>
            <p:ph type="body" sz="quarter" idx="14"/>
          </p:nvPr>
        </p:nvSpPr>
        <p:spPr>
          <a:xfrm>
            <a:off x="5384800" y="4425225"/>
            <a:ext cx="3391981" cy="2044270"/>
          </a:xfrm>
        </p:spPr>
        <p:txBody>
          <a:bodyPr/>
          <a:lstStyle/>
          <a:p>
            <a:r>
              <a:rPr lang="en-US" dirty="0" smtClean="0"/>
              <a:t>Abu Dhabi</a:t>
            </a:r>
            <a:endParaRPr lang="en-US" dirty="0"/>
          </a:p>
          <a:p>
            <a:r>
              <a:rPr lang="en-US" dirty="0" smtClean="0"/>
              <a:t>April</a:t>
            </a:r>
            <a:r>
              <a:rPr lang="en-US" dirty="0" smtClean="0"/>
              <a:t> </a:t>
            </a:r>
            <a:r>
              <a:rPr lang="en-US" dirty="0"/>
              <a:t>2015</a:t>
            </a:r>
          </a:p>
          <a:p>
            <a:endParaRPr lang="en-US" dirty="0"/>
          </a:p>
          <a:p>
            <a:r>
              <a:rPr lang="en-US" dirty="0"/>
              <a:t>Michael Bennett</a:t>
            </a:r>
          </a:p>
          <a:p>
            <a:r>
              <a:rPr lang="en-US" dirty="0"/>
              <a:t>Head of </a:t>
            </a:r>
            <a:r>
              <a:rPr lang="en-US" dirty="0" smtClean="0"/>
              <a:t>Derivatives /Structured Finance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0410" y="468922"/>
            <a:ext cx="8552840" cy="589940"/>
          </a:xfrm>
        </p:spPr>
        <p:txBody>
          <a:bodyPr>
            <a:noAutofit/>
          </a:bodyPr>
          <a:lstStyle/>
          <a:p>
            <a:pPr>
              <a:defRPr/>
            </a:pPr>
            <a:r>
              <a:rPr lang="en-US" sz="3200" b="1" cap="none" dirty="0" smtClean="0">
                <a:solidFill>
                  <a:schemeClr val="tx1">
                    <a:lumMod val="90000"/>
                    <a:lumOff val="10000"/>
                  </a:schemeClr>
                </a:solidFill>
              </a:rPr>
              <a:t>Vaccine </a:t>
            </a:r>
            <a:r>
              <a:rPr lang="en-US" sz="3200" b="1" cap="none" dirty="0" err="1" smtClean="0">
                <a:solidFill>
                  <a:schemeClr val="tx1">
                    <a:lumMod val="90000"/>
                    <a:lumOff val="10000"/>
                  </a:schemeClr>
                </a:solidFill>
              </a:rPr>
              <a:t>Sukuk</a:t>
            </a:r>
            <a:r>
              <a:rPr lang="en-US" sz="3200" b="1" cap="none" dirty="0" smtClean="0">
                <a:solidFill>
                  <a:schemeClr val="tx1">
                    <a:lumMod val="90000"/>
                    <a:lumOff val="10000"/>
                  </a:schemeClr>
                </a:solidFill>
              </a:rPr>
              <a:t/>
            </a:r>
            <a:br>
              <a:rPr lang="en-US" sz="3200" b="1" cap="none" dirty="0" smtClean="0">
                <a:solidFill>
                  <a:schemeClr val="tx1">
                    <a:lumMod val="90000"/>
                    <a:lumOff val="10000"/>
                  </a:schemeClr>
                </a:solidFill>
              </a:rPr>
            </a:br>
            <a:r>
              <a:rPr lang="en-US" sz="3200" b="1" cap="none" dirty="0" smtClean="0">
                <a:solidFill>
                  <a:schemeClr val="tx1">
                    <a:lumMod val="90000"/>
                    <a:lumOff val="10000"/>
                  </a:schemeClr>
                </a:solidFill>
              </a:rPr>
              <a:t>Difficulties </a:t>
            </a:r>
            <a:r>
              <a:rPr lang="en-US" sz="3200" b="1" cap="none" dirty="0">
                <a:solidFill>
                  <a:schemeClr val="tx1">
                    <a:lumMod val="90000"/>
                    <a:lumOff val="10000"/>
                  </a:schemeClr>
                </a:solidFill>
              </a:rPr>
              <a:t>/ Benefits</a:t>
            </a:r>
          </a:p>
        </p:txBody>
      </p:sp>
      <p:graphicFrame>
        <p:nvGraphicFramePr>
          <p:cNvPr id="8" name="Content Placeholder 3"/>
          <p:cNvGraphicFramePr>
            <a:graphicFrameLocks/>
          </p:cNvGraphicFramePr>
          <p:nvPr>
            <p:extLst>
              <p:ext uri="{D42A27DB-BD31-4B8C-83A1-F6EECF244321}">
                <p14:modId xmlns:p14="http://schemas.microsoft.com/office/powerpoint/2010/main" val="1596005863"/>
              </p:ext>
            </p:extLst>
          </p:nvPr>
        </p:nvGraphicFramePr>
        <p:xfrm>
          <a:off x="399988" y="1488828"/>
          <a:ext cx="8413262" cy="4573675"/>
        </p:xfrm>
        <a:graphic>
          <a:graphicData uri="http://schemas.openxmlformats.org/drawingml/2006/table">
            <a:tbl>
              <a:tblPr firstRow="1" bandRow="1">
                <a:tableStyleId>{5C22544A-7EE6-4342-B048-85BDC9FD1C3A}</a:tableStyleId>
              </a:tblPr>
              <a:tblGrid>
                <a:gridCol w="4159366"/>
                <a:gridCol w="4253896"/>
              </a:tblGrid>
              <a:tr h="391354">
                <a:tc>
                  <a:txBody>
                    <a:bodyPr/>
                    <a:lstStyle/>
                    <a:p>
                      <a:pPr algn="ctr"/>
                      <a:r>
                        <a:rPr lang="en-US" sz="2000" dirty="0" smtClean="0"/>
                        <a:t>Difficulties</a:t>
                      </a:r>
                      <a:endParaRPr lang="en-US" sz="2000" dirty="0"/>
                    </a:p>
                  </a:txBody>
                  <a:tcPr>
                    <a:gradFill flip="none" rotWithShape="1">
                      <a:gsLst>
                        <a:gs pos="0">
                          <a:srgbClr val="1DA9FF">
                            <a:tint val="66000"/>
                            <a:satMod val="160000"/>
                          </a:srgbClr>
                        </a:gs>
                        <a:gs pos="50000">
                          <a:srgbClr val="1DA9FF">
                            <a:tint val="44500"/>
                            <a:satMod val="160000"/>
                          </a:srgbClr>
                        </a:gs>
                        <a:gs pos="100000">
                          <a:srgbClr val="1DA9FF">
                            <a:tint val="23500"/>
                            <a:satMod val="160000"/>
                          </a:srgbClr>
                        </a:gs>
                      </a:gsLst>
                      <a:lin ang="2700000" scaled="1"/>
                      <a:tileRect/>
                    </a:gradFill>
                  </a:tcPr>
                </a:tc>
                <a:tc>
                  <a:txBody>
                    <a:bodyPr/>
                    <a:lstStyle/>
                    <a:p>
                      <a:pPr algn="ctr"/>
                      <a:r>
                        <a:rPr lang="en-US" sz="2000" dirty="0" smtClean="0"/>
                        <a:t>Benefits</a:t>
                      </a:r>
                      <a:endParaRPr lang="en-US" sz="2000" dirty="0"/>
                    </a:p>
                  </a:txBody>
                  <a:tcPr>
                    <a:gradFill flip="none" rotWithShape="1">
                      <a:gsLst>
                        <a:gs pos="0">
                          <a:srgbClr val="1DA9FF">
                            <a:tint val="66000"/>
                            <a:satMod val="160000"/>
                          </a:srgbClr>
                        </a:gs>
                        <a:gs pos="50000">
                          <a:srgbClr val="1DA9FF">
                            <a:tint val="44500"/>
                            <a:satMod val="160000"/>
                          </a:srgbClr>
                        </a:gs>
                        <a:gs pos="100000">
                          <a:srgbClr val="1DA9FF">
                            <a:tint val="23500"/>
                            <a:satMod val="160000"/>
                          </a:srgbClr>
                        </a:gs>
                      </a:gsLst>
                      <a:lin ang="2700000" scaled="1"/>
                      <a:tileRect/>
                    </a:gradFill>
                  </a:tcPr>
                </a:tc>
              </a:tr>
              <a:tr h="1556155">
                <a:tc>
                  <a:txBody>
                    <a:bodyPr/>
                    <a:lstStyle/>
                    <a:p>
                      <a:r>
                        <a:rPr lang="en-US" sz="2000" dirty="0" err="1" smtClean="0">
                          <a:solidFill>
                            <a:srgbClr val="002060"/>
                          </a:solidFill>
                        </a:rPr>
                        <a:t>IFFIm</a:t>
                      </a:r>
                      <a:r>
                        <a:rPr lang="en-US" sz="2000" baseline="0" dirty="0" smtClean="0">
                          <a:solidFill>
                            <a:srgbClr val="002060"/>
                          </a:solidFill>
                        </a:rPr>
                        <a:t> has no significant tangible assets</a:t>
                      </a:r>
                    </a:p>
                    <a:p>
                      <a:r>
                        <a:rPr lang="en-US" sz="2000" baseline="0" dirty="0" smtClean="0">
                          <a:solidFill>
                            <a:srgbClr val="002060"/>
                          </a:solidFill>
                        </a:rPr>
                        <a:t>(limited structural options)</a:t>
                      </a:r>
                    </a:p>
                    <a:p>
                      <a:endParaRPr lang="en-US" sz="2000" dirty="0">
                        <a:solidFill>
                          <a:srgbClr val="002060"/>
                        </a:solidFill>
                      </a:endParaRPr>
                    </a:p>
                  </a:txBody>
                  <a:tcPr/>
                </a:tc>
                <a:tc>
                  <a:txBody>
                    <a:bodyPr/>
                    <a:lstStyle/>
                    <a:p>
                      <a:r>
                        <a:rPr lang="en-US" sz="2000" dirty="0" err="1" smtClean="0">
                          <a:solidFill>
                            <a:srgbClr val="002060"/>
                          </a:solidFill>
                        </a:rPr>
                        <a:t>IFFIm</a:t>
                      </a:r>
                      <a:r>
                        <a:rPr lang="en-US" sz="2000" baseline="0" dirty="0" smtClean="0">
                          <a:solidFill>
                            <a:srgbClr val="002060"/>
                          </a:solidFill>
                        </a:rPr>
                        <a:t> investor base concentrated in US, Europe, Japan and Australia – expand to MENA and SE Asia</a:t>
                      </a:r>
                    </a:p>
                    <a:p>
                      <a:endParaRPr lang="en-US" sz="2000" dirty="0">
                        <a:solidFill>
                          <a:srgbClr val="002060"/>
                        </a:solidFill>
                      </a:endParaRPr>
                    </a:p>
                  </a:txBody>
                  <a:tcPr/>
                </a:tc>
              </a:tr>
              <a:tr h="1847934">
                <a:tc>
                  <a:txBody>
                    <a:bodyPr/>
                    <a:lstStyle/>
                    <a:p>
                      <a:r>
                        <a:rPr lang="en-US" sz="2000" dirty="0" smtClean="0">
                          <a:solidFill>
                            <a:srgbClr val="002060"/>
                          </a:solidFill>
                        </a:rPr>
                        <a:t>No</a:t>
                      </a:r>
                      <a:r>
                        <a:rPr lang="en-US" sz="2000" baseline="0" dirty="0" smtClean="0">
                          <a:solidFill>
                            <a:srgbClr val="002060"/>
                          </a:solidFill>
                        </a:rPr>
                        <a:t> one involved with </a:t>
                      </a:r>
                      <a:r>
                        <a:rPr lang="en-US" sz="2000" baseline="0" dirty="0" err="1" smtClean="0">
                          <a:solidFill>
                            <a:srgbClr val="002060"/>
                          </a:solidFill>
                        </a:rPr>
                        <a:t>IFFIm</a:t>
                      </a:r>
                      <a:r>
                        <a:rPr lang="en-US" sz="2000" baseline="0" dirty="0" smtClean="0">
                          <a:solidFill>
                            <a:srgbClr val="002060"/>
                          </a:solidFill>
                        </a:rPr>
                        <a:t> had experience with Islamic finance (</a:t>
                      </a:r>
                      <a:r>
                        <a:rPr lang="en-US" sz="2000" baseline="0" dirty="0" err="1" smtClean="0">
                          <a:solidFill>
                            <a:srgbClr val="002060"/>
                          </a:solidFill>
                        </a:rPr>
                        <a:t>eg</a:t>
                      </a:r>
                      <a:r>
                        <a:rPr lang="en-US" sz="2000" baseline="0" dirty="0" smtClean="0">
                          <a:solidFill>
                            <a:srgbClr val="002060"/>
                          </a:solidFill>
                        </a:rPr>
                        <a:t>, accountants, lawyers, back office staff)</a:t>
                      </a:r>
                    </a:p>
                    <a:p>
                      <a:r>
                        <a:rPr lang="en-US" sz="2000" baseline="0" dirty="0" smtClean="0">
                          <a:solidFill>
                            <a:srgbClr val="002060"/>
                          </a:solidFill>
                        </a:rPr>
                        <a:t>(big learning curve)</a:t>
                      </a:r>
                    </a:p>
                    <a:p>
                      <a:endParaRPr lang="en-US" sz="2000" dirty="0">
                        <a:solidFill>
                          <a:srgbClr val="002060"/>
                        </a:solidFill>
                      </a:endParaRPr>
                    </a:p>
                  </a:txBody>
                  <a:tcPr/>
                </a:tc>
                <a:tc>
                  <a:txBody>
                    <a:bodyPr/>
                    <a:lstStyle/>
                    <a:p>
                      <a:r>
                        <a:rPr lang="en-US" sz="2000" dirty="0" err="1" smtClean="0">
                          <a:solidFill>
                            <a:srgbClr val="002060"/>
                          </a:solidFill>
                        </a:rPr>
                        <a:t>IFFIm</a:t>
                      </a:r>
                      <a:r>
                        <a:rPr lang="en-US" sz="2000" dirty="0" smtClean="0">
                          <a:solidFill>
                            <a:srgbClr val="002060"/>
                          </a:solidFill>
                        </a:rPr>
                        <a:t>/GAVI not well known in MENA</a:t>
                      </a:r>
                      <a:r>
                        <a:rPr lang="en-US" sz="2000" baseline="0" dirty="0" smtClean="0">
                          <a:solidFill>
                            <a:srgbClr val="002060"/>
                          </a:solidFill>
                        </a:rPr>
                        <a:t> and SE Asia – increase awareness</a:t>
                      </a:r>
                      <a:endParaRPr lang="en-US" sz="2000" dirty="0">
                        <a:solidFill>
                          <a:srgbClr val="002060"/>
                        </a:solidFill>
                      </a:endParaRPr>
                    </a:p>
                  </a:txBody>
                  <a:tcPr/>
                </a:tc>
              </a:tr>
              <a:tr h="680819">
                <a:tc>
                  <a:txBody>
                    <a:bodyPr/>
                    <a:lstStyle/>
                    <a:p>
                      <a:r>
                        <a:rPr lang="en-US" sz="2000" dirty="0" err="1" smtClean="0">
                          <a:solidFill>
                            <a:srgbClr val="002060"/>
                          </a:solidFill>
                        </a:rPr>
                        <a:t>Sukuk</a:t>
                      </a:r>
                      <a:r>
                        <a:rPr lang="en-US" sz="2000" dirty="0" smtClean="0">
                          <a:solidFill>
                            <a:srgbClr val="002060"/>
                          </a:solidFill>
                        </a:rPr>
                        <a:t> Investors not familiar</a:t>
                      </a:r>
                      <a:r>
                        <a:rPr lang="en-US" sz="2000" baseline="0" dirty="0" smtClean="0">
                          <a:solidFill>
                            <a:srgbClr val="002060"/>
                          </a:solidFill>
                        </a:rPr>
                        <a:t> with </a:t>
                      </a:r>
                      <a:r>
                        <a:rPr lang="en-US" sz="2000" baseline="0" dirty="0" err="1" smtClean="0">
                          <a:solidFill>
                            <a:srgbClr val="002060"/>
                          </a:solidFill>
                        </a:rPr>
                        <a:t>IFFIm</a:t>
                      </a:r>
                      <a:r>
                        <a:rPr lang="en-US" sz="2000" baseline="0" dirty="0" smtClean="0">
                          <a:solidFill>
                            <a:srgbClr val="002060"/>
                          </a:solidFill>
                        </a:rPr>
                        <a:t> </a:t>
                      </a:r>
                      <a:endParaRPr lang="en-US" sz="2000" dirty="0">
                        <a:solidFill>
                          <a:srgbClr val="002060"/>
                        </a:solidFill>
                      </a:endParaRPr>
                    </a:p>
                  </a:txBody>
                  <a:tcPr/>
                </a:tc>
                <a:tc>
                  <a:txBody>
                    <a:bodyPr/>
                    <a:lstStyle/>
                    <a:p>
                      <a:r>
                        <a:rPr lang="en-US" sz="2000" dirty="0" smtClean="0">
                          <a:solidFill>
                            <a:srgbClr val="002060"/>
                          </a:solidFill>
                        </a:rPr>
                        <a:t>Potential to obtain cost effective funding in large size</a:t>
                      </a:r>
                      <a:endParaRPr lang="en-US" sz="2000" dirty="0">
                        <a:solidFill>
                          <a:srgbClr val="002060"/>
                        </a:solidFill>
                      </a:endParaRPr>
                    </a:p>
                  </a:txBody>
                  <a:tcPr/>
                </a:tc>
              </a:tr>
            </a:tbl>
          </a:graphicData>
        </a:graphic>
      </p:graphicFrame>
    </p:spTree>
    <p:extLst>
      <p:ext uri="{BB962C8B-B14F-4D97-AF65-F5344CB8AC3E}">
        <p14:creationId xmlns:p14="http://schemas.microsoft.com/office/powerpoint/2010/main" val="548577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0410" y="468922"/>
            <a:ext cx="8552840" cy="589940"/>
          </a:xfrm>
        </p:spPr>
        <p:txBody>
          <a:bodyPr>
            <a:noAutofit/>
          </a:bodyPr>
          <a:lstStyle/>
          <a:p>
            <a:pPr>
              <a:defRPr/>
            </a:pPr>
            <a:r>
              <a:rPr lang="en-US" sz="3200" b="1" cap="none" dirty="0" smtClean="0">
                <a:solidFill>
                  <a:schemeClr val="tx1">
                    <a:lumMod val="90000"/>
                    <a:lumOff val="10000"/>
                  </a:schemeClr>
                </a:solidFill>
              </a:rPr>
              <a:t>Vaccine </a:t>
            </a:r>
            <a:r>
              <a:rPr lang="en-US" sz="3200" b="1" cap="none" dirty="0" err="1" smtClean="0">
                <a:solidFill>
                  <a:schemeClr val="tx1">
                    <a:lumMod val="90000"/>
                    <a:lumOff val="10000"/>
                  </a:schemeClr>
                </a:solidFill>
              </a:rPr>
              <a:t>Sukuk</a:t>
            </a:r>
            <a:r>
              <a:rPr lang="en-US" sz="3200" b="1" cap="none" dirty="0" smtClean="0">
                <a:solidFill>
                  <a:schemeClr val="tx1">
                    <a:lumMod val="90000"/>
                    <a:lumOff val="10000"/>
                  </a:schemeClr>
                </a:solidFill>
              </a:rPr>
              <a:t> </a:t>
            </a:r>
            <a:br>
              <a:rPr lang="en-US" sz="3200" b="1" cap="none" dirty="0" smtClean="0">
                <a:solidFill>
                  <a:schemeClr val="tx1">
                    <a:lumMod val="90000"/>
                    <a:lumOff val="10000"/>
                  </a:schemeClr>
                </a:solidFill>
              </a:rPr>
            </a:br>
            <a:r>
              <a:rPr lang="en-US" sz="3200" b="1" cap="none" dirty="0" smtClean="0">
                <a:solidFill>
                  <a:schemeClr val="tx1">
                    <a:lumMod val="90000"/>
                    <a:lumOff val="10000"/>
                  </a:schemeClr>
                </a:solidFill>
              </a:rPr>
              <a:t>Distribution</a:t>
            </a:r>
            <a:endParaRPr lang="en-US" sz="3200" b="1" cap="none" dirty="0">
              <a:solidFill>
                <a:schemeClr val="tx1">
                  <a:lumMod val="90000"/>
                  <a:lumOff val="10000"/>
                </a:schemeClr>
              </a:solidFill>
            </a:endParaRPr>
          </a:p>
        </p:txBody>
      </p:sp>
      <p:graphicFrame>
        <p:nvGraphicFramePr>
          <p:cNvPr id="6" name="Content Placeholder 3"/>
          <p:cNvGraphicFramePr>
            <a:graphicFrameLocks/>
          </p:cNvGraphicFramePr>
          <p:nvPr>
            <p:extLst>
              <p:ext uri="{D42A27DB-BD31-4B8C-83A1-F6EECF244321}">
                <p14:modId xmlns:p14="http://schemas.microsoft.com/office/powerpoint/2010/main" val="3683073013"/>
              </p:ext>
            </p:extLst>
          </p:nvPr>
        </p:nvGraphicFramePr>
        <p:xfrm>
          <a:off x="260410" y="1523999"/>
          <a:ext cx="8143631" cy="42359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440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1938" y="132861"/>
            <a:ext cx="8646626" cy="879109"/>
          </a:xfrm>
        </p:spPr>
        <p:txBody>
          <a:bodyPr>
            <a:noAutofit/>
          </a:bodyPr>
          <a:lstStyle/>
          <a:p>
            <a:pPr>
              <a:defRPr/>
            </a:pPr>
            <a:r>
              <a:rPr lang="en-US" sz="3200" b="1" cap="none" dirty="0" smtClean="0">
                <a:solidFill>
                  <a:schemeClr val="tx1">
                    <a:lumMod val="90000"/>
                    <a:lumOff val="10000"/>
                  </a:schemeClr>
                </a:solidFill>
              </a:rPr>
              <a:t>Vaccine </a:t>
            </a:r>
            <a:r>
              <a:rPr lang="en-US" sz="3200" b="1" cap="none" dirty="0" err="1" smtClean="0">
                <a:solidFill>
                  <a:schemeClr val="tx1">
                    <a:lumMod val="90000"/>
                    <a:lumOff val="10000"/>
                  </a:schemeClr>
                </a:solidFill>
              </a:rPr>
              <a:t>Sukuk</a:t>
            </a:r>
            <a:r>
              <a:rPr lang="en-US" sz="3200" b="1" cap="none" dirty="0">
                <a:solidFill>
                  <a:schemeClr val="tx1">
                    <a:lumMod val="90000"/>
                    <a:lumOff val="10000"/>
                  </a:schemeClr>
                </a:solidFill>
              </a:rPr>
              <a:t/>
            </a:r>
            <a:br>
              <a:rPr lang="en-US" sz="3200" b="1" cap="none" dirty="0">
                <a:solidFill>
                  <a:schemeClr val="tx1">
                    <a:lumMod val="90000"/>
                    <a:lumOff val="10000"/>
                  </a:schemeClr>
                </a:solidFill>
              </a:rPr>
            </a:br>
            <a:r>
              <a:rPr lang="en-US" sz="3200" b="1" cap="none" dirty="0" smtClean="0">
                <a:solidFill>
                  <a:schemeClr val="tx1">
                    <a:lumMod val="90000"/>
                    <a:lumOff val="10000"/>
                  </a:schemeClr>
                </a:solidFill>
              </a:rPr>
              <a:t>“</a:t>
            </a:r>
            <a:r>
              <a:rPr lang="en-US" sz="3200" b="1" cap="none" dirty="0">
                <a:solidFill>
                  <a:schemeClr val="tx1">
                    <a:lumMod val="90000"/>
                    <a:lumOff val="10000"/>
                  </a:schemeClr>
                </a:solidFill>
              </a:rPr>
              <a:t>Firsts”</a:t>
            </a:r>
          </a:p>
        </p:txBody>
      </p:sp>
      <p:sp>
        <p:nvSpPr>
          <p:cNvPr id="4" name="Content Placeholder 2"/>
          <p:cNvSpPr txBox="1">
            <a:spLocks/>
          </p:cNvSpPr>
          <p:nvPr/>
        </p:nvSpPr>
        <p:spPr>
          <a:xfrm>
            <a:off x="171938" y="1731962"/>
            <a:ext cx="8729785" cy="4114800"/>
          </a:xfrm>
          <a:prstGeom prst="rect">
            <a:avLst/>
          </a:prstGeom>
        </p:spPr>
        <p:txBody>
          <a:bodyPr/>
          <a:lst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a:solidFill>
                  <a:srgbClr val="002060"/>
                </a:solidFill>
                <a:ea typeface="+mn-ea"/>
                <a:cs typeface="Times New Roman"/>
              </a:rPr>
              <a:t>First MENA and SE Asian focused transaction for IFFIm</a:t>
            </a: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a:solidFill>
                  <a:srgbClr val="002060"/>
                </a:solidFill>
                <a:ea typeface="+mn-ea"/>
                <a:cs typeface="Times New Roman"/>
              </a:rPr>
              <a:t>Largest Debut </a:t>
            </a:r>
            <a:r>
              <a:rPr lang="en-US" sz="2800" b="0" kern="0" dirty="0" err="1">
                <a:solidFill>
                  <a:srgbClr val="002060"/>
                </a:solidFill>
                <a:ea typeface="+mn-ea"/>
                <a:cs typeface="Times New Roman"/>
              </a:rPr>
              <a:t>Sukuk</a:t>
            </a:r>
            <a:r>
              <a:rPr lang="en-US" sz="2800" b="0" kern="0" dirty="0">
                <a:solidFill>
                  <a:srgbClr val="002060"/>
                </a:solidFill>
                <a:ea typeface="+mn-ea"/>
                <a:cs typeface="Times New Roman"/>
              </a:rPr>
              <a:t> by a Supra-National</a:t>
            </a: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a:solidFill>
                  <a:srgbClr val="002060"/>
                </a:solidFill>
                <a:ea typeface="+mn-ea"/>
                <a:cs typeface="Times New Roman"/>
              </a:rPr>
              <a:t>Largest International </a:t>
            </a:r>
            <a:r>
              <a:rPr lang="en-US" sz="2800" b="0" kern="0" dirty="0" err="1">
                <a:solidFill>
                  <a:srgbClr val="002060"/>
                </a:solidFill>
                <a:ea typeface="+mn-ea"/>
                <a:cs typeface="Times New Roman"/>
              </a:rPr>
              <a:t>Sukuk</a:t>
            </a:r>
            <a:r>
              <a:rPr lang="en-US" sz="2800" b="0" kern="0" dirty="0">
                <a:solidFill>
                  <a:srgbClr val="002060"/>
                </a:solidFill>
                <a:ea typeface="+mn-ea"/>
                <a:cs typeface="Times New Roman"/>
              </a:rPr>
              <a:t> al-</a:t>
            </a:r>
            <a:r>
              <a:rPr lang="en-US" sz="2800" b="0" kern="0" dirty="0" err="1">
                <a:solidFill>
                  <a:srgbClr val="002060"/>
                </a:solidFill>
                <a:ea typeface="+mn-ea"/>
                <a:cs typeface="Times New Roman"/>
              </a:rPr>
              <a:t>Murabaha</a:t>
            </a:r>
            <a:endParaRPr lang="en-US" sz="2800" b="0" kern="0" dirty="0">
              <a:solidFill>
                <a:srgbClr val="002060"/>
              </a:solidFill>
              <a:ea typeface="+mn-ea"/>
              <a:cs typeface="Times New Roman"/>
            </a:endParaRP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i="1" kern="0" dirty="0">
                <a:solidFill>
                  <a:srgbClr val="002060"/>
                </a:solidFill>
                <a:ea typeface="+mn-ea"/>
                <a:cs typeface="Times New Roman"/>
              </a:rPr>
              <a:t>First International </a:t>
            </a:r>
            <a:r>
              <a:rPr lang="en-US" sz="2800" i="1" kern="0" dirty="0" err="1">
                <a:solidFill>
                  <a:srgbClr val="002060"/>
                </a:solidFill>
                <a:ea typeface="+mn-ea"/>
                <a:cs typeface="Times New Roman"/>
              </a:rPr>
              <a:t>Sukuk</a:t>
            </a:r>
            <a:r>
              <a:rPr lang="en-US" sz="2800" i="1" kern="0" dirty="0">
                <a:solidFill>
                  <a:srgbClr val="002060"/>
                </a:solidFill>
                <a:ea typeface="+mn-ea"/>
                <a:cs typeface="Times New Roman"/>
              </a:rPr>
              <a:t> for a Charitable Purpose</a:t>
            </a:r>
          </a:p>
        </p:txBody>
      </p:sp>
    </p:spTree>
    <p:extLst>
      <p:ext uri="{BB962C8B-B14F-4D97-AF65-F5344CB8AC3E}">
        <p14:creationId xmlns:p14="http://schemas.microsoft.com/office/powerpoint/2010/main" val="3008230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0410" y="226645"/>
            <a:ext cx="8552840" cy="777509"/>
          </a:xfrm>
        </p:spPr>
        <p:txBody>
          <a:bodyPr>
            <a:noAutofit/>
          </a:bodyPr>
          <a:lstStyle/>
          <a:p>
            <a:pPr>
              <a:defRPr/>
            </a:pPr>
            <a:r>
              <a:rPr lang="en-US" sz="3200" b="1" cap="none" dirty="0" smtClean="0">
                <a:solidFill>
                  <a:schemeClr val="tx1">
                    <a:lumMod val="90000"/>
                    <a:lumOff val="10000"/>
                  </a:schemeClr>
                </a:solidFill>
              </a:rPr>
              <a:t>Conventional Sustainable Investing</a:t>
            </a:r>
            <a:endParaRPr lang="en-US" sz="3200" b="1" cap="none" dirty="0">
              <a:solidFill>
                <a:schemeClr val="tx1">
                  <a:lumMod val="90000"/>
                  <a:lumOff val="10000"/>
                </a:schemeClr>
              </a:solidFill>
            </a:endParaRPr>
          </a:p>
        </p:txBody>
      </p:sp>
      <p:sp>
        <p:nvSpPr>
          <p:cNvPr id="4" name="Content Placeholder 2"/>
          <p:cNvSpPr txBox="1">
            <a:spLocks/>
          </p:cNvSpPr>
          <p:nvPr/>
        </p:nvSpPr>
        <p:spPr>
          <a:xfrm>
            <a:off x="171937" y="1606916"/>
            <a:ext cx="8729785" cy="4114800"/>
          </a:xfrm>
          <a:prstGeom prst="rect">
            <a:avLst/>
          </a:prstGeom>
        </p:spPr>
        <p:txBody>
          <a:bodyPr/>
          <a:lst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smtClean="0">
                <a:solidFill>
                  <a:srgbClr val="003366"/>
                </a:solidFill>
                <a:ea typeface="+mn-ea"/>
                <a:cs typeface="Times New Roman"/>
              </a:rPr>
              <a:t>Original “sustainable investing” was boycotts against sinful industries on mainly religious grounds</a:t>
            </a:r>
          </a:p>
          <a:p>
            <a:pPr lvl="3">
              <a:lnSpc>
                <a:spcPct val="100000"/>
              </a:lnSpc>
              <a:spcBef>
                <a:spcPct val="20000"/>
              </a:spcBef>
              <a:buClr>
                <a:schemeClr val="tx2">
                  <a:lumMod val="75000"/>
                  <a:lumOff val="25000"/>
                </a:schemeClr>
              </a:buClr>
              <a:buSzPct val="100000"/>
            </a:pPr>
            <a:r>
              <a:rPr lang="en-US" sz="2400" b="0" kern="0" dirty="0" smtClean="0">
                <a:solidFill>
                  <a:srgbClr val="003366"/>
                </a:solidFill>
                <a:ea typeface="+mn-ea"/>
                <a:cs typeface="Times New Roman"/>
              </a:rPr>
              <a:t>Slave trading, alcohol</a:t>
            </a:r>
            <a:endParaRPr lang="en-US" sz="2400" b="0" kern="0" dirty="0">
              <a:solidFill>
                <a:srgbClr val="003366"/>
              </a:solidFill>
              <a:ea typeface="+mn-ea"/>
              <a:cs typeface="Times New Roman"/>
            </a:endParaRP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smtClean="0">
                <a:solidFill>
                  <a:srgbClr val="003366"/>
                </a:solidFill>
                <a:ea typeface="+mn-ea"/>
                <a:cs typeface="Times New Roman"/>
              </a:rPr>
              <a:t>In the 60’s and 70’s, grew beyond religious context to include investment boycotts for political reasons</a:t>
            </a:r>
          </a:p>
          <a:p>
            <a:pPr lvl="3">
              <a:lnSpc>
                <a:spcPct val="100000"/>
              </a:lnSpc>
              <a:spcBef>
                <a:spcPct val="20000"/>
              </a:spcBef>
              <a:buClr>
                <a:schemeClr val="tx2">
                  <a:lumMod val="75000"/>
                  <a:lumOff val="25000"/>
                </a:schemeClr>
              </a:buClr>
              <a:buSzPct val="100000"/>
            </a:pPr>
            <a:r>
              <a:rPr lang="en-US" sz="2400" b="0" kern="0" dirty="0" smtClean="0">
                <a:solidFill>
                  <a:srgbClr val="003366"/>
                </a:solidFill>
                <a:ea typeface="+mn-ea"/>
                <a:cs typeface="Times New Roman"/>
              </a:rPr>
              <a:t>Companies involved in Vietnam War, South Africa</a:t>
            </a:r>
            <a:endParaRPr lang="en-US" sz="2400" b="0" kern="0" dirty="0">
              <a:solidFill>
                <a:srgbClr val="003366"/>
              </a:solidFill>
              <a:ea typeface="+mn-ea"/>
              <a:cs typeface="Times New Roman"/>
            </a:endParaRP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smtClean="0">
                <a:solidFill>
                  <a:srgbClr val="003366"/>
                </a:solidFill>
                <a:ea typeface="+mn-ea"/>
                <a:cs typeface="Times New Roman"/>
              </a:rPr>
              <a:t>Since the 90’s, has grown beyond single issue focus to be </a:t>
            </a:r>
            <a:r>
              <a:rPr lang="en-US" sz="2800" kern="0" dirty="0" smtClean="0">
                <a:solidFill>
                  <a:srgbClr val="003366"/>
                </a:solidFill>
                <a:ea typeface="+mn-ea"/>
                <a:cs typeface="Times New Roman"/>
              </a:rPr>
              <a:t>recognized investment strategy</a:t>
            </a:r>
            <a:endParaRPr lang="en-US" sz="2800" kern="0" dirty="0">
              <a:solidFill>
                <a:srgbClr val="003366"/>
              </a:solidFill>
              <a:ea typeface="+mn-ea"/>
              <a:cs typeface="Times New Roman"/>
            </a:endParaRPr>
          </a:p>
        </p:txBody>
      </p:sp>
    </p:spTree>
    <p:extLst>
      <p:ext uri="{BB962C8B-B14F-4D97-AF65-F5344CB8AC3E}">
        <p14:creationId xmlns:p14="http://schemas.microsoft.com/office/powerpoint/2010/main" val="1932458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200" b="1" dirty="0" smtClean="0"/>
              <a:t/>
            </a:r>
            <a:br>
              <a:rPr lang="en-US" sz="3200" b="1" dirty="0" smtClean="0"/>
            </a:br>
            <a:r>
              <a:rPr lang="en-US" sz="3600" b="1" cap="none" dirty="0" smtClean="0"/>
              <a:t>Sustainable Investing</a:t>
            </a:r>
            <a:br>
              <a:rPr lang="en-US" sz="3600" b="1" cap="none" dirty="0" smtClean="0"/>
            </a:br>
            <a:r>
              <a:rPr lang="en-US" sz="3600" b="1" cap="none" dirty="0" smtClean="0"/>
              <a:t>Market Size</a:t>
            </a:r>
            <a:endParaRPr lang="en-US" sz="3600" b="1" cap="none" dirty="0"/>
          </a:p>
        </p:txBody>
      </p:sp>
      <p:sp>
        <p:nvSpPr>
          <p:cNvPr id="3" name="Text Placeholder 2"/>
          <p:cNvSpPr>
            <a:spLocks noGrp="1"/>
          </p:cNvSpPr>
          <p:nvPr>
            <p:ph type="body" sz="quarter" idx="13"/>
          </p:nvPr>
        </p:nvSpPr>
        <p:spPr/>
        <p:txBody>
          <a:bodyPr/>
          <a:lstStyle/>
          <a:p>
            <a:endParaRPr lang="en-US"/>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2535624944"/>
              </p:ext>
            </p:extLst>
          </p:nvPr>
        </p:nvGraphicFramePr>
        <p:xfrm>
          <a:off x="231820" y="1460500"/>
          <a:ext cx="8587142" cy="47519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1219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934" y="115910"/>
            <a:ext cx="8462029" cy="942423"/>
          </a:xfrm>
        </p:spPr>
        <p:txBody>
          <a:bodyPr>
            <a:normAutofit fontScale="90000"/>
          </a:bodyPr>
          <a:lstStyle/>
          <a:p>
            <a:r>
              <a:rPr lang="en-US" sz="3600" b="1" cap="none" dirty="0" smtClean="0"/>
              <a:t>Sustainable Bond Investing</a:t>
            </a:r>
            <a:r>
              <a:rPr lang="en-US" sz="3600" b="1" cap="none" dirty="0"/>
              <a:t/>
            </a:r>
            <a:br>
              <a:rPr lang="en-US" sz="3600" b="1" cap="none" dirty="0"/>
            </a:br>
            <a:r>
              <a:rPr lang="en-US" sz="3600" b="1" cap="none" dirty="0" smtClean="0"/>
              <a:t>Growth of Green Bond Market</a:t>
            </a:r>
            <a:endParaRPr lang="en-US" sz="3600" b="1" cap="none" dirty="0"/>
          </a:p>
        </p:txBody>
      </p:sp>
      <p:sp>
        <p:nvSpPr>
          <p:cNvPr id="9" name="Text Placeholder 8"/>
          <p:cNvSpPr>
            <a:spLocks noGrp="1"/>
          </p:cNvSpPr>
          <p:nvPr>
            <p:ph type="body" sz="quarter" idx="13"/>
          </p:nvPr>
        </p:nvSpPr>
        <p:spPr/>
        <p:txBody>
          <a:bodyPr/>
          <a:lstStyle/>
          <a:p>
            <a:endParaRPr lang="en-US" dirty="0"/>
          </a:p>
        </p:txBody>
      </p:sp>
      <p:pic>
        <p:nvPicPr>
          <p:cNvPr id="6" name="Picture 2"/>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tretch>
            <a:fillRect/>
          </a:stretch>
        </p:blipFill>
        <p:spPr bwMode="auto">
          <a:xfrm>
            <a:off x="349250" y="1593850"/>
            <a:ext cx="8469713" cy="4618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2707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0410" y="128789"/>
            <a:ext cx="8552840" cy="930073"/>
          </a:xfrm>
        </p:spPr>
        <p:txBody>
          <a:bodyPr>
            <a:noAutofit/>
          </a:bodyPr>
          <a:lstStyle/>
          <a:p>
            <a:pPr>
              <a:defRPr/>
            </a:pPr>
            <a:r>
              <a:rPr lang="en-US" sz="3200" b="1" cap="none" dirty="0" smtClean="0">
                <a:solidFill>
                  <a:schemeClr val="tx1">
                    <a:lumMod val="90000"/>
                    <a:lumOff val="10000"/>
                  </a:schemeClr>
                </a:solidFill>
              </a:rPr>
              <a:t>Sustainable Investing</a:t>
            </a:r>
            <a:br>
              <a:rPr lang="en-US" sz="3200" b="1" cap="none" dirty="0" smtClean="0">
                <a:solidFill>
                  <a:schemeClr val="tx1">
                    <a:lumMod val="90000"/>
                    <a:lumOff val="10000"/>
                  </a:schemeClr>
                </a:solidFill>
              </a:rPr>
            </a:br>
            <a:r>
              <a:rPr lang="en-US" sz="3200" b="1" cap="none" dirty="0" smtClean="0">
                <a:solidFill>
                  <a:schemeClr val="tx1">
                    <a:lumMod val="90000"/>
                    <a:lumOff val="10000"/>
                  </a:schemeClr>
                </a:solidFill>
              </a:rPr>
              <a:t>What it can offer Islamic Finance</a:t>
            </a:r>
            <a:endParaRPr lang="en-US" sz="3200" b="1" cap="none" dirty="0">
              <a:solidFill>
                <a:schemeClr val="tx1">
                  <a:lumMod val="90000"/>
                  <a:lumOff val="10000"/>
                </a:schemeClr>
              </a:solidFill>
            </a:endParaRPr>
          </a:p>
        </p:txBody>
      </p:sp>
      <p:sp>
        <p:nvSpPr>
          <p:cNvPr id="4" name="Content Placeholder 2"/>
          <p:cNvSpPr txBox="1">
            <a:spLocks/>
          </p:cNvSpPr>
          <p:nvPr/>
        </p:nvSpPr>
        <p:spPr>
          <a:xfrm>
            <a:off x="171939" y="1731962"/>
            <a:ext cx="7901354" cy="4114800"/>
          </a:xfrm>
          <a:prstGeom prst="rect">
            <a:avLst/>
          </a:prstGeom>
        </p:spPr>
        <p:txBody>
          <a:bodyPr/>
          <a:lst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u="sng" kern="0" dirty="0" smtClean="0">
                <a:solidFill>
                  <a:schemeClr val="tx1">
                    <a:lumMod val="90000"/>
                    <a:lumOff val="10000"/>
                  </a:schemeClr>
                </a:solidFill>
                <a:ea typeface="+mn-ea"/>
                <a:cs typeface="Times New Roman"/>
              </a:rPr>
              <a:t>Problem for Islamic finance</a:t>
            </a:r>
            <a:r>
              <a:rPr lang="en-US" sz="2800" b="0" kern="0" dirty="0" smtClean="0">
                <a:solidFill>
                  <a:schemeClr val="tx1">
                    <a:lumMod val="90000"/>
                    <a:lumOff val="10000"/>
                  </a:schemeClr>
                </a:solidFill>
                <a:ea typeface="+mn-ea"/>
                <a:cs typeface="Times New Roman"/>
              </a:rPr>
              <a:t>: Excessive reliance on “negative screening”</a:t>
            </a:r>
          </a:p>
          <a:p>
            <a:pPr lvl="3">
              <a:lnSpc>
                <a:spcPct val="100000"/>
              </a:lnSpc>
              <a:spcBef>
                <a:spcPct val="20000"/>
              </a:spcBef>
              <a:buClr>
                <a:schemeClr val="tx2">
                  <a:lumMod val="75000"/>
                  <a:lumOff val="25000"/>
                </a:schemeClr>
              </a:buClr>
              <a:buSzPct val="100000"/>
            </a:pPr>
            <a:r>
              <a:rPr lang="en-US" sz="2400" b="0" kern="0" dirty="0" err="1" smtClean="0">
                <a:solidFill>
                  <a:schemeClr val="tx1">
                    <a:lumMod val="90000"/>
                    <a:lumOff val="10000"/>
                  </a:schemeClr>
                </a:solidFill>
                <a:ea typeface="+mn-ea"/>
                <a:cs typeface="Times New Roman"/>
              </a:rPr>
              <a:t>Sukuk</a:t>
            </a:r>
            <a:r>
              <a:rPr lang="en-US" sz="2400" b="0" kern="0" dirty="0" smtClean="0">
                <a:solidFill>
                  <a:schemeClr val="tx1">
                    <a:lumMod val="90000"/>
                    <a:lumOff val="10000"/>
                  </a:schemeClr>
                </a:solidFill>
                <a:ea typeface="+mn-ea"/>
                <a:cs typeface="Times New Roman"/>
              </a:rPr>
              <a:t> structures focus on avoiding interest</a:t>
            </a:r>
          </a:p>
          <a:p>
            <a:pPr lvl="3">
              <a:lnSpc>
                <a:spcPct val="100000"/>
              </a:lnSpc>
              <a:spcBef>
                <a:spcPct val="20000"/>
              </a:spcBef>
              <a:buClr>
                <a:schemeClr val="tx2">
                  <a:lumMod val="75000"/>
                  <a:lumOff val="25000"/>
                </a:schemeClr>
              </a:buClr>
              <a:buSzPct val="100000"/>
            </a:pPr>
            <a:r>
              <a:rPr lang="en-US" sz="2400" b="0" kern="0" dirty="0" smtClean="0">
                <a:solidFill>
                  <a:schemeClr val="tx1">
                    <a:lumMod val="90000"/>
                    <a:lumOff val="10000"/>
                  </a:schemeClr>
                </a:solidFill>
                <a:ea typeface="+mn-ea"/>
                <a:cs typeface="Times New Roman"/>
              </a:rPr>
              <a:t>Can lead to a sense of form over substance</a:t>
            </a: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u="sng" kern="0" dirty="0" smtClean="0">
                <a:solidFill>
                  <a:schemeClr val="tx1">
                    <a:lumMod val="90000"/>
                    <a:lumOff val="10000"/>
                  </a:schemeClr>
                </a:solidFill>
                <a:ea typeface="+mn-ea"/>
                <a:cs typeface="Times New Roman"/>
              </a:rPr>
              <a:t>Solution offered by Sustainable Investing</a:t>
            </a:r>
            <a:r>
              <a:rPr lang="en-US" sz="2800" b="0" kern="0" dirty="0" smtClean="0">
                <a:solidFill>
                  <a:schemeClr val="tx1">
                    <a:lumMod val="90000"/>
                    <a:lumOff val="10000"/>
                  </a:schemeClr>
                </a:solidFill>
                <a:ea typeface="+mn-ea"/>
                <a:cs typeface="Times New Roman"/>
              </a:rPr>
              <a:t>:</a:t>
            </a:r>
          </a:p>
          <a:p>
            <a:pPr lvl="3">
              <a:lnSpc>
                <a:spcPct val="100000"/>
              </a:lnSpc>
              <a:spcBef>
                <a:spcPct val="20000"/>
              </a:spcBef>
              <a:buClr>
                <a:schemeClr val="tx2">
                  <a:lumMod val="75000"/>
                  <a:lumOff val="25000"/>
                </a:schemeClr>
              </a:buClr>
              <a:buSzPct val="100000"/>
            </a:pPr>
            <a:r>
              <a:rPr lang="en-US" sz="2400" b="0" kern="0" dirty="0" smtClean="0">
                <a:solidFill>
                  <a:schemeClr val="tx1">
                    <a:lumMod val="90000"/>
                    <a:lumOff val="10000"/>
                  </a:schemeClr>
                </a:solidFill>
                <a:ea typeface="+mn-ea"/>
                <a:cs typeface="Times New Roman"/>
              </a:rPr>
              <a:t>Move to positive rather than negative screens</a:t>
            </a:r>
          </a:p>
          <a:p>
            <a:pPr lvl="4">
              <a:lnSpc>
                <a:spcPct val="100000"/>
              </a:lnSpc>
              <a:spcBef>
                <a:spcPct val="20000"/>
              </a:spcBef>
              <a:buClr>
                <a:schemeClr val="tx2">
                  <a:lumMod val="75000"/>
                  <a:lumOff val="25000"/>
                </a:schemeClr>
              </a:buClr>
              <a:buSzPct val="100000"/>
            </a:pPr>
            <a:r>
              <a:rPr lang="en-US" sz="2400" b="0" kern="0" dirty="0" smtClean="0">
                <a:solidFill>
                  <a:schemeClr val="tx1">
                    <a:lumMod val="90000"/>
                    <a:lumOff val="10000"/>
                  </a:schemeClr>
                </a:solidFill>
                <a:ea typeface="+mn-ea"/>
                <a:cs typeface="Times New Roman"/>
              </a:rPr>
              <a:t>“Impact Investing”</a:t>
            </a:r>
          </a:p>
          <a:p>
            <a:pPr lvl="3">
              <a:lnSpc>
                <a:spcPct val="100000"/>
              </a:lnSpc>
              <a:spcBef>
                <a:spcPct val="20000"/>
              </a:spcBef>
              <a:buClr>
                <a:schemeClr val="tx2">
                  <a:lumMod val="75000"/>
                  <a:lumOff val="25000"/>
                </a:schemeClr>
              </a:buClr>
              <a:buSzPct val="100000"/>
            </a:pPr>
            <a:r>
              <a:rPr lang="en-US" sz="2400" b="0" kern="0" dirty="0" smtClean="0">
                <a:solidFill>
                  <a:schemeClr val="tx1">
                    <a:lumMod val="90000"/>
                    <a:lumOff val="10000"/>
                  </a:schemeClr>
                </a:solidFill>
                <a:ea typeface="+mn-ea"/>
                <a:cs typeface="Times New Roman"/>
              </a:rPr>
              <a:t>Focus on investments that promote social, environmental or governance changes/results</a:t>
            </a:r>
            <a:endParaRPr lang="en-US" sz="2400" b="0" kern="0" dirty="0">
              <a:solidFill>
                <a:schemeClr val="tx1">
                  <a:lumMod val="90000"/>
                  <a:lumOff val="10000"/>
                </a:schemeClr>
              </a:solidFill>
              <a:ea typeface="+mn-ea"/>
              <a:cs typeface="Times New Roman"/>
            </a:endParaRPr>
          </a:p>
        </p:txBody>
      </p:sp>
    </p:spTree>
    <p:extLst>
      <p:ext uri="{BB962C8B-B14F-4D97-AF65-F5344CB8AC3E}">
        <p14:creationId xmlns:p14="http://schemas.microsoft.com/office/powerpoint/2010/main" val="1749094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0410" y="226645"/>
            <a:ext cx="8552840" cy="777509"/>
          </a:xfrm>
        </p:spPr>
        <p:txBody>
          <a:bodyPr>
            <a:noAutofit/>
          </a:bodyPr>
          <a:lstStyle/>
          <a:p>
            <a:pPr>
              <a:defRPr/>
            </a:pPr>
            <a:r>
              <a:rPr lang="en-US" sz="3200" b="1" cap="none" dirty="0">
                <a:solidFill>
                  <a:schemeClr val="tx1">
                    <a:lumMod val="90000"/>
                    <a:lumOff val="10000"/>
                  </a:schemeClr>
                </a:solidFill>
              </a:rPr>
              <a:t>Disclaimers</a:t>
            </a:r>
          </a:p>
        </p:txBody>
      </p:sp>
      <p:sp>
        <p:nvSpPr>
          <p:cNvPr id="3" name="Rectangle 2"/>
          <p:cNvSpPr/>
          <p:nvPr/>
        </p:nvSpPr>
        <p:spPr>
          <a:xfrm>
            <a:off x="260410" y="1630369"/>
            <a:ext cx="8552840" cy="2677656"/>
          </a:xfrm>
          <a:prstGeom prst="rect">
            <a:avLst/>
          </a:prstGeom>
        </p:spPr>
        <p:txBody>
          <a:bodyPr wrap="square">
            <a:spAutoFit/>
          </a:bodyPr>
          <a:lstStyle/>
          <a:p>
            <a:pPr marL="342900" lvl="0" indent="-342900" eaLnBrk="0" hangingPunct="0">
              <a:spcBef>
                <a:spcPct val="20000"/>
              </a:spcBef>
              <a:buClr>
                <a:schemeClr val="tx2">
                  <a:lumMod val="75000"/>
                  <a:lumOff val="25000"/>
                </a:schemeClr>
              </a:buClr>
              <a:buSzPct val="100000"/>
              <a:buFont typeface="Arial" panose="020B0604020202020204" pitchFamily="34" charset="0"/>
              <a:buChar char="•"/>
            </a:pPr>
            <a:r>
              <a:rPr lang="en-US" sz="2000" kern="0" dirty="0">
                <a:solidFill>
                  <a:srgbClr val="003366"/>
                </a:solidFill>
                <a:latin typeface="Arial"/>
                <a:ea typeface="+mn-ea"/>
                <a:cs typeface="Times New Roman"/>
              </a:rPr>
              <a:t>The findings, interpretations and conclusions expressed herein are those of the presenter and do not necessarily reflect the views of the World Bank or its affiliated organizations</a:t>
            </a:r>
            <a:r>
              <a:rPr lang="en-US" sz="2000" b="0" kern="0" dirty="0">
                <a:solidFill>
                  <a:srgbClr val="003366"/>
                </a:solidFill>
                <a:latin typeface="Arial"/>
                <a:ea typeface="+mn-ea"/>
                <a:cs typeface="Times New Roman"/>
              </a:rPr>
              <a:t>.</a:t>
            </a:r>
          </a:p>
          <a:p>
            <a:pPr marL="342900" lvl="0" indent="-342900" eaLnBrk="0" hangingPunct="0">
              <a:spcBef>
                <a:spcPct val="20000"/>
              </a:spcBef>
              <a:buClr>
                <a:schemeClr val="tx2">
                  <a:lumMod val="75000"/>
                  <a:lumOff val="25000"/>
                </a:schemeClr>
              </a:buClr>
              <a:buSzPct val="100000"/>
              <a:buFont typeface="Arial" panose="020B0604020202020204" pitchFamily="34" charset="0"/>
              <a:buChar char="•"/>
            </a:pPr>
            <a:endParaRPr lang="en-US" sz="2000" b="0" kern="0" dirty="0">
              <a:solidFill>
                <a:srgbClr val="003366"/>
              </a:solidFill>
              <a:latin typeface="Arial"/>
              <a:ea typeface="+mn-ea"/>
              <a:cs typeface="Times New Roman"/>
            </a:endParaRPr>
          </a:p>
          <a:p>
            <a:pPr marL="342900" lvl="0" indent="-342900" eaLnBrk="0" hangingPunct="0">
              <a:spcBef>
                <a:spcPct val="20000"/>
              </a:spcBef>
              <a:buClr>
                <a:schemeClr val="tx2">
                  <a:lumMod val="75000"/>
                  <a:lumOff val="25000"/>
                </a:schemeClr>
              </a:buClr>
              <a:buSzPct val="100000"/>
              <a:buFont typeface="Arial" panose="020B0604020202020204" pitchFamily="34" charset="0"/>
              <a:buChar char="•"/>
            </a:pPr>
            <a:r>
              <a:rPr lang="en-US" sz="2000" kern="0" dirty="0">
                <a:solidFill>
                  <a:srgbClr val="003366"/>
                </a:solidFill>
                <a:latin typeface="Arial"/>
                <a:ea typeface="+mn-ea"/>
                <a:cs typeface="Times New Roman"/>
              </a:rPr>
              <a:t>This presentation has been prepared for informational purposes only, and the presenter makes no representations or warranties of any kind as to the accuracy or completeness of any of the information contained herein. </a:t>
            </a:r>
          </a:p>
        </p:txBody>
      </p:sp>
    </p:spTree>
    <p:extLst>
      <p:ext uri="{BB962C8B-B14F-4D97-AF65-F5344CB8AC3E}">
        <p14:creationId xmlns:p14="http://schemas.microsoft.com/office/powerpoint/2010/main" val="1607641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5724" y="234462"/>
            <a:ext cx="8552840" cy="660278"/>
          </a:xfrm>
        </p:spPr>
        <p:txBody>
          <a:bodyPr>
            <a:normAutofit/>
          </a:bodyPr>
          <a:lstStyle/>
          <a:p>
            <a:pPr>
              <a:defRPr/>
            </a:pPr>
            <a:r>
              <a:rPr lang="en-US" sz="3200" b="1" cap="none" dirty="0" smtClean="0">
                <a:solidFill>
                  <a:schemeClr val="tx1">
                    <a:lumMod val="90000"/>
                    <a:lumOff val="10000"/>
                  </a:schemeClr>
                </a:solidFill>
              </a:rPr>
              <a:t>Structure of the Presentation</a:t>
            </a:r>
            <a:endParaRPr lang="en-US" sz="3200" b="1" cap="none" dirty="0">
              <a:solidFill>
                <a:schemeClr val="tx1">
                  <a:lumMod val="90000"/>
                  <a:lumOff val="10000"/>
                </a:schemeClr>
              </a:solidFill>
            </a:endParaRPr>
          </a:p>
        </p:txBody>
      </p:sp>
      <p:sp>
        <p:nvSpPr>
          <p:cNvPr id="4" name="Content Placeholder 2"/>
          <p:cNvSpPr txBox="1">
            <a:spLocks/>
          </p:cNvSpPr>
          <p:nvPr/>
        </p:nvSpPr>
        <p:spPr>
          <a:xfrm>
            <a:off x="265723" y="1731962"/>
            <a:ext cx="8635999" cy="4114800"/>
          </a:xfrm>
          <a:prstGeom prst="rect">
            <a:avLst/>
          </a:prstGeom>
        </p:spPr>
        <p:txBody>
          <a:bodyPr/>
          <a:lst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pPr>
              <a:lnSpc>
                <a:spcPct val="100000"/>
              </a:lnSpc>
              <a:buClr>
                <a:schemeClr val="tx2">
                  <a:lumMod val="75000"/>
                  <a:lumOff val="25000"/>
                </a:schemeClr>
              </a:buClr>
              <a:buFont typeface="Arial" panose="020B0604020202020204" pitchFamily="34" charset="0"/>
              <a:buChar char="•"/>
            </a:pPr>
            <a:r>
              <a:rPr lang="en-US" sz="2800" b="0" kern="0" dirty="0" smtClean="0">
                <a:solidFill>
                  <a:srgbClr val="002060"/>
                </a:solidFill>
              </a:rPr>
              <a:t>The World </a:t>
            </a:r>
            <a:r>
              <a:rPr lang="en-US" sz="2800" b="0" kern="0" dirty="0" smtClean="0">
                <a:solidFill>
                  <a:srgbClr val="002060"/>
                </a:solidFill>
              </a:rPr>
              <a:t>Bank’s </a:t>
            </a:r>
            <a:r>
              <a:rPr lang="en-US" sz="2800" b="0" kern="0" dirty="0" err="1" smtClean="0">
                <a:solidFill>
                  <a:srgbClr val="002060"/>
                </a:solidFill>
              </a:rPr>
              <a:t>Sukuk</a:t>
            </a:r>
            <a:r>
              <a:rPr lang="en-US" sz="2800" b="0" kern="0" dirty="0" smtClean="0">
                <a:solidFill>
                  <a:srgbClr val="002060"/>
                </a:solidFill>
              </a:rPr>
              <a:t> Transactions</a:t>
            </a:r>
            <a:endParaRPr lang="en-US" sz="2800" b="1" kern="0" dirty="0" smtClean="0">
              <a:solidFill>
                <a:srgbClr val="002060"/>
              </a:solidFill>
            </a:endParaRPr>
          </a:p>
          <a:p>
            <a:pPr>
              <a:lnSpc>
                <a:spcPct val="100000"/>
              </a:lnSpc>
              <a:buClr>
                <a:schemeClr val="tx2">
                  <a:lumMod val="75000"/>
                  <a:lumOff val="25000"/>
                </a:schemeClr>
              </a:buClr>
              <a:buFont typeface="Arial" panose="020B0604020202020204" pitchFamily="34" charset="0"/>
              <a:buChar char="•"/>
            </a:pPr>
            <a:r>
              <a:rPr lang="en-US" sz="2800" b="0" kern="0" dirty="0" smtClean="0">
                <a:solidFill>
                  <a:srgbClr val="002060"/>
                </a:solidFill>
              </a:rPr>
              <a:t>The Story behind the “Vaccine </a:t>
            </a:r>
            <a:r>
              <a:rPr lang="en-US" sz="2800" b="0" kern="0" dirty="0" err="1" smtClean="0">
                <a:solidFill>
                  <a:srgbClr val="002060"/>
                </a:solidFill>
              </a:rPr>
              <a:t>Sukuk</a:t>
            </a:r>
            <a:r>
              <a:rPr lang="en-US" sz="2800" b="0" kern="0" dirty="0" smtClean="0">
                <a:solidFill>
                  <a:srgbClr val="002060"/>
                </a:solidFill>
              </a:rPr>
              <a:t>”</a:t>
            </a:r>
            <a:endParaRPr lang="en-US" sz="2800" b="1" kern="0" dirty="0" smtClean="0">
              <a:solidFill>
                <a:srgbClr val="002060"/>
              </a:solidFill>
            </a:endParaRPr>
          </a:p>
          <a:p>
            <a:pPr>
              <a:lnSpc>
                <a:spcPct val="100000"/>
              </a:lnSpc>
              <a:buClr>
                <a:schemeClr val="tx2">
                  <a:lumMod val="75000"/>
                  <a:lumOff val="25000"/>
                </a:schemeClr>
              </a:buClr>
              <a:buFont typeface="Arial" panose="020B0604020202020204" pitchFamily="34" charset="0"/>
              <a:buChar char="•"/>
            </a:pPr>
            <a:r>
              <a:rPr lang="en-US" sz="2800" b="0" kern="0" dirty="0" smtClean="0">
                <a:solidFill>
                  <a:srgbClr val="002060"/>
                </a:solidFill>
              </a:rPr>
              <a:t>The Growth of Conventional Sustainable Investing and its relevance for Islamic Finance</a:t>
            </a:r>
            <a:endParaRPr lang="en-US" sz="2800" b="0" kern="0"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5724" y="0"/>
            <a:ext cx="8552840" cy="1097940"/>
          </a:xfrm>
        </p:spPr>
        <p:txBody>
          <a:bodyPr>
            <a:noAutofit/>
          </a:bodyPr>
          <a:lstStyle/>
          <a:p>
            <a:pPr>
              <a:defRPr/>
            </a:pPr>
            <a:r>
              <a:rPr lang="en-US" sz="3200" b="1" cap="none" dirty="0">
                <a:solidFill>
                  <a:schemeClr val="tx1">
                    <a:lumMod val="90000"/>
                    <a:lumOff val="10000"/>
                  </a:schemeClr>
                </a:solidFill>
              </a:rPr>
              <a:t>World Bank</a:t>
            </a:r>
            <a:br>
              <a:rPr lang="en-US" sz="3200" b="1" cap="none" dirty="0">
                <a:solidFill>
                  <a:schemeClr val="tx1">
                    <a:lumMod val="90000"/>
                    <a:lumOff val="10000"/>
                  </a:schemeClr>
                </a:solidFill>
              </a:rPr>
            </a:br>
            <a:r>
              <a:rPr lang="en-US" sz="3200" b="1" cap="none" dirty="0" smtClean="0">
                <a:solidFill>
                  <a:schemeClr val="tx1">
                    <a:lumMod val="90000"/>
                    <a:lumOff val="10000"/>
                  </a:schemeClr>
                </a:solidFill>
              </a:rPr>
              <a:t>Transactional Work </a:t>
            </a:r>
            <a:r>
              <a:rPr lang="en-US" sz="3200" b="1" cap="none" dirty="0">
                <a:solidFill>
                  <a:schemeClr val="tx1">
                    <a:lumMod val="90000"/>
                    <a:lumOff val="10000"/>
                  </a:schemeClr>
                </a:solidFill>
              </a:rPr>
              <a:t>in Islamic </a:t>
            </a:r>
            <a:r>
              <a:rPr lang="en-US" sz="3200" b="1" cap="none" dirty="0" smtClean="0">
                <a:solidFill>
                  <a:schemeClr val="tx1">
                    <a:lumMod val="90000"/>
                    <a:lumOff val="10000"/>
                  </a:schemeClr>
                </a:solidFill>
              </a:rPr>
              <a:t>Finance</a:t>
            </a:r>
            <a:endParaRPr lang="en-US" sz="3200" b="1" cap="none" dirty="0">
              <a:solidFill>
                <a:schemeClr val="tx1">
                  <a:lumMod val="90000"/>
                  <a:lumOff val="10000"/>
                </a:schemeClr>
              </a:solidFill>
            </a:endParaRPr>
          </a:p>
        </p:txBody>
      </p:sp>
      <p:sp>
        <p:nvSpPr>
          <p:cNvPr id="4" name="Content Placeholder 2"/>
          <p:cNvSpPr txBox="1">
            <a:spLocks/>
          </p:cNvSpPr>
          <p:nvPr/>
        </p:nvSpPr>
        <p:spPr>
          <a:xfrm>
            <a:off x="171938" y="1731962"/>
            <a:ext cx="8729785" cy="4114800"/>
          </a:xfrm>
          <a:prstGeom prst="rect">
            <a:avLst/>
          </a:prstGeom>
        </p:spPr>
        <p:txBody>
          <a:bodyPr/>
          <a:lst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pPr marL="400050" lvl="2" indent="-457200">
              <a:lnSpc>
                <a:spcPct val="100000"/>
              </a:lnSpc>
              <a:buClr>
                <a:schemeClr val="tx2">
                  <a:lumMod val="75000"/>
                  <a:lumOff val="25000"/>
                </a:schemeClr>
              </a:buClr>
            </a:pPr>
            <a:r>
              <a:rPr lang="en-US" sz="2800" b="0" dirty="0" smtClean="0">
                <a:solidFill>
                  <a:srgbClr val="002060"/>
                </a:solidFill>
              </a:rPr>
              <a:t>First Islamic capital markets transaction: </a:t>
            </a:r>
          </a:p>
          <a:p>
            <a:pPr marL="488950" lvl="3" indent="0">
              <a:lnSpc>
                <a:spcPct val="100000"/>
              </a:lnSpc>
              <a:buClr>
                <a:schemeClr val="tx2">
                  <a:lumMod val="75000"/>
                  <a:lumOff val="25000"/>
                </a:schemeClr>
              </a:buClr>
              <a:buNone/>
            </a:pPr>
            <a:r>
              <a:rPr lang="en-US" sz="2800" dirty="0" smtClean="0">
                <a:solidFill>
                  <a:srgbClr val="002060"/>
                </a:solidFill>
              </a:rPr>
              <a:t>Malaysian domestic issue</a:t>
            </a:r>
            <a:r>
              <a:rPr lang="en-US" sz="2800" b="0" dirty="0" smtClean="0">
                <a:solidFill>
                  <a:srgbClr val="002060"/>
                </a:solidFill>
              </a:rPr>
              <a:t> in 2005</a:t>
            </a:r>
          </a:p>
          <a:p>
            <a:pPr lvl="4" indent="-342900">
              <a:lnSpc>
                <a:spcPct val="100000"/>
              </a:lnSpc>
              <a:buClr>
                <a:schemeClr val="tx2">
                  <a:lumMod val="75000"/>
                  <a:lumOff val="25000"/>
                </a:schemeClr>
              </a:buClr>
            </a:pPr>
            <a:r>
              <a:rPr lang="en-US" sz="2000" b="0" dirty="0" smtClean="0">
                <a:solidFill>
                  <a:srgbClr val="002060"/>
                </a:solidFill>
              </a:rPr>
              <a:t>MYR 760 million 5 year issue</a:t>
            </a:r>
            <a:endParaRPr lang="en-US" sz="2000" b="0" dirty="0">
              <a:solidFill>
                <a:srgbClr val="002060"/>
              </a:solidFill>
            </a:endParaRPr>
          </a:p>
          <a:p>
            <a:pPr marL="457200" indent="-457200">
              <a:lnSpc>
                <a:spcPct val="100000"/>
              </a:lnSpc>
              <a:buClr>
                <a:schemeClr val="tx2">
                  <a:lumMod val="75000"/>
                  <a:lumOff val="25000"/>
                </a:schemeClr>
              </a:buClr>
              <a:buFont typeface="Arial" panose="020B0604020202020204" pitchFamily="34" charset="0"/>
              <a:buChar char="•"/>
            </a:pPr>
            <a:r>
              <a:rPr lang="en-US" sz="2800" b="0" dirty="0" smtClean="0">
                <a:solidFill>
                  <a:srgbClr val="002060"/>
                </a:solidFill>
              </a:rPr>
              <a:t>December 2014, </a:t>
            </a:r>
            <a:r>
              <a:rPr lang="en-US" sz="2800" dirty="0" smtClean="0">
                <a:solidFill>
                  <a:srgbClr val="002060"/>
                </a:solidFill>
              </a:rPr>
              <a:t>“Vaccine </a:t>
            </a:r>
            <a:r>
              <a:rPr lang="en-US" sz="2800" dirty="0" err="1" smtClean="0">
                <a:solidFill>
                  <a:srgbClr val="002060"/>
                </a:solidFill>
              </a:rPr>
              <a:t>Sukuk</a:t>
            </a:r>
            <a:r>
              <a:rPr lang="en-US" sz="2800" dirty="0" smtClean="0">
                <a:solidFill>
                  <a:srgbClr val="002060"/>
                </a:solidFill>
              </a:rPr>
              <a:t>” </a:t>
            </a:r>
            <a:r>
              <a:rPr lang="en-US" sz="2800" b="0" dirty="0" smtClean="0">
                <a:solidFill>
                  <a:srgbClr val="002060"/>
                </a:solidFill>
              </a:rPr>
              <a:t>for the International Finance Facility for </a:t>
            </a:r>
            <a:r>
              <a:rPr lang="en-US" sz="2800" b="0" dirty="0" err="1" smtClean="0">
                <a:solidFill>
                  <a:srgbClr val="002060"/>
                </a:solidFill>
              </a:rPr>
              <a:t>Immunisation</a:t>
            </a:r>
            <a:r>
              <a:rPr lang="en-US" sz="2800" b="0" dirty="0" smtClean="0">
                <a:solidFill>
                  <a:srgbClr val="002060"/>
                </a:solidFill>
              </a:rPr>
              <a:t> (“</a:t>
            </a:r>
            <a:r>
              <a:rPr lang="en-US" sz="2800" dirty="0" smtClean="0">
                <a:solidFill>
                  <a:srgbClr val="002060"/>
                </a:solidFill>
              </a:rPr>
              <a:t>IFFIm</a:t>
            </a:r>
            <a:r>
              <a:rPr lang="en-US" sz="2800" b="0" dirty="0" smtClean="0">
                <a:solidFill>
                  <a:srgbClr val="002060"/>
                </a:solidFill>
              </a:rPr>
              <a:t>”)</a:t>
            </a:r>
          </a:p>
          <a:p>
            <a:pPr marL="1311275" lvl="4" indent="-457200">
              <a:lnSpc>
                <a:spcPct val="100000"/>
              </a:lnSpc>
              <a:buClr>
                <a:schemeClr val="tx2">
                  <a:lumMod val="75000"/>
                  <a:lumOff val="25000"/>
                </a:schemeClr>
              </a:buClr>
            </a:pPr>
            <a:r>
              <a:rPr lang="en-US" sz="2000" b="0" dirty="0" smtClean="0">
                <a:solidFill>
                  <a:srgbClr val="002060"/>
                </a:solidFill>
              </a:rPr>
              <a:t>US$500 million 3 year transaction</a:t>
            </a:r>
          </a:p>
          <a:p>
            <a:pPr marL="1311275" lvl="4" indent="-457200">
              <a:lnSpc>
                <a:spcPct val="100000"/>
              </a:lnSpc>
              <a:buClr>
                <a:schemeClr val="tx2">
                  <a:lumMod val="75000"/>
                  <a:lumOff val="25000"/>
                </a:schemeClr>
              </a:buClr>
            </a:pPr>
            <a:r>
              <a:rPr lang="en-US" sz="2200" b="0" dirty="0" smtClean="0">
                <a:solidFill>
                  <a:srgbClr val="002060"/>
                </a:solidFill>
              </a:rPr>
              <a:t>Floating rate based on commodity </a:t>
            </a:r>
            <a:r>
              <a:rPr lang="en-US" sz="2200" b="0" dirty="0" err="1" smtClean="0">
                <a:solidFill>
                  <a:srgbClr val="002060"/>
                </a:solidFill>
              </a:rPr>
              <a:t>murabaha</a:t>
            </a:r>
            <a:endParaRPr lang="en-US" sz="2200" b="0" dirty="0" smtClean="0">
              <a:solidFill>
                <a:srgbClr val="002060"/>
              </a:solidFill>
            </a:endParaRPr>
          </a:p>
          <a:p>
            <a:pPr marL="0" lvl="2" indent="0">
              <a:lnSpc>
                <a:spcPct val="100000"/>
              </a:lnSpc>
              <a:buClr>
                <a:schemeClr val="tx2">
                  <a:lumMod val="65000"/>
                  <a:lumOff val="35000"/>
                </a:schemeClr>
              </a:buClr>
              <a:buNone/>
            </a:pPr>
            <a:endParaRPr lang="en-US" sz="2800" dirty="0" smtClean="0">
              <a:solidFill>
                <a:schemeClr val="tx1"/>
              </a:solidFill>
            </a:endParaRPr>
          </a:p>
        </p:txBody>
      </p:sp>
    </p:spTree>
    <p:extLst>
      <p:ext uri="{BB962C8B-B14F-4D97-AF65-F5344CB8AC3E}">
        <p14:creationId xmlns:p14="http://schemas.microsoft.com/office/powerpoint/2010/main" val="784465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0410" y="468922"/>
            <a:ext cx="8552840" cy="589940"/>
          </a:xfrm>
        </p:spPr>
        <p:txBody>
          <a:bodyPr>
            <a:noAutofit/>
          </a:bodyPr>
          <a:lstStyle/>
          <a:p>
            <a:pPr>
              <a:defRPr/>
            </a:pPr>
            <a:r>
              <a:rPr lang="en-US" sz="3200" b="1" cap="none" dirty="0">
                <a:solidFill>
                  <a:schemeClr val="tx1">
                    <a:lumMod val="90000"/>
                    <a:lumOff val="10000"/>
                  </a:schemeClr>
                </a:solidFill>
              </a:rPr>
              <a:t>What is IFFIm?</a:t>
            </a:r>
          </a:p>
        </p:txBody>
      </p:sp>
      <p:sp>
        <p:nvSpPr>
          <p:cNvPr id="4" name="Content Placeholder 2"/>
          <p:cNvSpPr txBox="1">
            <a:spLocks/>
          </p:cNvSpPr>
          <p:nvPr/>
        </p:nvSpPr>
        <p:spPr>
          <a:xfrm>
            <a:off x="171939" y="1731962"/>
            <a:ext cx="7901354" cy="4114800"/>
          </a:xfrm>
          <a:prstGeom prst="rect">
            <a:avLst/>
          </a:prstGeom>
        </p:spPr>
        <p:txBody>
          <a:bodyPr/>
          <a:lst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a:solidFill>
                  <a:schemeClr val="tx1">
                    <a:lumMod val="90000"/>
                    <a:lumOff val="10000"/>
                  </a:schemeClr>
                </a:solidFill>
                <a:ea typeface="+mn-ea"/>
                <a:cs typeface="Times New Roman"/>
              </a:rPr>
              <a:t>International organization established in 2006 to frontload funding for </a:t>
            </a:r>
            <a:r>
              <a:rPr lang="en-US" sz="2800" kern="0" dirty="0">
                <a:solidFill>
                  <a:schemeClr val="tx1">
                    <a:lumMod val="90000"/>
                    <a:lumOff val="10000"/>
                  </a:schemeClr>
                </a:solidFill>
                <a:ea typeface="+mn-ea"/>
                <a:cs typeface="Times New Roman"/>
              </a:rPr>
              <a:t>immunization in the poorest countries of the </a:t>
            </a:r>
            <a:r>
              <a:rPr lang="en-US" sz="2800" kern="0" dirty="0" smtClean="0">
                <a:solidFill>
                  <a:schemeClr val="tx1">
                    <a:lumMod val="90000"/>
                    <a:lumOff val="10000"/>
                  </a:schemeClr>
                </a:solidFill>
                <a:ea typeface="+mn-ea"/>
                <a:cs typeface="Times New Roman"/>
              </a:rPr>
              <a:t>world</a:t>
            </a: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smtClean="0">
                <a:solidFill>
                  <a:schemeClr val="tx1">
                    <a:lumMod val="90000"/>
                    <a:lumOff val="10000"/>
                  </a:schemeClr>
                </a:solidFill>
                <a:ea typeface="+mn-ea"/>
                <a:cs typeface="Times New Roman"/>
              </a:rPr>
              <a:t>Supported by </a:t>
            </a:r>
            <a:r>
              <a:rPr lang="en-US" sz="2800" kern="0" dirty="0" smtClean="0">
                <a:solidFill>
                  <a:schemeClr val="tx1">
                    <a:lumMod val="90000"/>
                    <a:lumOff val="10000"/>
                  </a:schemeClr>
                </a:solidFill>
                <a:ea typeface="+mn-ea"/>
                <a:cs typeface="Times New Roman"/>
              </a:rPr>
              <a:t>nine sovereign governments</a:t>
            </a: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smtClean="0">
                <a:solidFill>
                  <a:schemeClr val="tx1">
                    <a:lumMod val="90000"/>
                    <a:lumOff val="10000"/>
                  </a:schemeClr>
                </a:solidFill>
                <a:ea typeface="+mn-ea"/>
                <a:cs typeface="Times New Roman"/>
              </a:rPr>
              <a:t>No staff of its own - </a:t>
            </a:r>
            <a:r>
              <a:rPr lang="en-US" sz="2800" kern="0" dirty="0" smtClean="0">
                <a:solidFill>
                  <a:schemeClr val="tx1">
                    <a:lumMod val="90000"/>
                    <a:lumOff val="10000"/>
                  </a:schemeClr>
                </a:solidFill>
                <a:ea typeface="+mn-ea"/>
                <a:cs typeface="Times New Roman"/>
              </a:rPr>
              <a:t>World Bank </a:t>
            </a:r>
            <a:r>
              <a:rPr lang="en-US" sz="2800" b="0" kern="0" dirty="0" smtClean="0">
                <a:solidFill>
                  <a:schemeClr val="tx1">
                    <a:lumMod val="90000"/>
                    <a:lumOff val="10000"/>
                  </a:schemeClr>
                </a:solidFill>
                <a:ea typeface="+mn-ea"/>
                <a:cs typeface="Times New Roman"/>
              </a:rPr>
              <a:t>acts as </a:t>
            </a:r>
            <a:r>
              <a:rPr lang="en-US" sz="2800" b="0" kern="0" dirty="0" err="1" smtClean="0">
                <a:solidFill>
                  <a:schemeClr val="tx1">
                    <a:lumMod val="90000"/>
                    <a:lumOff val="10000"/>
                  </a:schemeClr>
                </a:solidFill>
                <a:ea typeface="+mn-ea"/>
                <a:cs typeface="Times New Roman"/>
              </a:rPr>
              <a:t>IFFIm’s</a:t>
            </a:r>
            <a:r>
              <a:rPr lang="en-US" sz="2800" b="0" kern="0" dirty="0" smtClean="0">
                <a:solidFill>
                  <a:schemeClr val="tx1">
                    <a:lumMod val="90000"/>
                    <a:lumOff val="10000"/>
                  </a:schemeClr>
                </a:solidFill>
                <a:ea typeface="+mn-ea"/>
                <a:cs typeface="Times New Roman"/>
              </a:rPr>
              <a:t> Treasury Manager</a:t>
            </a:r>
          </a:p>
          <a:p>
            <a:pPr marL="457200" lvl="0" indent="-457200">
              <a:lnSpc>
                <a:spcPct val="100000"/>
              </a:lnSpc>
              <a:spcBef>
                <a:spcPct val="20000"/>
              </a:spcBef>
              <a:buClr>
                <a:schemeClr val="tx2">
                  <a:lumMod val="75000"/>
                  <a:lumOff val="25000"/>
                </a:schemeClr>
              </a:buClr>
              <a:buSzPct val="100000"/>
              <a:buFont typeface="Arial" panose="020B0604020202020204" pitchFamily="34" charset="0"/>
              <a:buChar char="•"/>
            </a:pPr>
            <a:r>
              <a:rPr lang="en-US" sz="2800" b="0" kern="0" dirty="0" smtClean="0">
                <a:solidFill>
                  <a:schemeClr val="tx1">
                    <a:lumMod val="90000"/>
                    <a:lumOff val="10000"/>
                  </a:schemeClr>
                </a:solidFill>
                <a:ea typeface="+mn-ea"/>
                <a:cs typeface="Times New Roman"/>
              </a:rPr>
              <a:t>Provides funds for immunization through GAVI, the Vaccine Alliance</a:t>
            </a:r>
            <a:endParaRPr lang="en-US" sz="2800" b="0" kern="0" dirty="0">
              <a:solidFill>
                <a:schemeClr val="tx1">
                  <a:lumMod val="90000"/>
                  <a:lumOff val="10000"/>
                </a:schemeClr>
              </a:solidFill>
              <a:ea typeface="+mn-ea"/>
              <a:cs typeface="Times New Roman"/>
            </a:endParaRPr>
          </a:p>
        </p:txBody>
      </p:sp>
    </p:spTree>
    <p:extLst>
      <p:ext uri="{BB962C8B-B14F-4D97-AF65-F5344CB8AC3E}">
        <p14:creationId xmlns:p14="http://schemas.microsoft.com/office/powerpoint/2010/main" val="3645683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5723" y="343878"/>
            <a:ext cx="3340361" cy="660277"/>
          </a:xfrm>
        </p:spPr>
        <p:txBody>
          <a:bodyPr>
            <a:noAutofit/>
          </a:bodyPr>
          <a:lstStyle/>
          <a:p>
            <a:pPr>
              <a:defRPr/>
            </a:pPr>
            <a:r>
              <a:rPr lang="en-US" sz="3200" b="1" cap="none" dirty="0" err="1" smtClean="0">
                <a:solidFill>
                  <a:schemeClr val="tx1">
                    <a:lumMod val="90000"/>
                    <a:lumOff val="10000"/>
                  </a:schemeClr>
                </a:solidFill>
              </a:rPr>
              <a:t>IFFIm</a:t>
            </a:r>
            <a:r>
              <a:rPr lang="en-US" sz="3200" b="1" cap="none" dirty="0" smtClean="0">
                <a:solidFill>
                  <a:schemeClr val="tx1">
                    <a:lumMod val="90000"/>
                    <a:lumOff val="10000"/>
                  </a:schemeClr>
                </a:solidFill>
              </a:rPr>
              <a:t> Donors</a:t>
            </a:r>
            <a:endParaRPr lang="en-US" sz="3200" b="1" cap="none" dirty="0">
              <a:solidFill>
                <a:schemeClr val="tx1">
                  <a:lumMod val="90000"/>
                  <a:lumOff val="10000"/>
                </a:schemeClr>
              </a:solidFill>
            </a:endParaRPr>
          </a:p>
        </p:txBody>
      </p:sp>
      <p:sp>
        <p:nvSpPr>
          <p:cNvPr id="20" name="Rectangle 19"/>
          <p:cNvSpPr/>
          <p:nvPr/>
        </p:nvSpPr>
        <p:spPr>
          <a:xfrm>
            <a:off x="132862" y="1347238"/>
            <a:ext cx="8686800" cy="738664"/>
          </a:xfrm>
          <a:prstGeom prst="rect">
            <a:avLst/>
          </a:prstGeom>
          <a:noFill/>
          <a:ln w="9525" cap="flat" cmpd="sng" algn="ctr">
            <a:noFill/>
            <a:prstDash val="solid"/>
          </a:ln>
          <a:effectLst/>
        </p:spPr>
        <p:txBody>
          <a:bodyPr wrap="square" lIns="91440" tIns="91440" rIns="91440" bIns="91440" anchor="t" anchorCtr="0">
            <a:spAutoFit/>
          </a:bodyPr>
          <a:lstStyle/>
          <a:p>
            <a:pPr marL="0" marR="0" lvl="0" indent="0" defTabSz="914400" eaLnBrk="1" fontAlgn="auto" latinLnBrk="0" hangingPunct="1">
              <a:lnSpc>
                <a:spcPct val="100000"/>
              </a:lnSpc>
              <a:spcBef>
                <a:spcPct val="20000"/>
              </a:spcBef>
              <a:spcAft>
                <a:spcPts val="0"/>
              </a:spcAft>
              <a:buClr>
                <a:srgbClr val="003366"/>
              </a:buClr>
              <a:buSzPct val="75000"/>
              <a:buFont typeface="Wingdings" pitchFamily="2" charset="2"/>
              <a:buNone/>
              <a:tabLst/>
              <a:defRPr/>
            </a:pPr>
            <a:r>
              <a:rPr kumimoji="0" lang="en-US" altLang="zh-CN" sz="1800" b="0" i="0" u="none" strike="noStrike" kern="0" cap="none" spc="0" normalizeH="0" baseline="0" noProof="0" dirty="0" smtClean="0">
                <a:ln>
                  <a:noFill/>
                </a:ln>
                <a:solidFill>
                  <a:schemeClr val="tx1">
                    <a:lumMod val="90000"/>
                    <a:lumOff val="10000"/>
                  </a:schemeClr>
                </a:solidFill>
                <a:effectLst/>
                <a:uLnTx/>
                <a:uFillTx/>
                <a:latin typeface="Arial"/>
                <a:ea typeface="+mn-ea"/>
                <a:cs typeface="Times New Roman"/>
              </a:rPr>
              <a:t>Governments have entered into long-term legally binding grant agreements with IFFIm, which has been constructed to accommodate </a:t>
            </a:r>
            <a:r>
              <a:rPr kumimoji="0" lang="en-US" altLang="zh-CN" sz="1800" b="0" i="0" u="none" strike="noStrike" kern="0" cap="none" spc="0" normalizeH="0" baseline="0" noProof="0" dirty="0" smtClean="0">
                <a:ln>
                  <a:noFill/>
                </a:ln>
                <a:solidFill>
                  <a:srgbClr val="002060"/>
                </a:solidFill>
                <a:effectLst/>
                <a:uLnTx/>
                <a:uFillTx/>
                <a:latin typeface="Arial"/>
                <a:ea typeface="+mn-ea"/>
                <a:cs typeface="Times New Roman"/>
              </a:rPr>
              <a:t>additional</a:t>
            </a:r>
            <a:r>
              <a:rPr kumimoji="0" lang="en-US" altLang="zh-CN" sz="1800" b="0" i="0" u="none" strike="noStrike" kern="0" cap="none" spc="0" normalizeH="0" baseline="0" noProof="0" dirty="0" smtClean="0">
                <a:ln>
                  <a:noFill/>
                </a:ln>
                <a:solidFill>
                  <a:schemeClr val="tx1">
                    <a:lumMod val="90000"/>
                    <a:lumOff val="10000"/>
                  </a:schemeClr>
                </a:solidFill>
                <a:effectLst/>
                <a:uLnTx/>
                <a:uFillTx/>
                <a:latin typeface="Arial"/>
                <a:ea typeface="+mn-ea"/>
                <a:cs typeface="Times New Roman"/>
              </a:rPr>
              <a:t> donors.</a:t>
            </a:r>
          </a:p>
        </p:txBody>
      </p:sp>
      <p:pic>
        <p:nvPicPr>
          <p:cNvPr id="66" name="Picture 4" descr="https://www.cia.gov/library/publications/the-world-factbook/graphics/flags/large/br-lgflag.gif"/>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354897" y="5997588"/>
            <a:ext cx="438912" cy="30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7" name="Straight Connector 66"/>
          <p:cNvCxnSpPr/>
          <p:nvPr/>
        </p:nvCxnSpPr>
        <p:spPr bwMode="auto">
          <a:xfrm flipV="1">
            <a:off x="354897" y="5869764"/>
            <a:ext cx="6811811" cy="3344"/>
          </a:xfrm>
          <a:prstGeom prst="line">
            <a:avLst/>
          </a:prstGeom>
          <a:ln>
            <a:solidFill>
              <a:schemeClr val="tx1"/>
            </a:solidFill>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68" name="TextBox 4"/>
          <p:cNvSpPr txBox="1">
            <a:spLocks noChangeArrowheads="1"/>
          </p:cNvSpPr>
          <p:nvPr/>
        </p:nvSpPr>
        <p:spPr bwMode="auto">
          <a:xfrm>
            <a:off x="788495" y="6024604"/>
            <a:ext cx="64770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sz="1050" b="0" dirty="0" smtClean="0">
                <a:solidFill>
                  <a:srgbClr val="002060"/>
                </a:solidFill>
              </a:rPr>
              <a:t>Brazil (</a:t>
            </a:r>
            <a:r>
              <a:rPr lang="en-GB" altLang="zh-CN" sz="1050" b="0" dirty="0" smtClean="0">
                <a:solidFill>
                  <a:srgbClr val="002060"/>
                </a:solidFill>
                <a:ea typeface="SC STKaiti"/>
                <a:cs typeface="Times New Roman" pitchFamily="18" charset="0"/>
              </a:rPr>
              <a:t>BBB/Baa2/BBB-)</a:t>
            </a:r>
            <a:r>
              <a:rPr lang="en-US" sz="1050" b="0" dirty="0" smtClean="0">
                <a:solidFill>
                  <a:srgbClr val="002060"/>
                </a:solidFill>
              </a:rPr>
              <a:t> has also been considering a grant to IFFIm of US$ 20 million</a:t>
            </a:r>
            <a:endParaRPr lang="en-US" sz="1050" b="0" dirty="0">
              <a:solidFill>
                <a:srgbClr val="002060"/>
              </a:solidFill>
            </a:endParaRPr>
          </a:p>
        </p:txBody>
      </p:sp>
      <p:pic>
        <p:nvPicPr>
          <p:cNvPr id="69" name="Picture 1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16759" y="2498652"/>
            <a:ext cx="212994"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Text Box 125"/>
          <p:cNvSpPr txBox="1">
            <a:spLocks noChangeArrowheads="1"/>
          </p:cNvSpPr>
          <p:nvPr/>
        </p:nvSpPr>
        <p:spPr bwMode="auto">
          <a:xfrm>
            <a:off x="7523256" y="3921508"/>
            <a:ext cx="14058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a:buFont typeface="Wingdings" pitchFamily="2" charset="2"/>
              <a:buNone/>
            </a:pPr>
            <a:r>
              <a:rPr lang="en-US" sz="1100" b="1" dirty="0">
                <a:solidFill>
                  <a:srgbClr val="002060"/>
                </a:solidFill>
              </a:rPr>
              <a:t>Approximately </a:t>
            </a:r>
            <a:r>
              <a:rPr lang="en-US" sz="1100" b="1" dirty="0" smtClean="0">
                <a:solidFill>
                  <a:srgbClr val="002060"/>
                </a:solidFill>
              </a:rPr>
              <a:t>US$6.3 </a:t>
            </a:r>
            <a:r>
              <a:rPr lang="en-US" sz="1100" b="1" dirty="0">
                <a:solidFill>
                  <a:srgbClr val="002060"/>
                </a:solidFill>
              </a:rPr>
              <a:t>billion</a:t>
            </a:r>
          </a:p>
        </p:txBody>
      </p:sp>
      <p:graphicFrame>
        <p:nvGraphicFramePr>
          <p:cNvPr id="71" name="Group 91"/>
          <p:cNvGraphicFramePr>
            <a:graphicFrameLocks/>
          </p:cNvGraphicFramePr>
          <p:nvPr>
            <p:extLst>
              <p:ext uri="{D42A27DB-BD31-4B8C-83A1-F6EECF244321}">
                <p14:modId xmlns:p14="http://schemas.microsoft.com/office/powerpoint/2010/main" val="3043621295"/>
              </p:ext>
            </p:extLst>
          </p:nvPr>
        </p:nvGraphicFramePr>
        <p:xfrm>
          <a:off x="893856" y="2085902"/>
          <a:ext cx="6400799" cy="3689350"/>
        </p:xfrm>
        <a:graphic>
          <a:graphicData uri="http://schemas.openxmlformats.org/drawingml/2006/table">
            <a:tbl>
              <a:tblPr firstRow="1">
                <a:effectLst/>
              </a:tblPr>
              <a:tblGrid>
                <a:gridCol w="2134118"/>
                <a:gridCol w="2132564"/>
                <a:gridCol w="2134117"/>
              </a:tblGrid>
              <a:tr h="396778">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Donors</a:t>
                      </a:r>
                      <a:endParaRPr kumimoji="0" lang="en-GB" altLang="zh-CN" sz="24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Ratings </a:t>
                      </a:r>
                      <a:r>
                        <a:rPr kumimoji="0" lang="en-GB" altLang="zh-CN" sz="7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(as </a:t>
                      </a:r>
                      <a:r>
                        <a:rPr kumimoji="0" lang="en-GB" altLang="zh-CN" sz="700" b="0" i="0" u="none" strike="noStrike" cap="none" normalizeH="0" baseline="0" smtClean="0">
                          <a:ln>
                            <a:noFill/>
                          </a:ln>
                          <a:solidFill>
                            <a:srgbClr val="002060"/>
                          </a:solidFill>
                          <a:effectLst/>
                          <a:latin typeface="Arial" charset="0"/>
                          <a:ea typeface="SC STKaiti" pitchFamily="2" charset="-122"/>
                          <a:cs typeface="Times New Roman" pitchFamily="18" charset="0"/>
                        </a:rPr>
                        <a:t>of 28 March </a:t>
                      </a:r>
                      <a:r>
                        <a:rPr kumimoji="0" lang="en-GB" altLang="zh-CN" sz="7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2014)</a:t>
                      </a:r>
                      <a:endParaRPr kumimoji="0" lang="en-GB" altLang="zh-CN" sz="11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Grant (US$ equivalent)</a:t>
                      </a:r>
                      <a:endParaRPr kumimoji="0" lang="en-GB" altLang="zh-CN" sz="24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lnTlToBr>
                      <a:noFill/>
                    </a:lnTlToBr>
                    <a:lnBlToTr>
                      <a:noFill/>
                    </a:lnBlToTr>
                    <a:noFill/>
                  </a:tcPr>
                </a:tc>
              </a:tr>
              <a:tr h="334946">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United Kingdom</a:t>
                      </a:r>
                      <a:endPar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AA+/Aa1/AAA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Arial" charset="0"/>
                        </a:rPr>
                        <a:t>US$ 2,980 million</a:t>
                      </a:r>
                      <a:endParaRPr kumimoji="0" lang="en-GB" altLang="zh-CN" sz="1200" b="0" i="0" u="none" strike="noStrike" cap="none" normalizeH="0" baseline="0" dirty="0" smtClean="0">
                        <a:ln>
                          <a:noFill/>
                        </a:ln>
                        <a:solidFill>
                          <a:srgbClr val="002060"/>
                        </a:solidFill>
                        <a:effectLst/>
                        <a:latin typeface="Arial" charset="0"/>
                        <a:ea typeface="MS PGothic" pitchFamily="34" charset="-128"/>
                        <a:cs typeface="+mn-cs"/>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86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France</a:t>
                      </a:r>
                      <a:endPar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AA+/Aa1/AA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Arial" charset="0"/>
                        </a:rPr>
                        <a:t>US$ 1,719 </a:t>
                      </a: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million</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86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Italy</a:t>
                      </a:r>
                      <a:endPar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BBB+/Baa2/BBB</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Arial" charset="0"/>
                        </a:rPr>
                        <a:t>US$ 635 million</a:t>
                      </a:r>
                      <a:endParaRPr kumimoji="0" lang="en-GB" altLang="zh-CN" sz="1200" b="0" i="0" u="none" strike="noStrike" cap="none" normalizeH="0" baseline="0" dirty="0" smtClean="0">
                        <a:ln>
                          <a:noFill/>
                        </a:ln>
                        <a:solidFill>
                          <a:srgbClr val="002060"/>
                        </a:solidFill>
                        <a:effectLst/>
                        <a:latin typeface="Arial" charset="0"/>
                        <a:ea typeface="MS PGothic" pitchFamily="34" charset="-128"/>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86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Norway</a:t>
                      </a:r>
                      <a:endPar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AAA/</a:t>
                      </a:r>
                      <a:r>
                        <a:rPr kumimoji="0" lang="en-GB" altLang="zh-CN" sz="1200" b="0" i="0" u="none" strike="noStrike" cap="none" normalizeH="0" baseline="0" dirty="0" err="1" smtClean="0">
                          <a:ln>
                            <a:noFill/>
                          </a:ln>
                          <a:solidFill>
                            <a:srgbClr val="002060"/>
                          </a:solidFill>
                          <a:effectLst/>
                          <a:latin typeface="Arial" charset="0"/>
                          <a:ea typeface="SC STKaiti" pitchFamily="2" charset="-122"/>
                          <a:cs typeface="Times New Roman" pitchFamily="18" charset="0"/>
                        </a:rPr>
                        <a:t>Aaa</a:t>
                      </a: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/AAA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US$ 264 million</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86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Australia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AAA/</a:t>
                      </a:r>
                      <a:r>
                        <a:rPr kumimoji="0" lang="en-GB" altLang="zh-CN" sz="1200" b="0" i="0" u="none" strike="noStrike" cap="none" normalizeH="0" baseline="0" dirty="0" err="1" smtClean="0">
                          <a:ln>
                            <a:noFill/>
                          </a:ln>
                          <a:solidFill>
                            <a:srgbClr val="002060"/>
                          </a:solidFill>
                          <a:effectLst/>
                          <a:latin typeface="Arial" charset="0"/>
                          <a:ea typeface="SC STKaiti" pitchFamily="2" charset="-122"/>
                          <a:cs typeface="Times New Roman" pitchFamily="18" charset="0"/>
                        </a:rPr>
                        <a:t>Aaa</a:t>
                      </a: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/AAA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Tx/>
                        <a:buNone/>
                        <a:tabLst/>
                        <a:defRPr/>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US$ 256 million</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6586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Spain</a:t>
                      </a:r>
                      <a:endPar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BBB+/Baa2/BBB</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Arial" charset="0"/>
                        </a:rPr>
                        <a:t>US$ 240 </a:t>
                      </a: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million</a:t>
                      </a:r>
                      <a:endParaRPr kumimoji="0" lang="en-GB" altLang="zh-CN" sz="1200" b="0" i="0" u="none" strike="noStrike" cap="none" normalizeH="0" baseline="0" dirty="0" smtClean="0">
                        <a:ln>
                          <a:noFill/>
                        </a:ln>
                        <a:solidFill>
                          <a:srgbClr val="002060"/>
                        </a:solidFill>
                        <a:effectLst/>
                        <a:latin typeface="Arial" charset="0"/>
                        <a:ea typeface="MS PGothic" pitchFamily="34" charset="-128"/>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5568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The Netherlands</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628F"/>
                        </a:buClr>
                        <a:buSzTx/>
                        <a:buFont typeface="Wingdings" pitchFamily="2" charset="2"/>
                        <a:buNone/>
                        <a:tabLst/>
                      </a:pPr>
                      <a:r>
                        <a:rPr kumimoji="0" lang="en-US" sz="1200" b="0" i="0" u="none" strike="noStrike" cap="none" normalizeH="0" baseline="0" dirty="0" smtClean="0">
                          <a:ln>
                            <a:noFill/>
                          </a:ln>
                          <a:solidFill>
                            <a:srgbClr val="002060"/>
                          </a:solidFill>
                          <a:effectLst/>
                          <a:latin typeface="Arial" charset="0"/>
                          <a:ea typeface="MS PGothic" pitchFamily="34" charset="-128"/>
                        </a:rPr>
                        <a:t>AAA/</a:t>
                      </a:r>
                      <a:r>
                        <a:rPr kumimoji="0" lang="en-US" sz="1200" b="0" i="0" u="none" strike="noStrike" cap="none" normalizeH="0" baseline="0" dirty="0" err="1" smtClean="0">
                          <a:ln>
                            <a:noFill/>
                          </a:ln>
                          <a:solidFill>
                            <a:srgbClr val="002060"/>
                          </a:solidFill>
                          <a:effectLst/>
                          <a:latin typeface="Arial" charset="0"/>
                          <a:ea typeface="MS PGothic" pitchFamily="34" charset="-128"/>
                        </a:rPr>
                        <a:t>Aaa</a:t>
                      </a:r>
                      <a:r>
                        <a:rPr kumimoji="0" lang="en-US" sz="1200" b="0" i="0" u="none" strike="noStrike" cap="none" normalizeH="0" baseline="0" dirty="0" smtClean="0">
                          <a:ln>
                            <a:noFill/>
                          </a:ln>
                          <a:solidFill>
                            <a:srgbClr val="002060"/>
                          </a:solidFill>
                          <a:effectLst/>
                          <a:latin typeface="Arial" charset="0"/>
                          <a:ea typeface="MS PGothic" pitchFamily="34" charset="-128"/>
                        </a:rPr>
                        <a:t>/AA+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628F"/>
                        </a:buClr>
                        <a:buSzTx/>
                        <a:buFont typeface="Wingdings" pitchFamily="2" charset="2"/>
                        <a:buNone/>
                        <a:tabLst/>
                      </a:pPr>
                      <a:r>
                        <a:rPr kumimoji="0" lang="en-US" altLang="zh-CN" sz="1200" b="0" i="0" u="none" strike="noStrike" cap="none" normalizeH="0" baseline="0" dirty="0" smtClean="0">
                          <a:ln>
                            <a:noFill/>
                          </a:ln>
                          <a:solidFill>
                            <a:srgbClr val="002060"/>
                          </a:solidFill>
                          <a:effectLst/>
                          <a:latin typeface="Arial" charset="0"/>
                          <a:ea typeface="SC STKaiti" pitchFamily="2" charset="-122"/>
                          <a:cs typeface="Arial" charset="0"/>
                        </a:rPr>
                        <a:t>US$ 114 </a:t>
                      </a:r>
                      <a:r>
                        <a:rPr kumimoji="0" lang="en-US" sz="1200" b="0" i="0" u="none" strike="noStrike" cap="none" normalizeH="0" baseline="0" dirty="0" smtClean="0">
                          <a:ln>
                            <a:noFill/>
                          </a:ln>
                          <a:solidFill>
                            <a:srgbClr val="002060"/>
                          </a:solidFill>
                          <a:effectLst/>
                          <a:latin typeface="Arial" charset="0"/>
                          <a:ea typeface="MS PGothic" pitchFamily="34" charset="-128"/>
                        </a:rPr>
                        <a:t>million</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5568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Sweden</a:t>
                      </a:r>
                      <a:endPar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AAA/</a:t>
                      </a:r>
                      <a:r>
                        <a:rPr kumimoji="0" lang="en-GB" altLang="zh-CN" sz="1200" b="0" i="0" u="none" strike="noStrike" cap="none" normalizeH="0" baseline="0" dirty="0" err="1" smtClean="0">
                          <a:ln>
                            <a:noFill/>
                          </a:ln>
                          <a:solidFill>
                            <a:srgbClr val="002060"/>
                          </a:solidFill>
                          <a:effectLst/>
                          <a:latin typeface="Arial" charset="0"/>
                          <a:ea typeface="SC STKaiti" pitchFamily="2" charset="-122"/>
                          <a:cs typeface="Times New Roman" pitchFamily="18" charset="0"/>
                        </a:rPr>
                        <a:t>Aaa</a:t>
                      </a: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/AAA</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US$ 38 million</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41695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altLang="zh-CN" sz="1200" b="1" i="0" u="none" strike="noStrike" cap="none" normalizeH="0" baseline="0" dirty="0" smtClean="0">
                          <a:ln>
                            <a:noFill/>
                          </a:ln>
                          <a:solidFill>
                            <a:srgbClr val="002060"/>
                          </a:solidFill>
                          <a:effectLst/>
                          <a:latin typeface="Arial" charset="0"/>
                          <a:ea typeface="SC STKaiti" pitchFamily="2" charset="-122"/>
                          <a:cs typeface="Times New Roman" pitchFamily="18" charset="0"/>
                        </a:rPr>
                        <a:t>South Africa</a:t>
                      </a:r>
                      <a:endPar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endParaRP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BBB/Baa1/BBB-</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342900" marR="0" lvl="0" indent="-342900" algn="r" defTabSz="914400" rtl="0" eaLnBrk="0" fontAlgn="base" latinLnBrk="0" hangingPunct="0">
                        <a:lnSpc>
                          <a:spcPct val="100000"/>
                        </a:lnSpc>
                        <a:spcBef>
                          <a:spcPct val="0"/>
                        </a:spcBef>
                        <a:spcAft>
                          <a:spcPct val="0"/>
                        </a:spcAft>
                        <a:buClrTx/>
                        <a:buSzTx/>
                        <a:buFontTx/>
                        <a:buNone/>
                        <a:tabLst/>
                      </a:pPr>
                      <a:r>
                        <a:rPr kumimoji="0" lang="en-GB" altLang="zh-CN" sz="1200" b="0" i="0" u="none" strike="noStrike" cap="none" normalizeH="0" baseline="0" dirty="0" smtClean="0">
                          <a:ln>
                            <a:noFill/>
                          </a:ln>
                          <a:solidFill>
                            <a:srgbClr val="002060"/>
                          </a:solidFill>
                          <a:effectLst/>
                          <a:latin typeface="Arial" charset="0"/>
                          <a:ea typeface="SC STKaiti" pitchFamily="2" charset="-122"/>
                          <a:cs typeface="Times New Roman" pitchFamily="18" charset="0"/>
                        </a:rPr>
                        <a:t>US$ 20 million</a:t>
                      </a:r>
                    </a:p>
                  </a:txBody>
                  <a:tcPr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bl>
          </a:graphicData>
        </a:graphic>
      </p:graphicFrame>
      <p:pic>
        <p:nvPicPr>
          <p:cNvPr id="72" name="Picture 45" descr="uk"/>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0456" y="2553041"/>
            <a:ext cx="438912" cy="25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Picture 46" descr="franc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0456" y="2883748"/>
            <a:ext cx="438912" cy="25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 name="Picture 4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0456" y="4312589"/>
            <a:ext cx="457200" cy="309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 name="Picture 49" descr="swedenc"/>
          <p:cNvPicPr preferRelativeResize="0">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60456" y="5084434"/>
            <a:ext cx="438912" cy="279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6" name="Object 51"/>
          <p:cNvGraphicFramePr>
            <a:graphicFrameLocks/>
          </p:cNvGraphicFramePr>
          <p:nvPr>
            <p:extLst>
              <p:ext uri="{D42A27DB-BD31-4B8C-83A1-F6EECF244321}">
                <p14:modId xmlns:p14="http://schemas.microsoft.com/office/powerpoint/2010/main" val="743539958"/>
              </p:ext>
            </p:extLst>
          </p:nvPr>
        </p:nvGraphicFramePr>
        <p:xfrm>
          <a:off x="360456" y="5438702"/>
          <a:ext cx="438912" cy="279758"/>
        </p:xfrm>
        <a:graphic>
          <a:graphicData uri="http://schemas.openxmlformats.org/presentationml/2006/ole">
            <mc:AlternateContent xmlns:mc="http://schemas.openxmlformats.org/markup-compatibility/2006">
              <mc:Choice xmlns:v="urn:schemas-microsoft-com:vml" Requires="v">
                <p:oleObj spid="_x0000_s2081" name="Bitmap Image" r:id="rId9" imgW="447856" imgH="304923" progId="PBrush">
                  <p:embed/>
                </p:oleObj>
              </mc:Choice>
              <mc:Fallback>
                <p:oleObj name="Bitmap Image" r:id="rId9" imgW="447856" imgH="304923" progId="PBrush">
                  <p:embed/>
                  <p:pic>
                    <p:nvPicPr>
                      <p:cNvPr id="0" name=""/>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0456" y="5438702"/>
                        <a:ext cx="438912" cy="279758"/>
                      </a:xfrm>
                      <a:prstGeom prst="rect">
                        <a:avLst/>
                      </a:prstGeom>
                      <a:noFill/>
                      <a:extLst/>
                    </p:spPr>
                  </p:pic>
                </p:oleObj>
              </mc:Fallback>
            </mc:AlternateContent>
          </a:graphicData>
        </a:graphic>
      </p:graphicFrame>
      <p:pic>
        <p:nvPicPr>
          <p:cNvPr id="77" name="Picture 4" descr="http://www.crwflags.com/fotw/images/n/nl.gif"/>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60456" y="4696303"/>
            <a:ext cx="438912" cy="313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 name="Picture 50" descr="norway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60456" y="3571665"/>
            <a:ext cx="438912" cy="309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 name="Picture 4" descr="http://wwp.greenwichmeantime.com/time-zone/australia/images/australia-flag.jpg"/>
          <p:cNvPicPr>
            <a:picLocks noChangeAspect="1" noChangeArrowheads="1"/>
          </p:cNvPicPr>
          <p:nvPr/>
        </p:nvPicPr>
        <p:blipFill>
          <a:blip r:embed="rId13" cstate="screen">
            <a:extLst>
              <a:ext uri="{28A0092B-C50C-407E-A947-70E740481C1C}">
                <a14:useLocalDpi xmlns:a14="http://schemas.microsoft.com/office/drawing/2010/main" val="0"/>
              </a:ext>
            </a:extLst>
          </a:blip>
          <a:srcRect/>
          <a:stretch>
            <a:fillRect/>
          </a:stretch>
        </p:blipFill>
        <p:spPr bwMode="auto">
          <a:xfrm>
            <a:off x="360456" y="3955379"/>
            <a:ext cx="438912" cy="28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 name="Picture 97" descr="http://www.italy-pictures.net/images/Flag%20and%20coat%20of%20arms/JPEG/State%20and%20National%20Flag%20of%20the%20Italian%20Republic.jpg"/>
          <p:cNvPicPr>
            <a:picLocks noChangeAspect="1" noChangeArrowheads="1"/>
          </p:cNvPicPr>
          <p:nvPr/>
        </p:nvPicPr>
        <p:blipFill>
          <a:blip r:embed="rId14" cstate="screen">
            <a:extLst>
              <a:ext uri="{28A0092B-C50C-407E-A947-70E740481C1C}">
                <a14:useLocalDpi xmlns:a14="http://schemas.microsoft.com/office/drawing/2010/main" val="0"/>
              </a:ext>
            </a:extLst>
          </a:blip>
          <a:srcRect/>
          <a:stretch>
            <a:fillRect/>
          </a:stretch>
        </p:blipFill>
        <p:spPr bwMode="auto">
          <a:xfrm>
            <a:off x="360456" y="3214455"/>
            <a:ext cx="438912" cy="28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6446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3517" y="102761"/>
            <a:ext cx="8646626" cy="785325"/>
          </a:xfrm>
        </p:spPr>
        <p:txBody>
          <a:bodyPr>
            <a:noAutofit/>
          </a:bodyPr>
          <a:lstStyle/>
          <a:p>
            <a:pPr>
              <a:defRPr/>
            </a:pPr>
            <a:r>
              <a:rPr lang="en-US" sz="3200" b="1" cap="none" dirty="0" err="1" smtClean="0">
                <a:solidFill>
                  <a:schemeClr val="tx1">
                    <a:lumMod val="90000"/>
                    <a:lumOff val="10000"/>
                  </a:schemeClr>
                </a:solidFill>
              </a:rPr>
              <a:t>IFFIm</a:t>
            </a:r>
            <a:r>
              <a:rPr lang="en-US" sz="3200" b="1" cap="none" dirty="0" smtClean="0">
                <a:solidFill>
                  <a:schemeClr val="tx1">
                    <a:lumMod val="90000"/>
                    <a:lumOff val="10000"/>
                  </a:schemeClr>
                </a:solidFill>
              </a:rPr>
              <a:t> </a:t>
            </a:r>
            <a:r>
              <a:rPr lang="en-US" sz="3200" b="1" cap="none" dirty="0">
                <a:solidFill>
                  <a:schemeClr val="tx1">
                    <a:lumMod val="90000"/>
                    <a:lumOff val="10000"/>
                  </a:schemeClr>
                </a:solidFill>
              </a:rPr>
              <a:t>S</a:t>
            </a:r>
            <a:r>
              <a:rPr lang="en-US" sz="3200" b="1" cap="none" dirty="0" smtClean="0">
                <a:solidFill>
                  <a:schemeClr val="tx1">
                    <a:lumMod val="90000"/>
                    <a:lumOff val="10000"/>
                  </a:schemeClr>
                </a:solidFill>
              </a:rPr>
              <a:t>tructure</a:t>
            </a:r>
            <a:endParaRPr lang="en-US" sz="3200" b="1" cap="none" dirty="0">
              <a:solidFill>
                <a:schemeClr val="tx1">
                  <a:lumMod val="90000"/>
                  <a:lumOff val="10000"/>
                </a:schemeClr>
              </a:solidFill>
            </a:endParaRPr>
          </a:p>
        </p:txBody>
      </p:sp>
      <p:grpSp>
        <p:nvGrpSpPr>
          <p:cNvPr id="6" name="Group 5"/>
          <p:cNvGrpSpPr/>
          <p:nvPr/>
        </p:nvGrpSpPr>
        <p:grpSpPr>
          <a:xfrm>
            <a:off x="120172" y="1600818"/>
            <a:ext cx="8077200" cy="4389375"/>
            <a:chOff x="685800" y="1549400"/>
            <a:chExt cx="8077200" cy="4389375"/>
          </a:xfrm>
        </p:grpSpPr>
        <p:pic>
          <p:nvPicPr>
            <p:cNvPr id="7" name="Picture 4" descr="M:\BCFCM-SD-IR\IFFIm\Investors and presentations\Logo_IFFIm_hires - no gavi.jpg"/>
            <p:cNvPicPr>
              <a:picLocks noChangeAspect="1" noChangeArrowheads="1"/>
            </p:cNvPicPr>
            <p:nvPr/>
          </p:nvPicPr>
          <p:blipFill>
            <a:blip r:embed="rId2" cstate="screen"/>
            <a:srcRect/>
            <a:stretch>
              <a:fillRect/>
            </a:stretch>
          </p:blipFill>
          <p:spPr bwMode="auto">
            <a:xfrm>
              <a:off x="1255985" y="2737038"/>
              <a:ext cx="1995648" cy="1277362"/>
            </a:xfrm>
            <a:prstGeom prst="rect">
              <a:avLst/>
            </a:prstGeom>
            <a:noFill/>
          </p:spPr>
        </p:pic>
        <p:sp>
          <p:nvSpPr>
            <p:cNvPr id="8" name="Rounded Rectangle 7"/>
            <p:cNvSpPr/>
            <p:nvPr/>
          </p:nvSpPr>
          <p:spPr>
            <a:xfrm>
              <a:off x="685800" y="5439863"/>
              <a:ext cx="3200400" cy="498912"/>
            </a:xfrm>
            <a:prstGeom prst="roundRect">
              <a:avLst/>
            </a:prstGeom>
            <a:solidFill>
              <a:srgbClr val="CCCC00"/>
            </a:solidFill>
            <a:ln>
              <a:noFill/>
            </a:ln>
            <a:effectLst/>
          </p:spPr>
          <p:style>
            <a:lnRef idx="1">
              <a:schemeClr val="accent5"/>
            </a:lnRef>
            <a:fillRef idx="3">
              <a:schemeClr val="accent5"/>
            </a:fillRef>
            <a:effectRef idx="2">
              <a:schemeClr val="accent5"/>
            </a:effectRef>
            <a:fontRef idx="minor">
              <a:schemeClr val="lt1"/>
            </a:fontRef>
          </p:style>
          <p:txBody>
            <a:bodyPr wrap="square" lIns="91440" tIns="91440" rIns="91440" bIns="91440" anchor="ctr" anchorCtr="0">
              <a:noAutofit/>
            </a:bodyPr>
            <a:lstStyle/>
            <a:p>
              <a:pPr algn="ctr"/>
              <a:r>
                <a:rPr lang="en-US" altLang="zh-CN" sz="1200" dirty="0" smtClean="0">
                  <a:solidFill>
                    <a:schemeClr val="tx1"/>
                  </a:solidFill>
                  <a:latin typeface="+mj-lt"/>
                  <a:ea typeface="SimSun" pitchFamily="2" charset="-122"/>
                </a:rPr>
                <a:t>Capital Markets Investors</a:t>
              </a:r>
            </a:p>
          </p:txBody>
        </p:sp>
        <p:sp>
          <p:nvSpPr>
            <p:cNvPr id="9" name="Rounded Rectangle 8"/>
            <p:cNvSpPr/>
            <p:nvPr/>
          </p:nvSpPr>
          <p:spPr>
            <a:xfrm>
              <a:off x="7251483" y="2921000"/>
              <a:ext cx="1511517" cy="838200"/>
            </a:xfrm>
            <a:prstGeom prst="roundRect">
              <a:avLst/>
            </a:prstGeom>
            <a:solidFill>
              <a:srgbClr val="002060"/>
            </a:solidFill>
            <a:ln>
              <a:solidFill>
                <a:schemeClr val="bg1">
                  <a:lumMod val="85000"/>
                </a:schemeClr>
              </a:solidFill>
            </a:ln>
            <a:effectLst/>
          </p:spPr>
          <p:style>
            <a:lnRef idx="1">
              <a:schemeClr val="accent5"/>
            </a:lnRef>
            <a:fillRef idx="3">
              <a:schemeClr val="accent5"/>
            </a:fillRef>
            <a:effectRef idx="2">
              <a:schemeClr val="accent5"/>
            </a:effectRef>
            <a:fontRef idx="minor">
              <a:schemeClr val="lt1"/>
            </a:fontRef>
          </p:style>
          <p:txBody>
            <a:bodyPr wrap="square" lIns="91440" tIns="91440" rIns="91440" bIns="91440" anchor="ctr" anchorCtr="0">
              <a:noAutofit/>
            </a:bodyPr>
            <a:lstStyle/>
            <a:p>
              <a:pPr algn="ctr"/>
              <a:r>
                <a:rPr lang="en-US" altLang="zh-CN" sz="1200" dirty="0" smtClean="0">
                  <a:solidFill>
                    <a:schemeClr val="bg1"/>
                  </a:solidFill>
                  <a:latin typeface="+mj-lt"/>
                  <a:ea typeface="SimSun" pitchFamily="2" charset="-122"/>
                </a:rPr>
                <a:t>Vaccination </a:t>
              </a:r>
              <a:r>
                <a:rPr lang="en-US" altLang="zh-CN" sz="1200" dirty="0" err="1" smtClean="0">
                  <a:solidFill>
                    <a:schemeClr val="bg1"/>
                  </a:solidFill>
                  <a:latin typeface="+mj-lt"/>
                  <a:ea typeface="SimSun" pitchFamily="2" charset="-122"/>
                </a:rPr>
                <a:t>Programmes</a:t>
              </a:r>
              <a:endParaRPr lang="en-US" altLang="zh-CN" sz="1200" dirty="0" smtClean="0">
                <a:solidFill>
                  <a:schemeClr val="bg1"/>
                </a:solidFill>
                <a:latin typeface="+mj-lt"/>
                <a:ea typeface="SimSun" pitchFamily="2" charset="-122"/>
              </a:endParaRPr>
            </a:p>
          </p:txBody>
        </p:sp>
        <p:grpSp>
          <p:nvGrpSpPr>
            <p:cNvPr id="10" name="Group 9"/>
            <p:cNvGrpSpPr/>
            <p:nvPr/>
          </p:nvGrpSpPr>
          <p:grpSpPr>
            <a:xfrm>
              <a:off x="4534550" y="2303844"/>
              <a:ext cx="1995648" cy="1995649"/>
              <a:chOff x="4800600" y="2667000"/>
              <a:chExt cx="1752600" cy="1752600"/>
            </a:xfrm>
          </p:grpSpPr>
          <p:pic>
            <p:nvPicPr>
              <p:cNvPr id="20" name="Picture 5" descr="logo_new_2"/>
              <p:cNvPicPr>
                <a:picLocks noChangeAspect="1" noChangeArrowheads="1"/>
              </p:cNvPicPr>
              <p:nvPr/>
            </p:nvPicPr>
            <p:blipFill>
              <a:blip r:embed="rId3" cstate="screen"/>
              <a:srcRect/>
              <a:stretch>
                <a:fillRect/>
              </a:stretch>
            </p:blipFill>
            <p:spPr bwMode="auto">
              <a:xfrm>
                <a:off x="4953000" y="2971800"/>
                <a:ext cx="1425991" cy="1108683"/>
              </a:xfrm>
              <a:prstGeom prst="rect">
                <a:avLst/>
              </a:prstGeom>
              <a:solidFill>
                <a:schemeClr val="tx2"/>
              </a:solidFill>
              <a:ln w="9525">
                <a:noFill/>
                <a:miter lim="800000"/>
                <a:headEnd/>
                <a:tailEnd/>
              </a:ln>
            </p:spPr>
          </p:pic>
          <p:sp>
            <p:nvSpPr>
              <p:cNvPr id="21" name="Oval 20"/>
              <p:cNvSpPr/>
              <p:nvPr/>
            </p:nvSpPr>
            <p:spPr bwMode="auto">
              <a:xfrm>
                <a:off x="4800600" y="2667000"/>
                <a:ext cx="1752600" cy="1752600"/>
              </a:xfrm>
              <a:prstGeom prst="ellipse">
                <a:avLst/>
              </a:prstGeom>
              <a:noFill/>
              <a:ln w="28575" cap="flat" cmpd="sng" algn="ctr">
                <a:solidFill>
                  <a:schemeClr val="bg1">
                    <a:lumMod val="50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800" b="0" i="0" u="none" strike="noStrike" cap="none" normalizeH="0" baseline="0" smtClean="0">
                  <a:ln>
                    <a:noFill/>
                  </a:ln>
                  <a:solidFill>
                    <a:schemeClr val="tx1"/>
                  </a:solidFill>
                  <a:effectLst/>
                  <a:latin typeface="Arial" pitchFamily="34" charset="0"/>
                  <a:ea typeface="MS PGothic" pitchFamily="34" charset="-128"/>
                </a:endParaRPr>
              </a:p>
            </p:txBody>
          </p:sp>
        </p:grpSp>
        <p:pic>
          <p:nvPicPr>
            <p:cNvPr id="11" name="Picture 2" descr="M:\BCFCM-SD-IR\CFE Investor Relations\WB Logos\World Bank logos\wblogo2.jpg"/>
            <p:cNvPicPr>
              <a:picLocks noChangeAspect="1" noChangeArrowheads="1"/>
            </p:cNvPicPr>
            <p:nvPr/>
          </p:nvPicPr>
          <p:blipFill>
            <a:blip r:embed="rId4" cstate="screen"/>
            <a:srcRect/>
            <a:stretch>
              <a:fillRect/>
            </a:stretch>
          </p:blipFill>
          <p:spPr bwMode="auto">
            <a:xfrm>
              <a:off x="1743286" y="4370765"/>
              <a:ext cx="1021048" cy="878003"/>
            </a:xfrm>
            <a:prstGeom prst="rect">
              <a:avLst/>
            </a:prstGeom>
            <a:noFill/>
          </p:spPr>
        </p:pic>
        <p:sp>
          <p:nvSpPr>
            <p:cNvPr id="12" name="Right Arrow 11"/>
            <p:cNvSpPr/>
            <p:nvPr/>
          </p:nvSpPr>
          <p:spPr>
            <a:xfrm>
              <a:off x="3465453" y="2874029"/>
              <a:ext cx="1211644" cy="926551"/>
            </a:xfrm>
            <a:prstGeom prst="rightArrow">
              <a:avLst/>
            </a:prstGeom>
            <a:solidFill>
              <a:srgbClr val="92D050"/>
            </a:solidFill>
            <a:ln>
              <a:noFill/>
            </a:ln>
            <a:effectLst/>
          </p:spPr>
          <p:style>
            <a:lnRef idx="1">
              <a:schemeClr val="accent5"/>
            </a:lnRef>
            <a:fillRef idx="3">
              <a:schemeClr val="accent5"/>
            </a:fillRef>
            <a:effectRef idx="2">
              <a:schemeClr val="accent5"/>
            </a:effectRef>
            <a:fontRef idx="minor">
              <a:schemeClr val="lt1"/>
            </a:fontRef>
          </p:style>
          <p:txBody>
            <a:bodyPr wrap="square" lIns="91440" tIns="91440" rIns="91440" bIns="91440" anchor="ctr" anchorCtr="0">
              <a:normAutofit fontScale="92500" lnSpcReduction="20000"/>
            </a:bodyPr>
            <a:lstStyle/>
            <a:p>
              <a:pPr algn="ctr"/>
              <a:r>
                <a:rPr lang="en-US" altLang="zh-CN" sz="2400" dirty="0" smtClean="0">
                  <a:solidFill>
                    <a:schemeClr val="tx1">
                      <a:lumMod val="65000"/>
                      <a:lumOff val="35000"/>
                    </a:schemeClr>
                  </a:solidFill>
                  <a:latin typeface="Arial Narrow" pitchFamily="34" charset="0"/>
                  <a:ea typeface="SimSun" pitchFamily="2" charset="-122"/>
                </a:rPr>
                <a:t>$ $ $</a:t>
              </a:r>
            </a:p>
          </p:txBody>
        </p:sp>
        <p:sp>
          <p:nvSpPr>
            <p:cNvPr id="13" name="Down Arrow 12"/>
            <p:cNvSpPr/>
            <p:nvPr/>
          </p:nvSpPr>
          <p:spPr bwMode="auto">
            <a:xfrm>
              <a:off x="1184712" y="4228219"/>
              <a:ext cx="427639" cy="1282917"/>
            </a:xfrm>
            <a:prstGeom prst="downArrow">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800" b="0" i="0" u="none" strike="noStrike" cap="none" normalizeH="0" baseline="0" smtClean="0">
                <a:ln>
                  <a:noFill/>
                </a:ln>
                <a:solidFill>
                  <a:schemeClr val="tx1"/>
                </a:solidFill>
                <a:effectLst/>
                <a:latin typeface="Arial" pitchFamily="34" charset="0"/>
                <a:ea typeface="MS PGothic" pitchFamily="34" charset="-128"/>
              </a:endParaRPr>
            </a:p>
          </p:txBody>
        </p:sp>
        <p:sp>
          <p:nvSpPr>
            <p:cNvPr id="14" name="Oval 13"/>
            <p:cNvSpPr/>
            <p:nvPr/>
          </p:nvSpPr>
          <p:spPr>
            <a:xfrm>
              <a:off x="685800" y="4558667"/>
              <a:ext cx="721642" cy="524830"/>
            </a:xfrm>
            <a:prstGeom prst="ellipse">
              <a:avLst/>
            </a:prstGeom>
            <a:solidFill>
              <a:schemeClr val="bg1">
                <a:lumMod val="85000"/>
              </a:schemeClr>
            </a:solidFill>
            <a:ln>
              <a:noFill/>
            </a:ln>
            <a:effectLst/>
          </p:spPr>
          <p:style>
            <a:lnRef idx="3">
              <a:schemeClr val="lt1"/>
            </a:lnRef>
            <a:fillRef idx="1">
              <a:schemeClr val="accent1"/>
            </a:fillRef>
            <a:effectRef idx="1">
              <a:schemeClr val="accent1"/>
            </a:effectRef>
            <a:fontRef idx="minor">
              <a:schemeClr val="lt1"/>
            </a:fontRef>
          </p:style>
          <p:txBody>
            <a:bodyPr wrap="square" lIns="0" tIns="0" rIns="0" bIns="0" anchor="ctr" anchorCtr="0">
              <a:normAutofit/>
            </a:bodyPr>
            <a:lstStyle/>
            <a:p>
              <a:pPr algn="ctr"/>
              <a:r>
                <a:rPr lang="en-US" altLang="zh-CN" sz="1200" dirty="0" smtClean="0">
                  <a:solidFill>
                    <a:schemeClr val="tx1">
                      <a:lumMod val="65000"/>
                      <a:lumOff val="35000"/>
                    </a:schemeClr>
                  </a:solidFill>
                  <a:latin typeface="+mj-lt"/>
                  <a:ea typeface="SimSun" pitchFamily="2" charset="-122"/>
                </a:rPr>
                <a:t>Bonds</a:t>
              </a:r>
            </a:p>
          </p:txBody>
        </p:sp>
        <p:sp>
          <p:nvSpPr>
            <p:cNvPr id="15" name="Down Arrow 14"/>
            <p:cNvSpPr/>
            <p:nvPr/>
          </p:nvSpPr>
          <p:spPr bwMode="auto">
            <a:xfrm rot="16200000">
              <a:off x="6708382" y="2909666"/>
              <a:ext cx="427639" cy="784005"/>
            </a:xfrm>
            <a:prstGeom prst="downArrow">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800" b="0" i="0" u="none" strike="noStrike" cap="none" normalizeH="0" baseline="0" smtClean="0">
                <a:ln>
                  <a:noFill/>
                </a:ln>
                <a:solidFill>
                  <a:schemeClr val="tx1"/>
                </a:solidFill>
                <a:effectLst/>
                <a:latin typeface="Arial" pitchFamily="34" charset="0"/>
                <a:ea typeface="MS PGothic" pitchFamily="34" charset="-128"/>
              </a:endParaRPr>
            </a:p>
          </p:txBody>
        </p:sp>
        <p:sp>
          <p:nvSpPr>
            <p:cNvPr id="16" name="Rounded Rectangle 15"/>
            <p:cNvSpPr/>
            <p:nvPr/>
          </p:nvSpPr>
          <p:spPr bwMode="auto">
            <a:xfrm>
              <a:off x="970893" y="2446390"/>
              <a:ext cx="2494560" cy="1781829"/>
            </a:xfrm>
            <a:prstGeom prst="roundRect">
              <a:avLst/>
            </a:prstGeom>
            <a:noFill/>
            <a:ln w="28575" cap="flat" cmpd="sng" algn="ctr">
              <a:solidFill>
                <a:schemeClr val="bg1">
                  <a:lumMod val="50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800" b="0" i="0" u="none" strike="noStrike" cap="none" normalizeH="0" baseline="0" smtClean="0">
                <a:ln>
                  <a:noFill/>
                </a:ln>
                <a:solidFill>
                  <a:schemeClr val="tx1"/>
                </a:solidFill>
                <a:effectLst/>
                <a:latin typeface="Arial" pitchFamily="34" charset="0"/>
                <a:ea typeface="MS PGothic" pitchFamily="34" charset="-128"/>
              </a:endParaRPr>
            </a:p>
          </p:txBody>
        </p:sp>
        <p:sp>
          <p:nvSpPr>
            <p:cNvPr id="17" name="Down Arrow Callout 16"/>
            <p:cNvSpPr/>
            <p:nvPr/>
          </p:nvSpPr>
          <p:spPr>
            <a:xfrm>
              <a:off x="762000" y="1549400"/>
              <a:ext cx="2895600" cy="1110810"/>
            </a:xfrm>
            <a:prstGeom prst="downArrowCallout">
              <a:avLst>
                <a:gd name="adj1" fmla="val 22600"/>
                <a:gd name="adj2" fmla="val 25000"/>
                <a:gd name="adj3" fmla="val 23286"/>
                <a:gd name="adj4" fmla="val 65577"/>
              </a:avLst>
            </a:prstGeom>
            <a:solidFill>
              <a:srgbClr val="7D7D7D"/>
            </a:solidFill>
            <a:ln>
              <a:noFill/>
            </a:ln>
            <a:effectLst/>
          </p:spPr>
          <p:style>
            <a:lnRef idx="1">
              <a:schemeClr val="accent5"/>
            </a:lnRef>
            <a:fillRef idx="3">
              <a:schemeClr val="accent5"/>
            </a:fillRef>
            <a:effectRef idx="2">
              <a:schemeClr val="accent5"/>
            </a:effectRef>
            <a:fontRef idx="minor">
              <a:schemeClr val="lt1"/>
            </a:fontRef>
          </p:style>
          <p:txBody>
            <a:bodyPr wrap="square" lIns="0" tIns="0" rIns="0" bIns="0" anchor="ctr" anchorCtr="0">
              <a:noAutofit/>
            </a:bodyPr>
            <a:lstStyle/>
            <a:p>
              <a:pPr algn="ctr"/>
              <a:r>
                <a:rPr lang="en-US" altLang="zh-CN" sz="1200" dirty="0" smtClean="0">
                  <a:solidFill>
                    <a:schemeClr val="bg1"/>
                  </a:solidFill>
                  <a:latin typeface="+mj-lt"/>
                  <a:ea typeface="SimSun" pitchFamily="2" charset="-122"/>
                </a:rPr>
                <a:t>Government </a:t>
              </a:r>
              <a:r>
                <a:rPr lang="en-US" altLang="zh-CN" sz="1200" dirty="0">
                  <a:solidFill>
                    <a:schemeClr val="bg1"/>
                  </a:solidFill>
                  <a:latin typeface="+mj-lt"/>
                  <a:ea typeface="SimSun" pitchFamily="2" charset="-122"/>
                </a:rPr>
                <a:t>d</a:t>
              </a:r>
              <a:r>
                <a:rPr lang="en-US" altLang="zh-CN" sz="1200" dirty="0" smtClean="0">
                  <a:solidFill>
                    <a:schemeClr val="bg1"/>
                  </a:solidFill>
                  <a:latin typeface="+mj-lt"/>
                  <a:ea typeface="SimSun" pitchFamily="2" charset="-122"/>
                </a:rPr>
                <a:t>onors’ long-term </a:t>
              </a:r>
              <a:r>
                <a:rPr lang="en-US" altLang="zh-CN" sz="1200" dirty="0">
                  <a:solidFill>
                    <a:schemeClr val="bg1"/>
                  </a:solidFill>
                  <a:latin typeface="+mj-lt"/>
                  <a:ea typeface="SimSun" pitchFamily="2" charset="-122"/>
                </a:rPr>
                <a:t>f</a:t>
              </a:r>
              <a:r>
                <a:rPr lang="en-US" altLang="zh-CN" sz="1200" dirty="0" smtClean="0">
                  <a:solidFill>
                    <a:schemeClr val="bg1"/>
                  </a:solidFill>
                  <a:latin typeface="+mj-lt"/>
                  <a:ea typeface="SimSun" pitchFamily="2" charset="-122"/>
                </a:rPr>
                <a:t>inancial </a:t>
              </a:r>
              <a:r>
                <a:rPr lang="en-US" altLang="zh-CN" sz="1200" dirty="0">
                  <a:solidFill>
                    <a:schemeClr val="bg1"/>
                  </a:solidFill>
                  <a:latin typeface="+mj-lt"/>
                  <a:ea typeface="SimSun" pitchFamily="2" charset="-122"/>
                </a:rPr>
                <a:t>p</a:t>
              </a:r>
              <a:r>
                <a:rPr lang="en-US" altLang="zh-CN" sz="1200" dirty="0" smtClean="0">
                  <a:solidFill>
                    <a:schemeClr val="bg1"/>
                  </a:solidFill>
                  <a:latin typeface="+mj-lt"/>
                  <a:ea typeface="SimSun" pitchFamily="2" charset="-122"/>
                </a:rPr>
                <a:t>ledges</a:t>
              </a:r>
            </a:p>
          </p:txBody>
        </p:sp>
        <p:sp>
          <p:nvSpPr>
            <p:cNvPr id="18" name="Down Arrow 17"/>
            <p:cNvSpPr/>
            <p:nvPr/>
          </p:nvSpPr>
          <p:spPr bwMode="auto">
            <a:xfrm rot="10800000">
              <a:off x="2895268" y="4085673"/>
              <a:ext cx="427639" cy="1354190"/>
            </a:xfrm>
            <a:prstGeom prst="downArrow">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800" b="0" i="0" u="none" strike="noStrike" cap="none" normalizeH="0" baseline="0" smtClean="0">
                <a:ln>
                  <a:noFill/>
                </a:ln>
                <a:solidFill>
                  <a:schemeClr val="tx1"/>
                </a:solidFill>
                <a:effectLst/>
                <a:latin typeface="Arial" pitchFamily="34" charset="0"/>
                <a:ea typeface="MS PGothic" pitchFamily="34" charset="-128"/>
              </a:endParaRPr>
            </a:p>
          </p:txBody>
        </p:sp>
        <p:sp>
          <p:nvSpPr>
            <p:cNvPr id="19" name="Oval 18"/>
            <p:cNvSpPr/>
            <p:nvPr/>
          </p:nvSpPr>
          <p:spPr>
            <a:xfrm>
              <a:off x="3109087" y="4558667"/>
              <a:ext cx="721642" cy="524830"/>
            </a:xfrm>
            <a:prstGeom prst="ellipse">
              <a:avLst/>
            </a:prstGeom>
            <a:solidFill>
              <a:schemeClr val="bg1">
                <a:lumMod val="85000"/>
              </a:schemeClr>
            </a:solidFill>
            <a:ln>
              <a:noFill/>
            </a:ln>
            <a:effectLst/>
          </p:spPr>
          <p:style>
            <a:lnRef idx="3">
              <a:schemeClr val="lt1"/>
            </a:lnRef>
            <a:fillRef idx="1">
              <a:schemeClr val="accent1"/>
            </a:fillRef>
            <a:effectRef idx="1">
              <a:schemeClr val="accent1"/>
            </a:effectRef>
            <a:fontRef idx="minor">
              <a:schemeClr val="lt1"/>
            </a:fontRef>
          </p:style>
          <p:txBody>
            <a:bodyPr wrap="square" lIns="0" tIns="0" rIns="0" bIns="0" anchor="ctr" anchorCtr="0">
              <a:normAutofit/>
            </a:bodyPr>
            <a:lstStyle/>
            <a:p>
              <a:pPr algn="ctr"/>
              <a:r>
                <a:rPr lang="en-US" altLang="zh-CN" sz="1200" dirty="0" smtClean="0">
                  <a:solidFill>
                    <a:schemeClr val="tx1">
                      <a:lumMod val="65000"/>
                      <a:lumOff val="35000"/>
                    </a:schemeClr>
                  </a:solidFill>
                  <a:latin typeface="+mj-lt"/>
                  <a:ea typeface="SimSun" pitchFamily="2" charset="-122"/>
                </a:rPr>
                <a:t>$ £ A$</a:t>
              </a:r>
            </a:p>
          </p:txBody>
        </p:sp>
      </p:grpSp>
    </p:spTree>
    <p:extLst>
      <p:ext uri="{BB962C8B-B14F-4D97-AF65-F5344CB8AC3E}">
        <p14:creationId xmlns:p14="http://schemas.microsoft.com/office/powerpoint/2010/main" val="2150179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3517" y="288678"/>
            <a:ext cx="8646626" cy="785325"/>
          </a:xfrm>
        </p:spPr>
        <p:txBody>
          <a:bodyPr>
            <a:noAutofit/>
          </a:bodyPr>
          <a:lstStyle/>
          <a:p>
            <a:pPr>
              <a:defRPr/>
            </a:pPr>
            <a:r>
              <a:rPr lang="en-US" sz="3200" b="1" cap="none" dirty="0" err="1" smtClean="0">
                <a:solidFill>
                  <a:schemeClr val="tx1">
                    <a:lumMod val="90000"/>
                    <a:lumOff val="10000"/>
                  </a:schemeClr>
                </a:solidFill>
              </a:rPr>
              <a:t>IFFIm</a:t>
            </a:r>
            <a:r>
              <a:rPr lang="en-US" sz="3200" b="1" cap="none" dirty="0" smtClean="0">
                <a:solidFill>
                  <a:schemeClr val="tx1">
                    <a:lumMod val="90000"/>
                    <a:lumOff val="10000"/>
                  </a:schemeClr>
                </a:solidFill>
              </a:rPr>
              <a:t/>
            </a:r>
            <a:br>
              <a:rPr lang="en-US" sz="3200" b="1" cap="none" dirty="0" smtClean="0">
                <a:solidFill>
                  <a:schemeClr val="tx1">
                    <a:lumMod val="90000"/>
                    <a:lumOff val="10000"/>
                  </a:schemeClr>
                </a:solidFill>
              </a:rPr>
            </a:br>
            <a:r>
              <a:rPr lang="en-US" sz="3200" b="1" cap="none" dirty="0" smtClean="0">
                <a:solidFill>
                  <a:schemeClr val="tx1">
                    <a:lumMod val="90000"/>
                    <a:lumOff val="10000"/>
                  </a:schemeClr>
                </a:solidFill>
              </a:rPr>
              <a:t>Value of Frontloading</a:t>
            </a:r>
            <a:endParaRPr lang="en-US" sz="3200" b="1" cap="none" dirty="0">
              <a:solidFill>
                <a:schemeClr val="tx1">
                  <a:lumMod val="90000"/>
                  <a:lumOff val="10000"/>
                </a:schemeClr>
              </a:solidFill>
            </a:endParaRPr>
          </a:p>
        </p:txBody>
      </p:sp>
      <p:sp>
        <p:nvSpPr>
          <p:cNvPr id="26" name="Rectangle 25"/>
          <p:cNvSpPr/>
          <p:nvPr/>
        </p:nvSpPr>
        <p:spPr>
          <a:xfrm>
            <a:off x="120172" y="1474113"/>
            <a:ext cx="9121994" cy="800219"/>
          </a:xfrm>
          <a:prstGeom prst="rect">
            <a:avLst/>
          </a:prstGeom>
          <a:noFill/>
          <a:ln>
            <a:noFill/>
          </a:ln>
          <a:effectLst/>
        </p:spPr>
        <p:style>
          <a:lnRef idx="1">
            <a:schemeClr val="accent5"/>
          </a:lnRef>
          <a:fillRef idx="3">
            <a:schemeClr val="accent5"/>
          </a:fillRef>
          <a:effectRef idx="2">
            <a:schemeClr val="accent5"/>
          </a:effectRef>
          <a:fontRef idx="minor">
            <a:schemeClr val="lt1"/>
          </a:fontRef>
        </p:style>
        <p:txBody>
          <a:bodyPr wrap="square" lIns="91440" tIns="91440" rIns="91440" bIns="91440" anchor="t" anchorCtr="0">
            <a:spAutoFit/>
          </a:bodyPr>
          <a:lstStyle/>
          <a:p>
            <a:r>
              <a:rPr lang="en-US" altLang="zh-CN" sz="2000" b="0" dirty="0" smtClean="0">
                <a:solidFill>
                  <a:srgbClr val="002060"/>
                </a:solidFill>
                <a:ea typeface="SimSun" pitchFamily="2" charset="-122"/>
              </a:rPr>
              <a:t>By accessing the capital markets, IFFIm provides money up front that would </a:t>
            </a:r>
          </a:p>
          <a:p>
            <a:r>
              <a:rPr lang="en-US" altLang="zh-CN" sz="2000" b="0" dirty="0" smtClean="0">
                <a:solidFill>
                  <a:srgbClr val="002060"/>
                </a:solidFill>
                <a:ea typeface="SimSun" pitchFamily="2" charset="-122"/>
              </a:rPr>
              <a:t>otherwise only be available over 20 years.</a:t>
            </a:r>
          </a:p>
        </p:txBody>
      </p:sp>
      <p:pic>
        <p:nvPicPr>
          <p:cNvPr id="2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0835" y="2274332"/>
            <a:ext cx="8240457" cy="3902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2378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8174" y="-63981"/>
            <a:ext cx="8552840" cy="988524"/>
          </a:xfrm>
        </p:spPr>
        <p:txBody>
          <a:bodyPr>
            <a:noAutofit/>
          </a:bodyPr>
          <a:lstStyle/>
          <a:p>
            <a:pPr>
              <a:defRPr/>
            </a:pPr>
            <a:r>
              <a:rPr lang="en-US" sz="3200" b="1" cap="none" dirty="0" smtClean="0">
                <a:solidFill>
                  <a:schemeClr val="tx1">
                    <a:lumMod val="90000"/>
                    <a:lumOff val="10000"/>
                  </a:schemeClr>
                </a:solidFill>
              </a:rPr>
              <a:t>Use of </a:t>
            </a:r>
            <a:r>
              <a:rPr lang="en-US" sz="3200" b="1" cap="none" dirty="0" err="1" smtClean="0">
                <a:solidFill>
                  <a:schemeClr val="tx1">
                    <a:lumMod val="90000"/>
                    <a:lumOff val="10000"/>
                  </a:schemeClr>
                </a:solidFill>
              </a:rPr>
              <a:t>IFFIm</a:t>
            </a:r>
            <a:r>
              <a:rPr lang="en-US" sz="3200" b="1" cap="none" dirty="0" smtClean="0">
                <a:solidFill>
                  <a:schemeClr val="tx1">
                    <a:lumMod val="90000"/>
                    <a:lumOff val="10000"/>
                  </a:schemeClr>
                </a:solidFill>
              </a:rPr>
              <a:t> Funds</a:t>
            </a:r>
            <a:endParaRPr lang="en-US" sz="3200" b="1" cap="none" dirty="0">
              <a:solidFill>
                <a:schemeClr val="tx1">
                  <a:lumMod val="90000"/>
                  <a:lumOff val="10000"/>
                </a:schemeClr>
              </a:solidFill>
            </a:endParaRPr>
          </a:p>
        </p:txBody>
      </p:sp>
      <p:pic>
        <p:nvPicPr>
          <p:cNvPr id="7" name="Picture 2"/>
          <p:cNvPicPr>
            <a:picLocks noChangeAspect="1"/>
          </p:cNvPicPr>
          <p:nvPr/>
        </p:nvPicPr>
        <p:blipFill>
          <a:blip r:embed="rId2" cstate="screen"/>
          <a:srcRect/>
          <a:stretch>
            <a:fillRect/>
          </a:stretch>
        </p:blipFill>
        <p:spPr bwMode="auto">
          <a:xfrm>
            <a:off x="337894" y="2036444"/>
            <a:ext cx="8420100" cy="3781905"/>
          </a:xfrm>
          <a:prstGeom prst="rect">
            <a:avLst/>
          </a:prstGeom>
          <a:noFill/>
          <a:ln w="9525">
            <a:noFill/>
            <a:miter lim="800000"/>
            <a:headEnd/>
            <a:tailEnd/>
          </a:ln>
        </p:spPr>
      </p:pic>
      <p:sp>
        <p:nvSpPr>
          <p:cNvPr id="8" name="TextBox 6"/>
          <p:cNvSpPr txBox="1">
            <a:spLocks noChangeArrowheads="1"/>
          </p:cNvSpPr>
          <p:nvPr/>
        </p:nvSpPr>
        <p:spPr bwMode="auto">
          <a:xfrm>
            <a:off x="619369" y="5974323"/>
            <a:ext cx="4702908" cy="338554"/>
          </a:xfrm>
          <a:prstGeom prst="rect">
            <a:avLst/>
          </a:prstGeom>
          <a:noFill/>
          <a:ln w="9525">
            <a:noFill/>
            <a:miter lim="800000"/>
            <a:headEnd/>
            <a:tailEnd/>
          </a:ln>
        </p:spPr>
        <p:txBody>
          <a:bodyPr wrap="square">
            <a:spAutoFit/>
          </a:bodyPr>
          <a:lstStyle/>
          <a:p>
            <a:pPr eaLnBrk="0" hangingPunct="0">
              <a:buFont typeface="Wingdings" pitchFamily="2" charset="2"/>
              <a:buNone/>
            </a:pPr>
            <a:r>
              <a:rPr lang="en-US" sz="800" dirty="0" smtClean="0">
                <a:solidFill>
                  <a:schemeClr val="tx1">
                    <a:lumMod val="65000"/>
                    <a:lumOff val="35000"/>
                  </a:schemeClr>
                </a:solidFill>
              </a:rPr>
              <a:t>Type and value of support, 2000–2011</a:t>
            </a:r>
          </a:p>
          <a:p>
            <a:pPr eaLnBrk="0" hangingPunct="0">
              <a:buFont typeface="Wingdings" pitchFamily="2" charset="2"/>
              <a:buNone/>
            </a:pPr>
            <a:r>
              <a:rPr lang="en-US" sz="800" dirty="0" smtClean="0">
                <a:solidFill>
                  <a:schemeClr val="tx1">
                    <a:lumMod val="65000"/>
                    <a:lumOff val="35000"/>
                  </a:schemeClr>
                </a:solidFill>
              </a:rPr>
              <a:t>Source: </a:t>
            </a:r>
            <a:r>
              <a:rPr lang="en-US" sz="800" dirty="0" err="1" smtClean="0">
                <a:solidFill>
                  <a:schemeClr val="tx1">
                    <a:lumMod val="65000"/>
                    <a:lumOff val="35000"/>
                  </a:schemeClr>
                </a:solidFill>
              </a:rPr>
              <a:t>Gavi</a:t>
            </a:r>
            <a:r>
              <a:rPr lang="en-US" sz="800" dirty="0" smtClean="0">
                <a:solidFill>
                  <a:schemeClr val="tx1">
                    <a:lumMod val="65000"/>
                    <a:lumOff val="35000"/>
                  </a:schemeClr>
                </a:solidFill>
              </a:rPr>
              <a:t>, 2012 </a:t>
            </a:r>
            <a:endParaRPr lang="en-GB" sz="800" dirty="0">
              <a:solidFill>
                <a:schemeClr val="tx1">
                  <a:lumMod val="65000"/>
                  <a:lumOff val="35000"/>
                </a:schemeClr>
              </a:solidFill>
            </a:endParaRPr>
          </a:p>
        </p:txBody>
      </p:sp>
      <p:sp>
        <p:nvSpPr>
          <p:cNvPr id="9" name="Rectangle 8"/>
          <p:cNvSpPr/>
          <p:nvPr/>
        </p:nvSpPr>
        <p:spPr>
          <a:xfrm>
            <a:off x="71194" y="1496792"/>
            <a:ext cx="8686800" cy="492443"/>
          </a:xfrm>
          <a:prstGeom prst="rect">
            <a:avLst/>
          </a:prstGeom>
          <a:noFill/>
          <a:ln>
            <a:noFill/>
          </a:ln>
          <a:effectLst/>
        </p:spPr>
        <p:style>
          <a:lnRef idx="1">
            <a:schemeClr val="accent5"/>
          </a:lnRef>
          <a:fillRef idx="3">
            <a:schemeClr val="accent5"/>
          </a:fillRef>
          <a:effectRef idx="2">
            <a:schemeClr val="accent5"/>
          </a:effectRef>
          <a:fontRef idx="minor">
            <a:schemeClr val="lt1"/>
          </a:fontRef>
        </p:style>
        <p:txBody>
          <a:bodyPr wrap="square" lIns="91440" tIns="91440" rIns="91440" bIns="91440" anchor="t" anchorCtr="0">
            <a:spAutoFit/>
          </a:bodyPr>
          <a:lstStyle/>
          <a:p>
            <a:r>
              <a:rPr lang="en-US" altLang="zh-CN" sz="2000" dirty="0" smtClean="0">
                <a:solidFill>
                  <a:srgbClr val="002060"/>
                </a:solidFill>
                <a:ea typeface="SimSun" pitchFamily="2" charset="-122"/>
              </a:rPr>
              <a:t>60% of annual global births are in GAVI-funded countries</a:t>
            </a:r>
          </a:p>
        </p:txBody>
      </p:sp>
    </p:spTree>
    <p:extLst>
      <p:ext uri="{BB962C8B-B14F-4D97-AF65-F5344CB8AC3E}">
        <p14:creationId xmlns:p14="http://schemas.microsoft.com/office/powerpoint/2010/main" val="1289486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0409" y="468922"/>
            <a:ext cx="9282175" cy="589940"/>
          </a:xfrm>
        </p:spPr>
        <p:txBody>
          <a:bodyPr>
            <a:noAutofit/>
          </a:bodyPr>
          <a:lstStyle/>
          <a:p>
            <a:pPr>
              <a:defRPr/>
            </a:pPr>
            <a:r>
              <a:rPr lang="en-US" sz="3200" b="1" cap="none" dirty="0" smtClean="0">
                <a:solidFill>
                  <a:schemeClr val="tx1">
                    <a:lumMod val="90000"/>
                    <a:lumOff val="10000"/>
                  </a:schemeClr>
                </a:solidFill>
              </a:rPr>
              <a:t>Vaccine </a:t>
            </a:r>
            <a:r>
              <a:rPr lang="en-US" sz="3200" b="1" cap="none" dirty="0" err="1" smtClean="0">
                <a:solidFill>
                  <a:schemeClr val="tx1">
                    <a:lumMod val="90000"/>
                    <a:lumOff val="10000"/>
                  </a:schemeClr>
                </a:solidFill>
              </a:rPr>
              <a:t>Sukuk</a:t>
            </a:r>
            <a:r>
              <a:rPr lang="en-US" sz="3200" b="1" cap="none" dirty="0" smtClean="0">
                <a:solidFill>
                  <a:schemeClr val="tx1">
                    <a:lumMod val="90000"/>
                    <a:lumOff val="10000"/>
                  </a:schemeClr>
                </a:solidFill>
              </a:rPr>
              <a:t> </a:t>
            </a:r>
            <a:br>
              <a:rPr lang="en-US" sz="3200" b="1" cap="none" dirty="0" smtClean="0">
                <a:solidFill>
                  <a:schemeClr val="tx1">
                    <a:lumMod val="90000"/>
                    <a:lumOff val="10000"/>
                  </a:schemeClr>
                </a:solidFill>
              </a:rPr>
            </a:br>
            <a:r>
              <a:rPr lang="en-US" sz="3200" b="1" cap="none" dirty="0" smtClean="0">
                <a:solidFill>
                  <a:schemeClr val="tx1">
                    <a:lumMod val="90000"/>
                    <a:lumOff val="10000"/>
                  </a:schemeClr>
                </a:solidFill>
              </a:rPr>
              <a:t>Summary </a:t>
            </a:r>
            <a:r>
              <a:rPr lang="en-US" sz="3200" b="1" cap="none" dirty="0">
                <a:solidFill>
                  <a:schemeClr val="tx1">
                    <a:lumMod val="90000"/>
                    <a:lumOff val="10000"/>
                  </a:schemeClr>
                </a:solidFill>
              </a:rPr>
              <a:t>Terms</a:t>
            </a:r>
          </a:p>
        </p:txBody>
      </p:sp>
      <p:graphicFrame>
        <p:nvGraphicFramePr>
          <p:cNvPr id="7" name="Content Placeholder 3"/>
          <p:cNvGraphicFramePr>
            <a:graphicFrameLocks/>
          </p:cNvGraphicFramePr>
          <p:nvPr>
            <p:extLst>
              <p:ext uri="{D42A27DB-BD31-4B8C-83A1-F6EECF244321}">
                <p14:modId xmlns:p14="http://schemas.microsoft.com/office/powerpoint/2010/main" val="4152303549"/>
              </p:ext>
            </p:extLst>
          </p:nvPr>
        </p:nvGraphicFramePr>
        <p:xfrm>
          <a:off x="422030" y="1510322"/>
          <a:ext cx="8268678" cy="4413739"/>
        </p:xfrm>
        <a:graphic>
          <a:graphicData uri="http://schemas.openxmlformats.org/drawingml/2006/table">
            <a:tbl>
              <a:tblPr firstRow="1" bandRow="1">
                <a:tableStyleId>{D7AC3CCA-C797-4891-BE02-D94E43425B78}</a:tableStyleId>
              </a:tblPr>
              <a:tblGrid>
                <a:gridCol w="2519978"/>
                <a:gridCol w="5748700"/>
              </a:tblGrid>
              <a:tr h="411498">
                <a:tc>
                  <a:txBody>
                    <a:bodyPr/>
                    <a:lstStyle/>
                    <a:p>
                      <a:r>
                        <a:rPr lang="en-US" sz="2000" b="0" dirty="0" smtClean="0">
                          <a:solidFill>
                            <a:srgbClr val="002060"/>
                          </a:solidFill>
                        </a:rPr>
                        <a:t>Issuer:</a:t>
                      </a:r>
                      <a:endParaRPr lang="en-US" sz="2000" b="0" dirty="0">
                        <a:solidFill>
                          <a:srgbClr val="002060"/>
                        </a:solidFill>
                      </a:endParaRPr>
                    </a:p>
                  </a:txBody>
                  <a:tcPr/>
                </a:tc>
                <a:tc>
                  <a:txBody>
                    <a:bodyPr/>
                    <a:lstStyle/>
                    <a:p>
                      <a:r>
                        <a:rPr lang="en-US" sz="2000" b="0" dirty="0" err="1" smtClean="0">
                          <a:solidFill>
                            <a:srgbClr val="002060"/>
                          </a:solidFill>
                        </a:rPr>
                        <a:t>IFFIm</a:t>
                      </a:r>
                      <a:r>
                        <a:rPr lang="en-US" sz="2000" b="0" dirty="0" smtClean="0">
                          <a:solidFill>
                            <a:srgbClr val="002060"/>
                          </a:solidFill>
                        </a:rPr>
                        <a:t> </a:t>
                      </a:r>
                      <a:r>
                        <a:rPr lang="en-US" sz="2000" b="0" dirty="0" err="1" smtClean="0">
                          <a:solidFill>
                            <a:srgbClr val="002060"/>
                          </a:solidFill>
                        </a:rPr>
                        <a:t>Sukuk</a:t>
                      </a:r>
                      <a:r>
                        <a:rPr lang="en-US" sz="2000" b="0" dirty="0" smtClean="0">
                          <a:solidFill>
                            <a:srgbClr val="002060"/>
                          </a:solidFill>
                        </a:rPr>
                        <a:t> Company Limited</a:t>
                      </a:r>
                      <a:endParaRPr lang="en-US" sz="2000" b="0" dirty="0">
                        <a:solidFill>
                          <a:srgbClr val="002060"/>
                        </a:solidFill>
                      </a:endParaRPr>
                    </a:p>
                  </a:txBody>
                  <a:tcPr/>
                </a:tc>
              </a:tr>
              <a:tr h="411498">
                <a:tc>
                  <a:txBody>
                    <a:bodyPr/>
                    <a:lstStyle/>
                    <a:p>
                      <a:r>
                        <a:rPr lang="en-US" sz="2000" dirty="0" smtClean="0">
                          <a:solidFill>
                            <a:srgbClr val="002060"/>
                          </a:solidFill>
                        </a:rPr>
                        <a:t>Obligor:</a:t>
                      </a:r>
                      <a:endParaRPr lang="en-US" sz="2000" dirty="0">
                        <a:solidFill>
                          <a:srgbClr val="002060"/>
                        </a:solidFill>
                      </a:endParaRPr>
                    </a:p>
                  </a:txBody>
                  <a:tcPr/>
                </a:tc>
                <a:tc>
                  <a:txBody>
                    <a:bodyPr/>
                    <a:lstStyle/>
                    <a:p>
                      <a:r>
                        <a:rPr lang="en-US" sz="2000" dirty="0" err="1" smtClean="0">
                          <a:solidFill>
                            <a:srgbClr val="002060"/>
                          </a:solidFill>
                        </a:rPr>
                        <a:t>IFFIm</a:t>
                      </a:r>
                      <a:endParaRPr lang="en-US" sz="2000" dirty="0">
                        <a:solidFill>
                          <a:srgbClr val="002060"/>
                        </a:solidFill>
                      </a:endParaRPr>
                    </a:p>
                  </a:txBody>
                  <a:tcPr/>
                </a:tc>
              </a:tr>
              <a:tr h="411498">
                <a:tc>
                  <a:txBody>
                    <a:bodyPr/>
                    <a:lstStyle/>
                    <a:p>
                      <a:r>
                        <a:rPr lang="en-US" sz="2000" dirty="0" smtClean="0">
                          <a:solidFill>
                            <a:srgbClr val="002060"/>
                          </a:solidFill>
                        </a:rPr>
                        <a:t>Issue Type:</a:t>
                      </a:r>
                      <a:endParaRPr lang="en-US" sz="2000" dirty="0">
                        <a:solidFill>
                          <a:srgbClr val="002060"/>
                        </a:solidFill>
                      </a:endParaRPr>
                    </a:p>
                  </a:txBody>
                  <a:tcPr/>
                </a:tc>
                <a:tc>
                  <a:txBody>
                    <a:bodyPr/>
                    <a:lstStyle/>
                    <a:p>
                      <a:r>
                        <a:rPr lang="en-US" sz="2000" dirty="0" smtClean="0">
                          <a:solidFill>
                            <a:srgbClr val="002060"/>
                          </a:solidFill>
                        </a:rPr>
                        <a:t>Senior, Unsecured Trust Certificates</a:t>
                      </a:r>
                      <a:endParaRPr lang="en-US" sz="2000" dirty="0">
                        <a:solidFill>
                          <a:srgbClr val="002060"/>
                        </a:solidFill>
                      </a:endParaRPr>
                    </a:p>
                  </a:txBody>
                  <a:tcPr/>
                </a:tc>
              </a:tr>
              <a:tr h="411498">
                <a:tc>
                  <a:txBody>
                    <a:bodyPr/>
                    <a:lstStyle/>
                    <a:p>
                      <a:r>
                        <a:rPr lang="en-US" sz="2000" dirty="0" smtClean="0">
                          <a:solidFill>
                            <a:srgbClr val="002060"/>
                          </a:solidFill>
                        </a:rPr>
                        <a:t>Issue Rating:</a:t>
                      </a:r>
                      <a:endParaRPr lang="en-US" sz="2000" dirty="0">
                        <a:solidFill>
                          <a:srgbClr val="002060"/>
                        </a:solidFill>
                      </a:endParaRPr>
                    </a:p>
                  </a:txBody>
                  <a:tcPr/>
                </a:tc>
                <a:tc>
                  <a:txBody>
                    <a:bodyPr/>
                    <a:lstStyle/>
                    <a:p>
                      <a:r>
                        <a:rPr lang="en-US" sz="2000" dirty="0" smtClean="0">
                          <a:solidFill>
                            <a:srgbClr val="002060"/>
                          </a:solidFill>
                        </a:rPr>
                        <a:t>Aa1 (Moody’s)</a:t>
                      </a:r>
                      <a:endParaRPr lang="en-US" sz="2000" dirty="0">
                        <a:solidFill>
                          <a:srgbClr val="002060"/>
                        </a:solidFill>
                      </a:endParaRPr>
                    </a:p>
                  </a:txBody>
                  <a:tcPr/>
                </a:tc>
              </a:tr>
              <a:tr h="411498">
                <a:tc>
                  <a:txBody>
                    <a:bodyPr/>
                    <a:lstStyle/>
                    <a:p>
                      <a:r>
                        <a:rPr lang="en-US" sz="2000" dirty="0" smtClean="0">
                          <a:solidFill>
                            <a:srgbClr val="002060"/>
                          </a:solidFill>
                        </a:rPr>
                        <a:t>Issue Date:</a:t>
                      </a:r>
                      <a:endParaRPr lang="en-US" sz="2000" dirty="0">
                        <a:solidFill>
                          <a:srgbClr val="002060"/>
                        </a:solidFill>
                      </a:endParaRPr>
                    </a:p>
                  </a:txBody>
                  <a:tcPr/>
                </a:tc>
                <a:tc>
                  <a:txBody>
                    <a:bodyPr/>
                    <a:lstStyle/>
                    <a:p>
                      <a:r>
                        <a:rPr lang="en-US" sz="2000" dirty="0" smtClean="0">
                          <a:solidFill>
                            <a:srgbClr val="002060"/>
                          </a:solidFill>
                        </a:rPr>
                        <a:t>December</a:t>
                      </a:r>
                      <a:r>
                        <a:rPr lang="en-US" sz="2000" baseline="0" dirty="0" smtClean="0">
                          <a:solidFill>
                            <a:srgbClr val="002060"/>
                          </a:solidFill>
                        </a:rPr>
                        <a:t> 4, 2014</a:t>
                      </a:r>
                      <a:endParaRPr lang="en-US" sz="2000" dirty="0">
                        <a:solidFill>
                          <a:srgbClr val="002060"/>
                        </a:solidFill>
                      </a:endParaRPr>
                    </a:p>
                  </a:txBody>
                  <a:tcPr/>
                </a:tc>
              </a:tr>
              <a:tr h="411498">
                <a:tc>
                  <a:txBody>
                    <a:bodyPr/>
                    <a:lstStyle/>
                    <a:p>
                      <a:r>
                        <a:rPr lang="en-US" sz="2000" dirty="0" smtClean="0">
                          <a:solidFill>
                            <a:srgbClr val="002060"/>
                          </a:solidFill>
                        </a:rPr>
                        <a:t>Maturity Date:</a:t>
                      </a:r>
                      <a:endParaRPr lang="en-US" sz="2000" dirty="0">
                        <a:solidFill>
                          <a:srgbClr val="002060"/>
                        </a:solidFill>
                      </a:endParaRPr>
                    </a:p>
                  </a:txBody>
                  <a:tcPr/>
                </a:tc>
                <a:tc>
                  <a:txBody>
                    <a:bodyPr/>
                    <a:lstStyle/>
                    <a:p>
                      <a:r>
                        <a:rPr lang="en-US" sz="2000" dirty="0" smtClean="0">
                          <a:solidFill>
                            <a:srgbClr val="002060"/>
                          </a:solidFill>
                        </a:rPr>
                        <a:t>December</a:t>
                      </a:r>
                      <a:r>
                        <a:rPr lang="en-US" sz="2000" baseline="0" dirty="0" smtClean="0">
                          <a:solidFill>
                            <a:srgbClr val="002060"/>
                          </a:solidFill>
                        </a:rPr>
                        <a:t> 4, 2017</a:t>
                      </a:r>
                      <a:endParaRPr lang="en-US" sz="2000" dirty="0">
                        <a:solidFill>
                          <a:srgbClr val="002060"/>
                        </a:solidFill>
                      </a:endParaRPr>
                    </a:p>
                  </a:txBody>
                  <a:tcPr/>
                </a:tc>
              </a:tr>
              <a:tr h="411498">
                <a:tc>
                  <a:txBody>
                    <a:bodyPr/>
                    <a:lstStyle/>
                    <a:p>
                      <a:r>
                        <a:rPr lang="en-US" sz="2000" dirty="0" smtClean="0">
                          <a:solidFill>
                            <a:srgbClr val="002060"/>
                          </a:solidFill>
                        </a:rPr>
                        <a:t>Profit Rate:</a:t>
                      </a:r>
                      <a:endParaRPr lang="en-US" sz="2000" dirty="0">
                        <a:solidFill>
                          <a:srgbClr val="002060"/>
                        </a:solidFill>
                      </a:endParaRPr>
                    </a:p>
                  </a:txBody>
                  <a:tcPr/>
                </a:tc>
                <a:tc>
                  <a:txBody>
                    <a:bodyPr/>
                    <a:lstStyle/>
                    <a:p>
                      <a:r>
                        <a:rPr lang="en-US" sz="2000" dirty="0" smtClean="0">
                          <a:solidFill>
                            <a:srgbClr val="002060"/>
                          </a:solidFill>
                        </a:rPr>
                        <a:t>USD 3 month LIBOR + 15</a:t>
                      </a:r>
                      <a:r>
                        <a:rPr lang="en-US" sz="2000" baseline="0" dirty="0" smtClean="0">
                          <a:solidFill>
                            <a:srgbClr val="002060"/>
                          </a:solidFill>
                        </a:rPr>
                        <a:t> bps (quarterly)</a:t>
                      </a:r>
                      <a:endParaRPr lang="en-US" sz="2000" dirty="0">
                        <a:solidFill>
                          <a:srgbClr val="002060"/>
                        </a:solidFill>
                      </a:endParaRPr>
                    </a:p>
                  </a:txBody>
                  <a:tcPr/>
                </a:tc>
              </a:tr>
              <a:tr h="411498">
                <a:tc>
                  <a:txBody>
                    <a:bodyPr/>
                    <a:lstStyle/>
                    <a:p>
                      <a:r>
                        <a:rPr lang="en-US" sz="2000" dirty="0" smtClean="0">
                          <a:solidFill>
                            <a:srgbClr val="002060"/>
                          </a:solidFill>
                        </a:rPr>
                        <a:t>Governing Law:</a:t>
                      </a:r>
                      <a:endParaRPr lang="en-US" sz="2000" dirty="0">
                        <a:solidFill>
                          <a:srgbClr val="002060"/>
                        </a:solidFill>
                      </a:endParaRPr>
                    </a:p>
                  </a:txBody>
                  <a:tcPr/>
                </a:tc>
                <a:tc>
                  <a:txBody>
                    <a:bodyPr/>
                    <a:lstStyle/>
                    <a:p>
                      <a:r>
                        <a:rPr lang="en-US" sz="2000" dirty="0" smtClean="0">
                          <a:solidFill>
                            <a:srgbClr val="002060"/>
                          </a:solidFill>
                        </a:rPr>
                        <a:t>English</a:t>
                      </a:r>
                      <a:endParaRPr lang="en-US" sz="2000" dirty="0">
                        <a:solidFill>
                          <a:srgbClr val="002060"/>
                        </a:solidFill>
                      </a:endParaRPr>
                    </a:p>
                  </a:txBody>
                  <a:tcPr/>
                </a:tc>
              </a:tr>
              <a:tr h="710257">
                <a:tc>
                  <a:txBody>
                    <a:bodyPr/>
                    <a:lstStyle/>
                    <a:p>
                      <a:r>
                        <a:rPr lang="en-US" sz="2000" dirty="0" smtClean="0">
                          <a:solidFill>
                            <a:srgbClr val="002060"/>
                          </a:solidFill>
                        </a:rPr>
                        <a:t>Joint</a:t>
                      </a:r>
                      <a:r>
                        <a:rPr lang="en-US" sz="2000" baseline="0" dirty="0" smtClean="0">
                          <a:solidFill>
                            <a:srgbClr val="002060"/>
                          </a:solidFill>
                        </a:rPr>
                        <a:t> Leads:</a:t>
                      </a:r>
                      <a:endParaRPr lang="en-US" sz="2000" dirty="0">
                        <a:solidFill>
                          <a:srgbClr val="002060"/>
                        </a:solidFill>
                      </a:endParaRPr>
                    </a:p>
                  </a:txBody>
                  <a:tcPr/>
                </a:tc>
                <a:tc>
                  <a:txBody>
                    <a:bodyPr/>
                    <a:lstStyle/>
                    <a:p>
                      <a:r>
                        <a:rPr lang="en-US" sz="2000" dirty="0" smtClean="0">
                          <a:solidFill>
                            <a:srgbClr val="002060"/>
                          </a:solidFill>
                        </a:rPr>
                        <a:t>Standard</a:t>
                      </a:r>
                      <a:r>
                        <a:rPr lang="en-US" sz="2000" baseline="0" dirty="0" smtClean="0">
                          <a:solidFill>
                            <a:srgbClr val="002060"/>
                          </a:solidFill>
                        </a:rPr>
                        <a:t> Chartered (Global Coordinator),   </a:t>
                      </a:r>
                      <a:r>
                        <a:rPr lang="en-US" sz="2000" baseline="0" dirty="0" err="1" smtClean="0">
                          <a:solidFill>
                            <a:srgbClr val="002060"/>
                          </a:solidFill>
                        </a:rPr>
                        <a:t>Barwa</a:t>
                      </a:r>
                      <a:r>
                        <a:rPr lang="en-US" sz="2000" baseline="0" dirty="0" smtClean="0">
                          <a:solidFill>
                            <a:srgbClr val="002060"/>
                          </a:solidFill>
                        </a:rPr>
                        <a:t> Bank, CIMB, NBAD, NCB Capital</a:t>
                      </a:r>
                      <a:endParaRPr lang="en-US" sz="2000" dirty="0">
                        <a:solidFill>
                          <a:srgbClr val="002060"/>
                        </a:solidFill>
                      </a:endParaRPr>
                    </a:p>
                  </a:txBody>
                  <a:tcPr/>
                </a:tc>
              </a:tr>
              <a:tr h="411498">
                <a:tc>
                  <a:txBody>
                    <a:bodyPr/>
                    <a:lstStyle/>
                    <a:p>
                      <a:r>
                        <a:rPr lang="en-US" sz="2000" dirty="0" smtClean="0">
                          <a:solidFill>
                            <a:srgbClr val="002060"/>
                          </a:solidFill>
                        </a:rPr>
                        <a:t>Co-Managers:</a:t>
                      </a:r>
                      <a:endParaRPr lang="en-US" sz="2000" dirty="0">
                        <a:solidFill>
                          <a:srgbClr val="002060"/>
                        </a:solidFill>
                      </a:endParaRPr>
                    </a:p>
                  </a:txBody>
                  <a:tcPr/>
                </a:tc>
                <a:tc>
                  <a:txBody>
                    <a:bodyPr/>
                    <a:lstStyle/>
                    <a:p>
                      <a:r>
                        <a:rPr lang="en-US" sz="2000" dirty="0" smtClean="0">
                          <a:solidFill>
                            <a:srgbClr val="002060"/>
                          </a:solidFill>
                        </a:rPr>
                        <a:t>BIBD, Union Bank</a:t>
                      </a:r>
                      <a:endParaRPr lang="en-US" sz="2000" dirty="0">
                        <a:solidFill>
                          <a:srgbClr val="002060"/>
                        </a:solidFill>
                      </a:endParaRPr>
                    </a:p>
                  </a:txBody>
                  <a:tcPr/>
                </a:tc>
              </a:tr>
            </a:tbl>
          </a:graphicData>
        </a:graphic>
      </p:graphicFrame>
    </p:spTree>
    <p:extLst>
      <p:ext uri="{BB962C8B-B14F-4D97-AF65-F5344CB8AC3E}">
        <p14:creationId xmlns:p14="http://schemas.microsoft.com/office/powerpoint/2010/main" val="3493477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4 WB Treasury Slide Deck">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ull Page Interior">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266</TotalTime>
  <Words>744</Words>
  <Application>Microsoft Office PowerPoint</Application>
  <PresentationFormat>On-screen Show (4:3)</PresentationFormat>
  <Paragraphs>139</Paragraphs>
  <Slides>17</Slides>
  <Notes>0</Notes>
  <HiddenSlides>0</HiddenSlides>
  <MMClips>0</MMClips>
  <ScaleCrop>false</ScaleCrop>
  <HeadingPairs>
    <vt:vector size="8" baseType="variant">
      <vt:variant>
        <vt:lpstr>Fonts Used</vt:lpstr>
      </vt:variant>
      <vt:variant>
        <vt:i4>13</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33" baseType="lpstr">
      <vt:lpstr>ＭＳ Ｐゴシック</vt:lpstr>
      <vt:lpstr>ＭＳ Ｐゴシック</vt:lpstr>
      <vt:lpstr>宋体</vt:lpstr>
      <vt:lpstr>宋体</vt:lpstr>
      <vt:lpstr>Andes ExtraLight</vt:lpstr>
      <vt:lpstr>Arial</vt:lpstr>
      <vt:lpstr>Arial Bold</vt:lpstr>
      <vt:lpstr>Arial Narrow</vt:lpstr>
      <vt:lpstr>Calibri</vt:lpstr>
      <vt:lpstr>SC STKaiti</vt:lpstr>
      <vt:lpstr>Times New Roman</vt:lpstr>
      <vt:lpstr>Trebuchet MS</vt:lpstr>
      <vt:lpstr>Wingdings</vt:lpstr>
      <vt:lpstr>2014 WB Treasury Slide Deck</vt:lpstr>
      <vt:lpstr>Full Page Interior</vt:lpstr>
      <vt:lpstr>Bitmap Image</vt:lpstr>
      <vt:lpstr>The World Bank,                               Islamic Finance  and  Sustainable INVESTING </vt:lpstr>
      <vt:lpstr>Structure of the Presentation</vt:lpstr>
      <vt:lpstr>World Bank Transactional Work in Islamic Finance</vt:lpstr>
      <vt:lpstr>What is IFFIm?</vt:lpstr>
      <vt:lpstr>IFFIm Donors</vt:lpstr>
      <vt:lpstr>IFFIm Structure</vt:lpstr>
      <vt:lpstr>IFFIm Value of Frontloading</vt:lpstr>
      <vt:lpstr>Use of IFFIm Funds</vt:lpstr>
      <vt:lpstr>Vaccine Sukuk  Summary Terms</vt:lpstr>
      <vt:lpstr>Vaccine Sukuk Difficulties / Benefits</vt:lpstr>
      <vt:lpstr>Vaccine Sukuk  Distribution</vt:lpstr>
      <vt:lpstr>Vaccine Sukuk “Firsts”</vt:lpstr>
      <vt:lpstr>Conventional Sustainable Investing</vt:lpstr>
      <vt:lpstr>    Sustainable Investing Market Size</vt:lpstr>
      <vt:lpstr>Sustainable Bond Investing Growth of Green Bond Market</vt:lpstr>
      <vt:lpstr>Sustainable Investing What it can offer Islamic Finance</vt:lpstr>
      <vt:lpstr>Disclaimers</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World Bank, Islamic Finance  and  Sustainable Economic Development</dc:title>
  <dc:creator>Kathleen J. King</dc:creator>
  <cp:lastModifiedBy>Michael S. Bennett</cp:lastModifiedBy>
  <cp:revision>37</cp:revision>
  <cp:lastPrinted>2015-03-10T15:36:29Z</cp:lastPrinted>
  <dcterms:created xsi:type="dcterms:W3CDTF">2015-03-09T19:25:47Z</dcterms:created>
  <dcterms:modified xsi:type="dcterms:W3CDTF">2015-04-10T16:07:15Z</dcterms:modified>
</cp:coreProperties>
</file>