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1258" r:id="rId2"/>
    <p:sldId id="1439" r:id="rId3"/>
    <p:sldId id="1441" r:id="rId4"/>
    <p:sldId id="1459" r:id="rId5"/>
    <p:sldId id="1461" r:id="rId6"/>
    <p:sldId id="1460" r:id="rId7"/>
    <p:sldId id="1458" r:id="rId8"/>
    <p:sldId id="1442" r:id="rId9"/>
    <p:sldId id="1463" r:id="rId10"/>
    <p:sldId id="1447" r:id="rId11"/>
    <p:sldId id="1462" r:id="rId12"/>
    <p:sldId id="1444" r:id="rId13"/>
    <p:sldId id="1445" r:id="rId14"/>
    <p:sldId id="1472" r:id="rId15"/>
    <p:sldId id="1475" r:id="rId16"/>
    <p:sldId id="1473" r:id="rId17"/>
    <p:sldId id="1474" r:id="rId18"/>
    <p:sldId id="1469" r:id="rId19"/>
    <p:sldId id="1470" r:id="rId20"/>
    <p:sldId id="1466" r:id="rId21"/>
    <p:sldId id="1468" r:id="rId22"/>
    <p:sldId id="1465" r:id="rId23"/>
    <p:sldId id="1476" r:id="rId24"/>
    <p:sldId id="1464" r:id="rId25"/>
    <p:sldId id="1471" r:id="rId26"/>
  </p:sldIdLst>
  <p:sldSz cx="9144000" cy="6858000" type="screen4x3"/>
  <p:notesSz cx="6797675" cy="9928225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0701"/>
    <a:srgbClr val="FFFFFF"/>
    <a:srgbClr val="009900"/>
    <a:srgbClr val="A50021"/>
    <a:srgbClr val="993300"/>
    <a:srgbClr val="663300"/>
    <a:srgbClr val="CC9900"/>
    <a:srgbClr val="006600"/>
    <a:srgbClr val="0033CC"/>
    <a:srgbClr val="642F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253" autoAdjust="0"/>
    <p:restoredTop sz="94660"/>
  </p:normalViewPr>
  <p:slideViewPr>
    <p:cSldViewPr>
      <p:cViewPr>
        <p:scale>
          <a:sx n="80" d="100"/>
          <a:sy n="80" d="100"/>
        </p:scale>
        <p:origin x="-85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FFF8CC-4937-421A-8599-1048E737CD26}" type="datetimeFigureOut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76B4CF-DD54-483E-B19B-79F75E63E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4835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01376D-D13A-401C-9E0B-94792CED71DE}" type="datetimeFigureOut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6CE62A-4799-4994-B8D1-6A0C1C53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8969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97009-9A23-45EF-BCE5-72588E8A79CF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AB169-1414-48AC-B19E-7E0E713F6541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7F749-B107-4CBD-A26E-FEB4DEC7B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6AD7E-B2A2-4084-8345-112195EAEDF7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C9E4F-8D8B-4522-8752-0B55CAD2D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E035D-B3FE-4B23-BD11-301C434949B1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B4635-3E75-4396-87A1-EB5807A5C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B5F15-C7E8-4BF1-AB53-0204C16F999B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7E4E-6F4D-4A23-BB16-58E05FD1F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EF3FE-B3F1-46B3-BD2A-DC972E94CCF6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C412-B8A8-42D9-9804-2C99BE479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A8FF0-8202-4B7A-9586-28AE0FBC4781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D05B7-20F8-44ED-BD54-1FB09CBAD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D6B9-1F23-47FA-AF17-42F64904315B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1A129-E725-45DE-8A69-383E5DF45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73A41-F23E-4C6F-9CFC-785AFEDC8E7A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6D8C7-8846-4E50-B814-A3BEB89B6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5ABF-787C-48B5-BE03-E5BD310D5B7F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D1D8-61E0-4BAF-8E23-1998B87E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A3C77-6C53-49A7-8F7E-BCE8D354D4E3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DCDEB-BEFC-473E-B2A6-863CABE27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9A15CA-8660-4E07-8E4D-41FBB7696ADA}" type="datetime1">
              <a:rPr lang="en-US"/>
              <a:pPr>
                <a:defRPr/>
              </a:pPr>
              <a:t>20-Apr-15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9D41BE-71DF-4AA6-9FA7-D90608512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60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04800" y="3733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Sukuk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Markets</a:t>
            </a:r>
            <a:endParaRPr lang="en-US" sz="36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Salman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Khan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001000" cy="4800600"/>
          </a:xfrm>
        </p:spPr>
        <p:txBody>
          <a:bodyPr/>
          <a:lstStyle/>
          <a:p>
            <a:r>
              <a:rPr lang="en-GB" sz="2800" dirty="0" smtClean="0"/>
              <a:t>Key tool at present: Commodity </a:t>
            </a:r>
            <a:r>
              <a:rPr lang="en-GB" sz="2800" dirty="0" err="1" smtClean="0"/>
              <a:t>Murabaha</a:t>
            </a:r>
            <a:r>
              <a:rPr lang="en-GB" sz="2800" dirty="0" smtClean="0"/>
              <a:t> </a:t>
            </a:r>
            <a:r>
              <a:rPr lang="en-GB" sz="1200" dirty="0" smtClean="0"/>
              <a:t>(volume)</a:t>
            </a:r>
          </a:p>
          <a:p>
            <a:r>
              <a:rPr lang="en-GB" sz="2800" dirty="0" smtClean="0"/>
              <a:t>Issues?</a:t>
            </a:r>
          </a:p>
          <a:p>
            <a:pPr lvl="1"/>
            <a:r>
              <a:rPr lang="en-GB" sz="2400" dirty="0" smtClean="0"/>
              <a:t>Credentials </a:t>
            </a:r>
            <a:r>
              <a:rPr lang="en-GB" sz="1200" dirty="0" smtClean="0"/>
              <a:t>(AAOIFI/IFA)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Inefficient </a:t>
            </a:r>
            <a:r>
              <a:rPr lang="en-GB" sz="1200" dirty="0" smtClean="0"/>
              <a:t>(fixed)</a:t>
            </a:r>
          </a:p>
          <a:p>
            <a:pPr lvl="1">
              <a:spcBef>
                <a:spcPts val="200"/>
              </a:spcBef>
            </a:pPr>
            <a:r>
              <a:rPr lang="en-GB" sz="2400" dirty="0" err="1" smtClean="0"/>
              <a:t>Tradeable</a:t>
            </a:r>
            <a:r>
              <a:rPr lang="en-GB" sz="2400" dirty="0" smtClean="0"/>
              <a:t> X </a:t>
            </a:r>
            <a:r>
              <a:rPr lang="en-GB" sz="1200" dirty="0" smtClean="0"/>
              <a:t>(</a:t>
            </a:r>
            <a:r>
              <a:rPr lang="en-GB" sz="1200" dirty="0" err="1" smtClean="0"/>
              <a:t>altho</a:t>
            </a:r>
            <a:r>
              <a:rPr lang="en-GB" sz="1200" dirty="0" smtClean="0"/>
              <a:t>’ alternative used)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Bursa </a:t>
            </a:r>
            <a:r>
              <a:rPr lang="en-GB" sz="2800" dirty="0" err="1" smtClean="0"/>
              <a:t>Souq</a:t>
            </a:r>
            <a:r>
              <a:rPr lang="en-GB" sz="2800" dirty="0" smtClean="0"/>
              <a:t> Al </a:t>
            </a:r>
            <a:r>
              <a:rPr lang="en-GB" sz="2800" dirty="0" err="1" smtClean="0"/>
              <a:t>Sila</a:t>
            </a:r>
            <a:r>
              <a:rPr lang="en-GB" sz="2800" dirty="0" smtClean="0"/>
              <a:t> </a:t>
            </a:r>
            <a:r>
              <a:rPr lang="en-GB" sz="1200" dirty="0" smtClean="0"/>
              <a:t>(Malaysia)</a:t>
            </a:r>
          </a:p>
          <a:p>
            <a:pPr lvl="1"/>
            <a:r>
              <a:rPr lang="en-GB" sz="2400" dirty="0" smtClean="0"/>
              <a:t>Projected alternative to LME (CM) - Commodity trade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Issues:</a:t>
            </a:r>
          </a:p>
          <a:p>
            <a:pPr lvl="2"/>
            <a:r>
              <a:rPr lang="en-GB" sz="2000" dirty="0" smtClean="0"/>
              <a:t>Commodities ‘irrelevant’</a:t>
            </a:r>
          </a:p>
          <a:p>
            <a:pPr lvl="2">
              <a:spcBef>
                <a:spcPts val="200"/>
              </a:spcBef>
            </a:pPr>
            <a:r>
              <a:rPr lang="en-GB" sz="2000" dirty="0" smtClean="0"/>
              <a:t>Cash exchange</a:t>
            </a:r>
          </a:p>
          <a:p>
            <a:pPr lvl="2">
              <a:spcBef>
                <a:spcPts val="200"/>
              </a:spcBef>
            </a:pPr>
            <a:r>
              <a:rPr lang="en-GB" sz="2000" dirty="0" smtClean="0"/>
              <a:t>Vis-à-vis CM?</a:t>
            </a:r>
          </a:p>
          <a:p>
            <a:pPr>
              <a:buNone/>
            </a:pPr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Developing a secondary market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001000" cy="4648200"/>
          </a:xfrm>
        </p:spPr>
        <p:txBody>
          <a:bodyPr/>
          <a:lstStyle/>
          <a:p>
            <a:r>
              <a:rPr lang="en-GB" sz="2800" dirty="0" smtClean="0"/>
              <a:t>Currently: separation</a:t>
            </a:r>
          </a:p>
          <a:p>
            <a:endParaRPr lang="en-GB" sz="1600" dirty="0" smtClean="0"/>
          </a:p>
          <a:p>
            <a:pPr lvl="1">
              <a:buNone/>
            </a:pPr>
            <a:r>
              <a:rPr lang="en-GB" smtClean="0"/>
              <a:t>Malaysia </a:t>
            </a:r>
            <a:r>
              <a:rPr lang="en-GB" smtClean="0"/>
              <a:t> / ‘</a:t>
            </a:r>
            <a:r>
              <a:rPr lang="en-GB" dirty="0" smtClean="0"/>
              <a:t>Rest of the world’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001000" cy="4876800"/>
          </a:xfrm>
        </p:spPr>
        <p:txBody>
          <a:bodyPr/>
          <a:lstStyle/>
          <a:p>
            <a:r>
              <a:rPr lang="en-GB" sz="2800" dirty="0" smtClean="0"/>
              <a:t>Malaysia:</a:t>
            </a:r>
          </a:p>
          <a:p>
            <a:pPr lvl="1"/>
            <a:r>
              <a:rPr lang="en-GB" sz="2400" dirty="0" smtClean="0"/>
              <a:t>Regulatory &amp; legal infrastructure very well developed</a:t>
            </a:r>
          </a:p>
          <a:p>
            <a:pPr lvl="1"/>
            <a:r>
              <a:rPr lang="en-GB" sz="2400" dirty="0" smtClean="0"/>
              <a:t>Accounts for over 60% of all </a:t>
            </a:r>
            <a:r>
              <a:rPr lang="en-GB" sz="2400" dirty="0" err="1" smtClean="0"/>
              <a:t>sukuk</a:t>
            </a:r>
            <a:r>
              <a:rPr lang="en-GB" sz="2400" dirty="0" smtClean="0"/>
              <a:t> issuances</a:t>
            </a:r>
          </a:p>
          <a:p>
            <a:pPr lvl="1"/>
            <a:r>
              <a:rPr lang="en-GB" sz="2400" dirty="0" smtClean="0"/>
              <a:t>Market’s average annual growth of 15% over last decade</a:t>
            </a:r>
          </a:p>
          <a:p>
            <a:pPr lvl="1"/>
            <a:r>
              <a:rPr lang="en-GB" sz="2400" dirty="0" smtClean="0"/>
              <a:t>Market largely local/insular</a:t>
            </a:r>
          </a:p>
          <a:p>
            <a:pPr lvl="1"/>
            <a:r>
              <a:rPr lang="en-GB" sz="2400" dirty="0" smtClean="0"/>
              <a:t>Some change recently</a:t>
            </a:r>
          </a:p>
          <a:p>
            <a:pPr lvl="2"/>
            <a:r>
              <a:rPr lang="en-GB" sz="2000" dirty="0" smtClean="0"/>
              <a:t>Saudi </a:t>
            </a:r>
            <a:r>
              <a:rPr lang="en-GB" sz="2000" dirty="0" err="1" smtClean="0"/>
              <a:t>sukuk</a:t>
            </a:r>
            <a:r>
              <a:rPr lang="en-GB" sz="2000" dirty="0" smtClean="0"/>
              <a:t> issue (RM 200m, Al </a:t>
            </a:r>
            <a:r>
              <a:rPr lang="en-GB" sz="2000" dirty="0" err="1" smtClean="0"/>
              <a:t>Bayan</a:t>
            </a:r>
            <a:r>
              <a:rPr lang="en-GB" sz="2000" dirty="0" smtClean="0"/>
              <a:t>)</a:t>
            </a:r>
          </a:p>
          <a:p>
            <a:pPr lvl="1"/>
            <a:r>
              <a:rPr lang="en-GB" sz="2400" dirty="0" smtClean="0"/>
              <a:t>Govt now actively encouraging foreign </a:t>
            </a:r>
            <a:r>
              <a:rPr lang="en-GB" sz="2400" dirty="0" err="1" smtClean="0"/>
              <a:t>sukuk</a:t>
            </a:r>
            <a:r>
              <a:rPr lang="en-GB" sz="2400" dirty="0" smtClean="0"/>
              <a:t> issuers</a:t>
            </a:r>
          </a:p>
          <a:p>
            <a:pPr lvl="1"/>
            <a:r>
              <a:rPr lang="en-GB" sz="2400" dirty="0" smtClean="0"/>
              <a:t>However: </a:t>
            </a:r>
            <a:r>
              <a:rPr lang="en-GB" sz="2400" dirty="0" err="1" smtClean="0"/>
              <a:t>noteable</a:t>
            </a:r>
            <a:r>
              <a:rPr lang="en-GB" sz="2400" dirty="0" smtClean="0"/>
              <a:t> difference in Sharia rulings</a:t>
            </a:r>
          </a:p>
          <a:p>
            <a:pPr lvl="2"/>
            <a:r>
              <a:rPr lang="en-GB" sz="2000" dirty="0" smtClean="0"/>
              <a:t>Many of which facilitate </a:t>
            </a:r>
            <a:r>
              <a:rPr lang="en-GB" sz="2000" dirty="0" err="1" smtClean="0"/>
              <a:t>sukuk</a:t>
            </a:r>
            <a:r>
              <a:rPr lang="en-GB" sz="2000" dirty="0" smtClean="0"/>
              <a:t> structuring and </a:t>
            </a:r>
            <a:r>
              <a:rPr lang="en-GB" sz="2000" dirty="0" smtClean="0"/>
              <a:t>trading</a:t>
            </a:r>
          </a:p>
          <a:p>
            <a:pPr lvl="2"/>
            <a:r>
              <a:rPr lang="en-GB" sz="2000" dirty="0" smtClean="0"/>
              <a:t>Related: Sharia credentials; debt trading; ‘Ina</a:t>
            </a:r>
            <a:endParaRPr lang="en-GB" sz="20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8001000" cy="42672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GB" sz="2800" dirty="0" smtClean="0"/>
              <a:t>“</a:t>
            </a:r>
            <a:r>
              <a:rPr lang="en-GB" sz="2800" dirty="0" err="1" smtClean="0"/>
              <a:t>Sukuk</a:t>
            </a:r>
            <a:r>
              <a:rPr lang="en-GB" sz="2800" dirty="0" smtClean="0"/>
              <a:t>   </a:t>
            </a:r>
            <a:r>
              <a:rPr lang="en-GB" sz="2800" dirty="0" smtClean="0">
                <a:sym typeface="Wingdings" pitchFamily="2" charset="2"/>
              </a:rPr>
              <a:t> LM     ”</a:t>
            </a:r>
            <a:endParaRPr lang="en-GB" sz="2800" dirty="0" smtClean="0"/>
          </a:p>
          <a:p>
            <a:pPr>
              <a:spcBef>
                <a:spcPts val="200"/>
              </a:spcBef>
            </a:pPr>
            <a:r>
              <a:rPr lang="en-GB" sz="2800" dirty="0" err="1" smtClean="0"/>
              <a:t>Sukuk</a:t>
            </a:r>
            <a:r>
              <a:rPr lang="en-GB" sz="2800" dirty="0" smtClean="0"/>
              <a:t> issuance:</a:t>
            </a:r>
          </a:p>
          <a:p>
            <a:pPr lvl="1">
              <a:spcBef>
                <a:spcPts val="200"/>
              </a:spcBef>
            </a:pPr>
            <a:r>
              <a:rPr lang="en-GB" sz="2100" dirty="0" smtClean="0"/>
              <a:t>Large volumes, upward trend</a:t>
            </a:r>
          </a:p>
          <a:p>
            <a:pPr lvl="1">
              <a:spcBef>
                <a:spcPts val="200"/>
              </a:spcBef>
            </a:pPr>
            <a:r>
              <a:rPr lang="en-GB" sz="2100" dirty="0" smtClean="0"/>
              <a:t>110 (2014), 125</a:t>
            </a:r>
            <a:r>
              <a:rPr lang="en-GB" sz="2400" baseline="30000" dirty="0" smtClean="0"/>
              <a:t>*</a:t>
            </a:r>
            <a:r>
              <a:rPr lang="en-GB" sz="2100" dirty="0" smtClean="0"/>
              <a:t>(2015), 250</a:t>
            </a:r>
            <a:r>
              <a:rPr lang="en-GB" sz="2400" baseline="30000" dirty="0" smtClean="0"/>
              <a:t>*</a:t>
            </a:r>
            <a:r>
              <a:rPr lang="en-GB" sz="2100" dirty="0" smtClean="0"/>
              <a:t>(2020)</a:t>
            </a:r>
          </a:p>
          <a:p>
            <a:pPr lvl="1">
              <a:spcBef>
                <a:spcPts val="200"/>
              </a:spcBef>
            </a:pPr>
            <a:r>
              <a:rPr lang="en-GB" sz="2100" dirty="0" smtClean="0"/>
              <a:t>LM solved?</a:t>
            </a:r>
          </a:p>
          <a:p>
            <a:pPr>
              <a:spcBef>
                <a:spcPts val="200"/>
              </a:spcBef>
            </a:pPr>
            <a:r>
              <a:rPr lang="en-GB" sz="2800" dirty="0" smtClean="0"/>
              <a:t>Understand: Primary </a:t>
            </a:r>
            <a:r>
              <a:rPr lang="en-GB" sz="2800" dirty="0" err="1" smtClean="0"/>
              <a:t>vs</a:t>
            </a:r>
            <a:r>
              <a:rPr lang="en-GB" sz="2800" dirty="0" smtClean="0"/>
              <a:t> secondary</a:t>
            </a:r>
          </a:p>
          <a:p>
            <a:pPr>
              <a:spcBef>
                <a:spcPts val="200"/>
              </a:spcBef>
            </a:pPr>
            <a:r>
              <a:rPr lang="en-GB" sz="2800" dirty="0" smtClean="0"/>
              <a:t>Primary: LT </a:t>
            </a:r>
            <a:r>
              <a:rPr lang="en-GB" sz="2800" dirty="0" err="1" smtClean="0"/>
              <a:t>pb</a:t>
            </a:r>
            <a:r>
              <a:rPr lang="en-GB" sz="2800" dirty="0" smtClean="0"/>
              <a:t>/</a:t>
            </a:r>
            <a:r>
              <a:rPr lang="en-GB" sz="2800" dirty="0" err="1" smtClean="0"/>
              <a:t>pv</a:t>
            </a:r>
            <a:r>
              <a:rPr lang="en-GB" sz="2800" dirty="0" smtClean="0"/>
              <a:t> </a:t>
            </a:r>
            <a:r>
              <a:rPr lang="en-GB" sz="1200" dirty="0" smtClean="0"/>
              <a:t>(mainly individual LM)</a:t>
            </a:r>
          </a:p>
          <a:p>
            <a:pPr>
              <a:spcBef>
                <a:spcPts val="200"/>
              </a:spcBef>
            </a:pPr>
            <a:r>
              <a:rPr lang="en-GB" sz="2800" dirty="0" smtClean="0"/>
              <a:t>Secondary: LM</a:t>
            </a:r>
          </a:p>
          <a:p>
            <a:pPr>
              <a:spcBef>
                <a:spcPts val="200"/>
              </a:spcBef>
            </a:pPr>
            <a:r>
              <a:rPr lang="en-GB" sz="2800" dirty="0" smtClean="0"/>
              <a:t>Primary   ; secondary?</a:t>
            </a:r>
          </a:p>
          <a:p>
            <a:pPr>
              <a:spcBef>
                <a:spcPts val="200"/>
              </a:spcBef>
            </a:pPr>
            <a:r>
              <a:rPr lang="en-GB" sz="2800" dirty="0" smtClean="0"/>
              <a:t>Secondary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457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How can </a:t>
            </a:r>
            <a:r>
              <a:rPr lang="en-US" sz="2400" dirty="0" err="1" smtClean="0">
                <a:latin typeface="+mj-lt"/>
                <a:ea typeface="+mj-ea"/>
                <a:cs typeface="+mj-cs"/>
              </a:rPr>
              <a:t>Sukuk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 help?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925762" y="2286000"/>
            <a:ext cx="14176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SzPct val="200000"/>
              <a:buFont typeface="Wingdings" pitchFamily="2" charset="2"/>
              <a:buChar char="ü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981200" y="2133600"/>
            <a:ext cx="0" cy="304800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 bwMode="auto">
          <a:xfrm>
            <a:off x="6248400" y="6172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hangingPunct="0">
              <a:defRPr/>
            </a:pPr>
            <a:r>
              <a:rPr lang="en-US" sz="1200" dirty="0" smtClean="0">
                <a:latin typeface="+mj-lt"/>
                <a:ea typeface="+mj-ea"/>
                <a:cs typeface="+mj-cs"/>
              </a:rPr>
              <a:t>   Figures in USD billions; * Projected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133600" y="5486400"/>
            <a:ext cx="0" cy="304800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286000" y="6019800"/>
            <a:ext cx="14176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SzPct val="200000"/>
              <a:buFont typeface="Wingdings" pitchFamily="2" charset="2"/>
              <a:buChar char="ü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8001000" cy="44958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GB" sz="2800" dirty="0" smtClean="0"/>
              <a:t>Emphasise - KEY:</a:t>
            </a:r>
          </a:p>
          <a:p>
            <a:pPr>
              <a:spcBef>
                <a:spcPts val="200"/>
              </a:spcBef>
              <a:buNone/>
            </a:pPr>
            <a:r>
              <a:rPr lang="en-GB" sz="2800" dirty="0" smtClean="0"/>
              <a:t>	=&gt;</a:t>
            </a:r>
            <a:r>
              <a:rPr lang="en-GB" sz="2800" u="sng" dirty="0" smtClean="0"/>
              <a:t>Tradeability of Sukuk</a:t>
            </a:r>
            <a:r>
              <a:rPr lang="en-GB" sz="2800" dirty="0" smtClean="0"/>
              <a:t>, i.e. development of secondary market</a:t>
            </a:r>
          </a:p>
          <a:p>
            <a:pPr>
              <a:spcBef>
                <a:spcPts val="200"/>
              </a:spcBef>
            </a:pPr>
            <a:r>
              <a:rPr lang="en-GB" sz="2800" dirty="0" smtClean="0"/>
              <a:t>Issuance alone X</a:t>
            </a:r>
          </a:p>
          <a:p>
            <a:pPr>
              <a:spcBef>
                <a:spcPts val="200"/>
              </a:spcBef>
            </a:pPr>
            <a:r>
              <a:rPr lang="en-GB" sz="2800" dirty="0" smtClean="0"/>
              <a:t>Trading</a:t>
            </a:r>
          </a:p>
          <a:p>
            <a:pPr>
              <a:spcBef>
                <a:spcPts val="200"/>
              </a:spcBef>
            </a:pPr>
            <a:r>
              <a:rPr lang="en-GB" sz="2800" dirty="0" smtClean="0"/>
              <a:t>Many associated issues</a:t>
            </a:r>
          </a:p>
          <a:p>
            <a:pPr>
              <a:spcBef>
                <a:spcPts val="200"/>
              </a:spcBef>
            </a:pPr>
            <a:endParaRPr lang="en-GB" sz="2800" dirty="0" smtClean="0"/>
          </a:p>
          <a:p>
            <a:pPr>
              <a:spcBef>
                <a:spcPts val="200"/>
              </a:spcBef>
            </a:pPr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3048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How can </a:t>
            </a:r>
            <a:r>
              <a:rPr lang="en-US" sz="2400" dirty="0" err="1" smtClean="0">
                <a:latin typeface="+mj-lt"/>
                <a:ea typeface="+mj-ea"/>
                <a:cs typeface="+mj-cs"/>
              </a:rPr>
              <a:t>Sukuk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 help?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858962" y="3810000"/>
            <a:ext cx="14176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SzPct val="200000"/>
              <a:buFont typeface="Wingdings" pitchFamily="2" charset="2"/>
              <a:buChar char="ü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8001000" cy="44958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GB" dirty="0" smtClean="0"/>
              <a:t>Tradeability – issues:</a:t>
            </a:r>
          </a:p>
          <a:p>
            <a:pPr lvl="1">
              <a:spcBef>
                <a:spcPts val="200"/>
              </a:spcBef>
            </a:pPr>
            <a:r>
              <a:rPr lang="en-GB" dirty="0" smtClean="0"/>
              <a:t>Key: “Buy and hold”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>
                <a:sym typeface="Wingdings" pitchFamily="2" charset="2"/>
              </a:rPr>
              <a:t>Why?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>
                <a:sym typeface="Wingdings" pitchFamily="2" charset="2"/>
              </a:rPr>
              <a:t>Other options?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>
                <a:sym typeface="Wingdings" pitchFamily="2" charset="2"/>
              </a:rPr>
              <a:t>Perceived ‘good quality’ investment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>
                <a:sym typeface="Wingdings" pitchFamily="2" charset="2"/>
              </a:rPr>
              <a:t>Ratchet effect: tradeability</a:t>
            </a:r>
          </a:p>
          <a:p>
            <a:pPr lvl="2">
              <a:spcBef>
                <a:spcPts val="200"/>
              </a:spcBef>
            </a:pPr>
            <a:r>
              <a:rPr lang="en-GB" sz="2000" dirty="0" smtClean="0">
                <a:sym typeface="Wingdings" pitchFamily="2" charset="2"/>
              </a:rPr>
              <a:t>Spread between “bid” and “ask” too high</a:t>
            </a:r>
          </a:p>
          <a:p>
            <a:pPr lvl="2">
              <a:spcBef>
                <a:spcPts val="200"/>
              </a:spcBef>
            </a:pPr>
            <a:r>
              <a:rPr lang="en-GB" sz="2000" dirty="0" smtClean="0">
                <a:sym typeface="Wingdings" pitchFamily="2" charset="2"/>
              </a:rPr>
              <a:t>Function of D&amp;S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>
                <a:sym typeface="Wingdings" pitchFamily="2" charset="2"/>
              </a:rPr>
              <a:t>Low </a:t>
            </a:r>
            <a:r>
              <a:rPr lang="en-GB" sz="2400" dirty="0" smtClean="0">
                <a:sym typeface="Wingdings" pitchFamily="2" charset="2"/>
              </a:rPr>
              <a:t>volumes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>
                <a:sym typeface="Wingdings" pitchFamily="2" charset="2"/>
              </a:rPr>
              <a:t>Malaysia exception: easy to trade </a:t>
            </a:r>
            <a:r>
              <a:rPr lang="en-GB" sz="1200" dirty="0" smtClean="0">
                <a:sym typeface="Wingdings" pitchFamily="2" charset="2"/>
              </a:rPr>
              <a:t>(?)</a:t>
            </a:r>
            <a:endParaRPr lang="en-GB" sz="1200" dirty="0" smtClean="0">
              <a:sym typeface="Wingdings" pitchFamily="2" charset="2"/>
            </a:endParaRPr>
          </a:p>
          <a:p>
            <a:pPr lvl="1">
              <a:spcBef>
                <a:spcPts val="200"/>
              </a:spcBef>
            </a:pPr>
            <a:endParaRPr lang="en-GB" sz="2400" dirty="0" smtClean="0">
              <a:sym typeface="Wingdings" pitchFamily="2" charset="2"/>
            </a:endParaRPr>
          </a:p>
          <a:p>
            <a:pPr lvl="1">
              <a:spcBef>
                <a:spcPts val="200"/>
              </a:spcBef>
            </a:pPr>
            <a:endParaRPr lang="en-GB" dirty="0" smtClean="0">
              <a:sym typeface="Wingdings" pitchFamily="2" charset="2"/>
            </a:endParaRPr>
          </a:p>
          <a:p>
            <a:pPr>
              <a:spcBef>
                <a:spcPts val="200"/>
              </a:spcBef>
            </a:pPr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3048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How can </a:t>
            </a:r>
            <a:r>
              <a:rPr lang="en-US" sz="2400" dirty="0" err="1" smtClean="0">
                <a:latin typeface="+mj-lt"/>
                <a:ea typeface="+mj-ea"/>
                <a:cs typeface="+mj-cs"/>
              </a:rPr>
              <a:t>Sukuk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 help?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8001000" cy="44958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GB" dirty="0" smtClean="0"/>
              <a:t>Tradeability – issues:</a:t>
            </a:r>
          </a:p>
          <a:p>
            <a:pPr lvl="1">
              <a:spcBef>
                <a:spcPts val="200"/>
              </a:spcBef>
            </a:pPr>
            <a:r>
              <a:rPr lang="en-GB" dirty="0" smtClean="0"/>
              <a:t>Developing infrastructure for trading of Sukuk</a:t>
            </a:r>
          </a:p>
          <a:p>
            <a:pPr lvl="1">
              <a:spcBef>
                <a:spcPts val="200"/>
              </a:spcBef>
            </a:pPr>
            <a:r>
              <a:rPr lang="en-GB" dirty="0" smtClean="0"/>
              <a:t>Developed financial markets: easier</a:t>
            </a:r>
          </a:p>
          <a:p>
            <a:pPr lvl="1">
              <a:spcBef>
                <a:spcPts val="200"/>
              </a:spcBef>
            </a:pPr>
            <a:r>
              <a:rPr lang="en-GB" dirty="0" smtClean="0"/>
              <a:t>Expanding financial regulation </a:t>
            </a:r>
            <a:r>
              <a:rPr lang="en-GB" dirty="0" smtClean="0">
                <a:sym typeface="Wingdings" pitchFamily="2" charset="2"/>
              </a:rPr>
              <a:t> cover Sukuk fully</a:t>
            </a:r>
          </a:p>
          <a:p>
            <a:pPr lvl="2">
              <a:spcBef>
                <a:spcPts val="200"/>
              </a:spcBef>
            </a:pPr>
            <a:r>
              <a:rPr lang="en-GB" sz="2000" dirty="0" smtClean="0">
                <a:sym typeface="Wingdings" pitchFamily="2" charset="2"/>
              </a:rPr>
              <a:t>All aspects</a:t>
            </a:r>
          </a:p>
          <a:p>
            <a:pPr lvl="2">
              <a:spcBef>
                <a:spcPts val="200"/>
              </a:spcBef>
            </a:pPr>
            <a:r>
              <a:rPr lang="en-GB" sz="2000" dirty="0" smtClean="0">
                <a:sym typeface="Wingdings" pitchFamily="2" charset="2"/>
              </a:rPr>
              <a:t>Taxation</a:t>
            </a:r>
          </a:p>
          <a:p>
            <a:pPr lvl="2">
              <a:spcBef>
                <a:spcPts val="200"/>
              </a:spcBef>
            </a:pPr>
            <a:r>
              <a:rPr lang="en-GB" sz="2000" dirty="0" smtClean="0">
                <a:sym typeface="Wingdings" pitchFamily="2" charset="2"/>
              </a:rPr>
              <a:t>Default</a:t>
            </a:r>
          </a:p>
          <a:p>
            <a:pPr lvl="1">
              <a:spcBef>
                <a:spcPts val="200"/>
              </a:spcBef>
            </a:pPr>
            <a:r>
              <a:rPr lang="en-GB" dirty="0" smtClean="0">
                <a:sym typeface="Wingdings" pitchFamily="2" charset="2"/>
              </a:rPr>
              <a:t>Why easier - proviso</a:t>
            </a:r>
            <a:r>
              <a:rPr lang="en-GB" dirty="0" smtClean="0">
                <a:sym typeface="Wingdings" pitchFamily="2" charset="2"/>
              </a:rPr>
              <a:t>? </a:t>
            </a:r>
            <a:r>
              <a:rPr lang="en-GB" sz="1200" dirty="0" smtClean="0">
                <a:sym typeface="Wingdings" pitchFamily="2" charset="2"/>
              </a:rPr>
              <a:t>(why? ABS v ABK)</a:t>
            </a:r>
          </a:p>
          <a:p>
            <a:pPr lvl="2">
              <a:spcBef>
                <a:spcPts val="200"/>
              </a:spcBef>
            </a:pPr>
            <a:endParaRPr lang="en-GB" sz="2000" dirty="0" smtClean="0">
              <a:sym typeface="Wingdings" pitchFamily="2" charset="2"/>
            </a:endParaRPr>
          </a:p>
          <a:p>
            <a:pPr lvl="1">
              <a:spcBef>
                <a:spcPts val="200"/>
              </a:spcBef>
            </a:pPr>
            <a:endParaRPr lang="en-GB" sz="2400" dirty="0" smtClean="0">
              <a:sym typeface="Wingdings" pitchFamily="2" charset="2"/>
            </a:endParaRPr>
          </a:p>
          <a:p>
            <a:pPr lvl="1">
              <a:spcBef>
                <a:spcPts val="200"/>
              </a:spcBef>
            </a:pPr>
            <a:endParaRPr lang="en-GB" sz="2400" dirty="0" smtClean="0">
              <a:sym typeface="Wingdings" pitchFamily="2" charset="2"/>
            </a:endParaRPr>
          </a:p>
          <a:p>
            <a:pPr lvl="1">
              <a:spcBef>
                <a:spcPts val="200"/>
              </a:spcBef>
            </a:pPr>
            <a:endParaRPr lang="en-GB" dirty="0" smtClean="0">
              <a:sym typeface="Wingdings" pitchFamily="2" charset="2"/>
            </a:endParaRPr>
          </a:p>
          <a:p>
            <a:pPr>
              <a:spcBef>
                <a:spcPts val="200"/>
              </a:spcBef>
            </a:pPr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3048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How can </a:t>
            </a:r>
            <a:r>
              <a:rPr lang="en-US" sz="2400" dirty="0" err="1" smtClean="0">
                <a:latin typeface="+mj-lt"/>
                <a:ea typeface="+mj-ea"/>
                <a:cs typeface="+mj-cs"/>
              </a:rPr>
              <a:t>Sukuk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 help?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8001000" cy="44958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GB" dirty="0" smtClean="0"/>
              <a:t>Tradeability – issues:</a:t>
            </a:r>
          </a:p>
          <a:p>
            <a:pPr lvl="1">
              <a:spcBef>
                <a:spcPts val="200"/>
              </a:spcBef>
            </a:pPr>
            <a:r>
              <a:rPr lang="en-GB" dirty="0" smtClean="0">
                <a:sym typeface="Wingdings" pitchFamily="2" charset="2"/>
              </a:rPr>
              <a:t>Limited by structures (trade)</a:t>
            </a:r>
          </a:p>
          <a:p>
            <a:pPr lvl="2">
              <a:spcBef>
                <a:spcPts val="200"/>
              </a:spcBef>
            </a:pPr>
            <a:r>
              <a:rPr lang="en-GB" dirty="0" smtClean="0">
                <a:sym typeface="Wingdings" pitchFamily="2" charset="2"/>
              </a:rPr>
              <a:t>Mudaraba, </a:t>
            </a:r>
            <a:r>
              <a:rPr lang="en-GB" dirty="0" err="1" smtClean="0">
                <a:sym typeface="Wingdings" pitchFamily="2" charset="2"/>
              </a:rPr>
              <a:t>musharaka</a:t>
            </a:r>
            <a:r>
              <a:rPr lang="en-GB" dirty="0" smtClean="0">
                <a:sym typeface="Wingdings" pitchFamily="2" charset="2"/>
              </a:rPr>
              <a:t>, Ijara</a:t>
            </a:r>
          </a:p>
          <a:p>
            <a:pPr lvl="2">
              <a:spcBef>
                <a:spcPts val="200"/>
              </a:spcBef>
            </a:pPr>
            <a:r>
              <a:rPr lang="en-GB" dirty="0" smtClean="0">
                <a:sym typeface="Wingdings" pitchFamily="2" charset="2"/>
              </a:rPr>
              <a:t>Murabaha, Istisna, Salam</a:t>
            </a:r>
          </a:p>
          <a:p>
            <a:pPr lvl="2">
              <a:spcBef>
                <a:spcPts val="200"/>
              </a:spcBef>
            </a:pPr>
            <a:r>
              <a:rPr lang="en-GB" dirty="0" smtClean="0">
                <a:sym typeface="Wingdings" pitchFamily="2" charset="2"/>
              </a:rPr>
              <a:t>Hybrid? </a:t>
            </a:r>
            <a:r>
              <a:rPr lang="en-GB" sz="1200" dirty="0" smtClean="0">
                <a:sym typeface="Wingdings" pitchFamily="2" charset="2"/>
              </a:rPr>
              <a:t>(discuss)</a:t>
            </a:r>
          </a:p>
          <a:p>
            <a:pPr lvl="1">
              <a:spcBef>
                <a:spcPts val="1200"/>
              </a:spcBef>
            </a:pPr>
            <a:r>
              <a:rPr lang="en-GB" dirty="0" smtClean="0">
                <a:sym typeface="Wingdings" pitchFamily="2" charset="2"/>
              </a:rPr>
              <a:t>Sharia-credentials</a:t>
            </a:r>
          </a:p>
          <a:p>
            <a:pPr lvl="2">
              <a:spcBef>
                <a:spcPts val="200"/>
              </a:spcBef>
            </a:pPr>
            <a:r>
              <a:rPr lang="en-GB" sz="2200" dirty="0" smtClean="0">
                <a:sym typeface="Wingdings" pitchFamily="2" charset="2"/>
              </a:rPr>
              <a:t>Global marketability/acceptability of existing</a:t>
            </a:r>
          </a:p>
          <a:p>
            <a:pPr lvl="2">
              <a:spcBef>
                <a:spcPts val="200"/>
              </a:spcBef>
            </a:pPr>
            <a:r>
              <a:rPr lang="en-GB" sz="2200" dirty="0" smtClean="0">
                <a:sym typeface="Wingdings" pitchFamily="2" charset="2"/>
              </a:rPr>
              <a:t>ABS </a:t>
            </a:r>
            <a:r>
              <a:rPr lang="en-GB" sz="2200" dirty="0" err="1" smtClean="0">
                <a:sym typeface="Wingdings" pitchFamily="2" charset="2"/>
              </a:rPr>
              <a:t>vs</a:t>
            </a:r>
            <a:r>
              <a:rPr lang="en-GB" sz="2200" dirty="0" smtClean="0">
                <a:sym typeface="Wingdings" pitchFamily="2" charset="2"/>
              </a:rPr>
              <a:t> ABK: long term health/</a:t>
            </a:r>
            <a:r>
              <a:rPr lang="en-GB" sz="2200" dirty="0" err="1" smtClean="0">
                <a:sym typeface="Wingdings" pitchFamily="2" charset="2"/>
              </a:rPr>
              <a:t>plausbility</a:t>
            </a:r>
            <a:endParaRPr lang="en-GB" sz="2200" dirty="0" smtClean="0">
              <a:sym typeface="Wingdings" pitchFamily="2" charset="2"/>
            </a:endParaRPr>
          </a:p>
          <a:p>
            <a:pPr lvl="2">
              <a:spcBef>
                <a:spcPts val="200"/>
              </a:spcBef>
            </a:pPr>
            <a:endParaRPr lang="en-GB" sz="2000" dirty="0" smtClean="0">
              <a:sym typeface="Wingdings" pitchFamily="2" charset="2"/>
            </a:endParaRPr>
          </a:p>
          <a:p>
            <a:pPr lvl="1">
              <a:spcBef>
                <a:spcPts val="200"/>
              </a:spcBef>
            </a:pPr>
            <a:endParaRPr lang="en-GB" sz="2400" dirty="0" smtClean="0">
              <a:sym typeface="Wingdings" pitchFamily="2" charset="2"/>
            </a:endParaRPr>
          </a:p>
          <a:p>
            <a:pPr lvl="1">
              <a:spcBef>
                <a:spcPts val="200"/>
              </a:spcBef>
            </a:pPr>
            <a:endParaRPr lang="en-GB" sz="2400" dirty="0" smtClean="0">
              <a:sym typeface="Wingdings" pitchFamily="2" charset="2"/>
            </a:endParaRPr>
          </a:p>
          <a:p>
            <a:pPr lvl="1">
              <a:spcBef>
                <a:spcPts val="200"/>
              </a:spcBef>
            </a:pPr>
            <a:endParaRPr lang="en-GB" dirty="0" smtClean="0">
              <a:sym typeface="Wingdings" pitchFamily="2" charset="2"/>
            </a:endParaRPr>
          </a:p>
          <a:p>
            <a:pPr>
              <a:spcBef>
                <a:spcPts val="200"/>
              </a:spcBef>
            </a:pPr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3048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How can </a:t>
            </a:r>
            <a:r>
              <a:rPr lang="en-US" sz="2400" dirty="0" err="1" smtClean="0">
                <a:latin typeface="+mj-lt"/>
                <a:ea typeface="+mj-ea"/>
                <a:cs typeface="+mj-cs"/>
              </a:rPr>
              <a:t>Sukuk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 help?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urved Left Arrow 5"/>
          <p:cNvSpPr/>
          <p:nvPr/>
        </p:nvSpPr>
        <p:spPr>
          <a:xfrm rot="2476346">
            <a:off x="4414753" y="3509162"/>
            <a:ext cx="373519" cy="12086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04800" y="1828800"/>
            <a:ext cx="8305800" cy="4648200"/>
          </a:xfrm>
        </p:spPr>
        <p:txBody>
          <a:bodyPr/>
          <a:lstStyle/>
          <a:p>
            <a:r>
              <a:rPr lang="en-GB" sz="2800" dirty="0" smtClean="0"/>
              <a:t>Salam </a:t>
            </a:r>
            <a:r>
              <a:rPr lang="en-GB" sz="2800" dirty="0" err="1" smtClean="0"/>
              <a:t>Sukuk</a:t>
            </a:r>
            <a:r>
              <a:rPr lang="en-GB" sz="2800" dirty="0" smtClean="0"/>
              <a:t>: presently used</a:t>
            </a:r>
          </a:p>
          <a:p>
            <a:r>
              <a:rPr lang="en-GB" sz="2800" dirty="0" smtClean="0"/>
              <a:t>Central Bank of Bahrain</a:t>
            </a:r>
          </a:p>
          <a:p>
            <a:r>
              <a:rPr lang="en-GB" sz="2800" dirty="0" smtClean="0"/>
              <a:t>ST LM</a:t>
            </a:r>
          </a:p>
          <a:p>
            <a:r>
              <a:rPr lang="en-GB" sz="2800" dirty="0" smtClean="0"/>
              <a:t>91d </a:t>
            </a:r>
          </a:p>
          <a:p>
            <a:r>
              <a:rPr lang="en-GB" sz="2800" dirty="0" smtClean="0"/>
              <a:t>Issues:</a:t>
            </a:r>
          </a:p>
          <a:p>
            <a:pPr lvl="1"/>
            <a:r>
              <a:rPr lang="en-GB" sz="2400" dirty="0" smtClean="0"/>
              <a:t>Volume</a:t>
            </a:r>
          </a:p>
          <a:p>
            <a:pPr lvl="1"/>
            <a:r>
              <a:rPr lang="en-GB" sz="2400" dirty="0" err="1" smtClean="0"/>
              <a:t>Tradeability</a:t>
            </a:r>
            <a:r>
              <a:rPr lang="en-GB" sz="2400" dirty="0" smtClean="0"/>
              <a:t>: primary</a:t>
            </a:r>
          </a:p>
          <a:p>
            <a:pPr lvl="1"/>
            <a:r>
              <a:rPr lang="en-GB" sz="2400" dirty="0" smtClean="0"/>
              <a:t>Synthetic?</a:t>
            </a:r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noProof="0" dirty="0" smtClean="0">
                <a:latin typeface="+mj-lt"/>
                <a:ea typeface="+mj-ea"/>
                <a:cs typeface="+mj-cs"/>
              </a:rPr>
              <a:t>Salam </a:t>
            </a:r>
            <a:r>
              <a:rPr lang="en-US" sz="2400" noProof="0" dirty="0" err="1" smtClean="0">
                <a:latin typeface="+mj-lt"/>
                <a:ea typeface="+mj-ea"/>
                <a:cs typeface="+mj-cs"/>
              </a:rPr>
              <a:t>Sukuk</a:t>
            </a:r>
            <a:r>
              <a:rPr lang="en-US" sz="1200" noProof="0" dirty="0" smtClean="0">
                <a:latin typeface="+mj-lt"/>
                <a:ea typeface="+mj-ea"/>
                <a:cs typeface="+mj-cs"/>
              </a:rPr>
              <a:t> (Bahrain CB)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04800"/>
            <a:ext cx="7239000" cy="990600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dirty="0" smtClean="0"/>
              <a:t>Liquidity Management</a:t>
            </a:r>
            <a:br>
              <a:rPr lang="en-US" sz="36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2800" dirty="0" smtClean="0"/>
              <a:t>Salam </a:t>
            </a:r>
            <a:r>
              <a:rPr lang="en-US" sz="2800" dirty="0" err="1" smtClean="0"/>
              <a:t>Sukuk</a:t>
            </a:r>
            <a:endParaRPr lang="en-US" sz="2800" dirty="0"/>
          </a:p>
        </p:txBody>
      </p:sp>
      <p:sp>
        <p:nvSpPr>
          <p:cNvPr id="3009541" name="Rectangle 5"/>
          <p:cNvSpPr>
            <a:spLocks noChangeArrowheads="1"/>
          </p:cNvSpPr>
          <p:nvPr/>
        </p:nvSpPr>
        <p:spPr bwMode="auto">
          <a:xfrm>
            <a:off x="3886200" y="1712913"/>
            <a:ext cx="1371600" cy="609600"/>
          </a:xfrm>
          <a:prstGeom prst="rect">
            <a:avLst/>
          </a:prstGeom>
          <a:noFill/>
          <a:ln w="9525">
            <a:solidFill>
              <a:srgbClr val="9999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Malgun Gothic" pitchFamily="34" charset="-127"/>
              <a:ea typeface="Malgun Gothic" pitchFamily="34" charset="-127"/>
              <a:cs typeface="+mn-cs"/>
            </a:endParaRPr>
          </a:p>
        </p:txBody>
      </p:sp>
      <p:sp>
        <p:nvSpPr>
          <p:cNvPr id="3009542" name="Rectangle 6"/>
          <p:cNvSpPr>
            <a:spLocks noChangeArrowheads="1"/>
          </p:cNvSpPr>
          <p:nvPr/>
        </p:nvSpPr>
        <p:spPr bwMode="auto">
          <a:xfrm>
            <a:off x="1500188" y="3467100"/>
            <a:ext cx="1700212" cy="609600"/>
          </a:xfrm>
          <a:prstGeom prst="rect">
            <a:avLst/>
          </a:prstGeom>
          <a:noFill/>
          <a:ln w="9525">
            <a:solidFill>
              <a:srgbClr val="9999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Malgun Gothic" pitchFamily="34" charset="-127"/>
              <a:ea typeface="Malgun Gothic" pitchFamily="34" charset="-127"/>
              <a:cs typeface="+mn-cs"/>
            </a:endParaRPr>
          </a:p>
        </p:txBody>
      </p:sp>
      <p:sp>
        <p:nvSpPr>
          <p:cNvPr id="3009543" name="Text Box 7"/>
          <p:cNvSpPr txBox="1">
            <a:spLocks noChangeArrowheads="1"/>
          </p:cNvSpPr>
          <p:nvPr/>
        </p:nvSpPr>
        <p:spPr bwMode="auto">
          <a:xfrm>
            <a:off x="3962400" y="1789113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300" b="1" dirty="0" smtClean="0">
                <a:latin typeface="Malgun Gothic" pitchFamily="34" charset="-127"/>
                <a:ea typeface="Malgun Gothic" pitchFamily="34" charset="-127"/>
              </a:rPr>
              <a:t>Salam Seller</a:t>
            </a:r>
            <a:r>
              <a:rPr lang="en-US" sz="1400" b="1" dirty="0" smtClean="0"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en-US" sz="1000" b="1" dirty="0">
                <a:latin typeface="Malgun Gothic" pitchFamily="34" charset="-127"/>
                <a:ea typeface="Malgun Gothic" pitchFamily="34" charset="-127"/>
              </a:rPr>
              <a:t>(Islamic Bank)</a:t>
            </a:r>
          </a:p>
        </p:txBody>
      </p:sp>
      <p:sp>
        <p:nvSpPr>
          <p:cNvPr id="3009544" name="Text Box 8"/>
          <p:cNvSpPr txBox="1">
            <a:spLocks noChangeArrowheads="1"/>
          </p:cNvSpPr>
          <p:nvPr/>
        </p:nvSpPr>
        <p:spPr bwMode="auto">
          <a:xfrm>
            <a:off x="1500188" y="3500438"/>
            <a:ext cx="1714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latin typeface="Malgun Gothic" pitchFamily="34" charset="-127"/>
                <a:ea typeface="Malgun Gothic" pitchFamily="34" charset="-127"/>
              </a:rPr>
              <a:t>Investors</a:t>
            </a:r>
          </a:p>
          <a:p>
            <a:pPr algn="ctr" eaLnBrk="0" hangingPunct="0"/>
            <a:r>
              <a:rPr lang="en-US" sz="1400" b="1">
                <a:latin typeface="Malgun Gothic" pitchFamily="34" charset="-127"/>
                <a:ea typeface="Malgun Gothic" pitchFamily="34" charset="-127"/>
              </a:rPr>
              <a:t>(Sukuk holders)</a:t>
            </a:r>
          </a:p>
        </p:txBody>
      </p:sp>
      <p:sp>
        <p:nvSpPr>
          <p:cNvPr id="3009545" name="Rectangle 9"/>
          <p:cNvSpPr>
            <a:spLocks noChangeArrowheads="1"/>
          </p:cNvSpPr>
          <p:nvPr/>
        </p:nvSpPr>
        <p:spPr bwMode="auto">
          <a:xfrm>
            <a:off x="5867400" y="3419475"/>
            <a:ext cx="1633538" cy="609600"/>
          </a:xfrm>
          <a:prstGeom prst="rect">
            <a:avLst/>
          </a:prstGeom>
          <a:noFill/>
          <a:ln w="9525">
            <a:solidFill>
              <a:srgbClr val="9999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46" name="Text Box 10"/>
          <p:cNvSpPr txBox="1">
            <a:spLocks noChangeArrowheads="1"/>
          </p:cNvSpPr>
          <p:nvPr/>
        </p:nvSpPr>
        <p:spPr bwMode="auto">
          <a:xfrm>
            <a:off x="5929313" y="3500438"/>
            <a:ext cx="1557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200" b="1" dirty="0" smtClean="0">
                <a:latin typeface="Malgun Gothic" pitchFamily="34" charset="-127"/>
                <a:ea typeface="Malgun Gothic" pitchFamily="34" charset="-127"/>
              </a:rPr>
              <a:t>3P Parallel Salam Buyer </a:t>
            </a:r>
            <a:endParaRPr lang="en-US" sz="800" b="1" dirty="0">
              <a:solidFill>
                <a:srgbClr val="C00000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48" name="Text Box 12"/>
          <p:cNvSpPr txBox="1">
            <a:spLocks noChangeArrowheads="1"/>
          </p:cNvSpPr>
          <p:nvPr/>
        </p:nvSpPr>
        <p:spPr bwMode="auto">
          <a:xfrm>
            <a:off x="4114800" y="3571875"/>
            <a:ext cx="914400" cy="3365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600" b="1" dirty="0">
                <a:latin typeface="Malgun Gothic" pitchFamily="34" charset="-127"/>
                <a:ea typeface="Malgun Gothic" pitchFamily="34" charset="-127"/>
              </a:rPr>
              <a:t> SPV</a:t>
            </a:r>
          </a:p>
        </p:txBody>
      </p:sp>
      <p:sp>
        <p:nvSpPr>
          <p:cNvPr id="3009549" name="Line 13"/>
          <p:cNvSpPr>
            <a:spLocks noChangeShapeType="1"/>
          </p:cNvSpPr>
          <p:nvPr/>
        </p:nvSpPr>
        <p:spPr bwMode="auto">
          <a:xfrm>
            <a:off x="3276600" y="3694113"/>
            <a:ext cx="731838" cy="1587"/>
          </a:xfrm>
          <a:prstGeom prst="line">
            <a:avLst/>
          </a:prstGeom>
          <a:noFill/>
          <a:ln w="38100">
            <a:solidFill>
              <a:srgbClr val="999966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ar-SA"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50" name="Text Box 14"/>
          <p:cNvSpPr txBox="1">
            <a:spLocks noChangeArrowheads="1"/>
          </p:cNvSpPr>
          <p:nvPr/>
        </p:nvSpPr>
        <p:spPr bwMode="auto">
          <a:xfrm>
            <a:off x="3505200" y="3313113"/>
            <a:ext cx="381000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1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(1)</a:t>
            </a:r>
            <a:endParaRPr lang="en-US" sz="1200" b="1" dirty="0">
              <a:solidFill>
                <a:srgbClr val="003314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51" name="Text Box 15"/>
          <p:cNvSpPr txBox="1">
            <a:spLocks noChangeArrowheads="1"/>
          </p:cNvSpPr>
          <p:nvPr/>
        </p:nvSpPr>
        <p:spPr bwMode="auto">
          <a:xfrm>
            <a:off x="5181600" y="3313113"/>
            <a:ext cx="381000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1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(4)</a:t>
            </a:r>
            <a:endParaRPr lang="en-US" sz="1200" b="1" dirty="0">
              <a:solidFill>
                <a:srgbClr val="003314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52" name="Text Box 16"/>
          <p:cNvSpPr txBox="1">
            <a:spLocks noChangeArrowheads="1"/>
          </p:cNvSpPr>
          <p:nvPr/>
        </p:nvSpPr>
        <p:spPr bwMode="auto">
          <a:xfrm>
            <a:off x="3429000" y="3943350"/>
            <a:ext cx="533400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1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(1’)</a:t>
            </a:r>
            <a:endParaRPr lang="en-US" sz="1200" b="1" dirty="0">
              <a:solidFill>
                <a:srgbClr val="003314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53" name="Text Box 17"/>
          <p:cNvSpPr txBox="1">
            <a:spLocks noChangeArrowheads="1"/>
          </p:cNvSpPr>
          <p:nvPr/>
        </p:nvSpPr>
        <p:spPr bwMode="auto">
          <a:xfrm>
            <a:off x="3962400" y="2627313"/>
            <a:ext cx="381000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1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(2)</a:t>
            </a:r>
            <a:endParaRPr lang="en-US" sz="1200" b="1" dirty="0">
              <a:solidFill>
                <a:srgbClr val="003314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54" name="Text Box 18"/>
          <p:cNvSpPr txBox="1">
            <a:spLocks noChangeArrowheads="1"/>
          </p:cNvSpPr>
          <p:nvPr/>
        </p:nvSpPr>
        <p:spPr bwMode="auto">
          <a:xfrm>
            <a:off x="2057400" y="3144838"/>
            <a:ext cx="2209800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1" dirty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Salam Agreement</a:t>
            </a:r>
          </a:p>
        </p:txBody>
      </p:sp>
      <p:sp>
        <p:nvSpPr>
          <p:cNvPr id="3009555" name="Text Box 19"/>
          <p:cNvSpPr txBox="1">
            <a:spLocks noChangeArrowheads="1"/>
          </p:cNvSpPr>
          <p:nvPr/>
        </p:nvSpPr>
        <p:spPr bwMode="auto">
          <a:xfrm>
            <a:off x="4953000" y="4059238"/>
            <a:ext cx="457200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1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(4’)</a:t>
            </a:r>
            <a:endParaRPr lang="en-US" sz="1200" b="1" dirty="0">
              <a:solidFill>
                <a:srgbClr val="003314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56" name="Text Box 20"/>
          <p:cNvSpPr txBox="1">
            <a:spLocks noChangeArrowheads="1"/>
          </p:cNvSpPr>
          <p:nvPr/>
        </p:nvSpPr>
        <p:spPr bwMode="auto">
          <a:xfrm>
            <a:off x="2058987" y="4548188"/>
            <a:ext cx="4268788" cy="274637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120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1 – Salam Sukuk issued</a:t>
            </a:r>
            <a:endParaRPr lang="en-US" sz="1200" b="1">
              <a:solidFill>
                <a:srgbClr val="003314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57" name="Text Box 21"/>
          <p:cNvSpPr txBox="1">
            <a:spLocks noChangeArrowheads="1"/>
          </p:cNvSpPr>
          <p:nvPr/>
        </p:nvSpPr>
        <p:spPr bwMode="auto">
          <a:xfrm>
            <a:off x="2057400" y="4776788"/>
            <a:ext cx="4497387" cy="274637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120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1’- Fund raising – collecting proceeds from the investors</a:t>
            </a:r>
          </a:p>
        </p:txBody>
      </p:sp>
      <p:sp>
        <p:nvSpPr>
          <p:cNvPr id="3009558" name="Text Box 22"/>
          <p:cNvSpPr txBox="1">
            <a:spLocks noChangeArrowheads="1"/>
          </p:cNvSpPr>
          <p:nvPr/>
        </p:nvSpPr>
        <p:spPr bwMode="auto">
          <a:xfrm>
            <a:off x="2058987" y="4975225"/>
            <a:ext cx="5257800" cy="274638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120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2 – Cash transferred to Salam Seller</a:t>
            </a:r>
            <a:endParaRPr lang="en-US" sz="1200" b="1">
              <a:solidFill>
                <a:srgbClr val="003314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59" name="Text Box 23"/>
          <p:cNvSpPr txBox="1">
            <a:spLocks noChangeArrowheads="1"/>
          </p:cNvSpPr>
          <p:nvPr/>
        </p:nvSpPr>
        <p:spPr bwMode="auto">
          <a:xfrm>
            <a:off x="2058987" y="5410200"/>
            <a:ext cx="5257800" cy="274637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1200" dirty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4- </a:t>
            </a:r>
            <a:r>
              <a:rPr lang="en-US" sz="1200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Goods delivered at maturity</a:t>
            </a:r>
            <a:endParaRPr lang="en-US" sz="1200" b="1" dirty="0">
              <a:solidFill>
                <a:srgbClr val="003314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60" name="Text Box 24"/>
          <p:cNvSpPr txBox="1">
            <a:spLocks noChangeArrowheads="1"/>
          </p:cNvSpPr>
          <p:nvPr/>
        </p:nvSpPr>
        <p:spPr bwMode="auto">
          <a:xfrm>
            <a:off x="2058987" y="5203825"/>
            <a:ext cx="4495800" cy="274638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1200" dirty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3- Goods (commodities) are delivered at </a:t>
            </a:r>
            <a:r>
              <a:rPr lang="en-US" sz="1200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maturity</a:t>
            </a:r>
            <a:endParaRPr lang="en-US" sz="1200" dirty="0">
              <a:solidFill>
                <a:srgbClr val="003314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61" name="Text Box 25"/>
          <p:cNvSpPr txBox="1">
            <a:spLocks noChangeArrowheads="1"/>
          </p:cNvSpPr>
          <p:nvPr/>
        </p:nvSpPr>
        <p:spPr bwMode="auto">
          <a:xfrm>
            <a:off x="2058987" y="5638800"/>
            <a:ext cx="5257800" cy="461665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1200" dirty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4’-  End </a:t>
            </a:r>
            <a:r>
              <a:rPr lang="en-US" sz="1200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buyer </a:t>
            </a:r>
            <a:r>
              <a:rPr lang="en-US" sz="1200" dirty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pays </a:t>
            </a:r>
            <a:r>
              <a:rPr lang="en-US" sz="1200" dirty="0" err="1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Sukuk</a:t>
            </a:r>
            <a:r>
              <a:rPr lang="en-US" sz="1200" dirty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 proceeds + </a:t>
            </a:r>
            <a:r>
              <a:rPr lang="en-US" sz="1200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margin </a:t>
            </a:r>
            <a:r>
              <a:rPr lang="en-US" sz="1200" dirty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(to be redeemed to </a:t>
            </a:r>
            <a:r>
              <a:rPr lang="en-US" sz="1200" dirty="0" err="1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Sukuk</a:t>
            </a:r>
            <a:r>
              <a:rPr lang="en-US" sz="1200" dirty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 holders)</a:t>
            </a:r>
            <a:endParaRPr lang="en-US" sz="1200" b="1" dirty="0">
              <a:solidFill>
                <a:srgbClr val="003314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62" name="Text Box 26"/>
          <p:cNvSpPr txBox="1">
            <a:spLocks noChangeArrowheads="1"/>
          </p:cNvSpPr>
          <p:nvPr/>
        </p:nvSpPr>
        <p:spPr bwMode="auto">
          <a:xfrm>
            <a:off x="5286375" y="4059237"/>
            <a:ext cx="1905000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200" b="1" dirty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Parallel Salam Agreement</a:t>
            </a:r>
          </a:p>
        </p:txBody>
      </p:sp>
      <p:sp>
        <p:nvSpPr>
          <p:cNvPr id="3009563" name="Line 27"/>
          <p:cNvSpPr>
            <a:spLocks noChangeShapeType="1"/>
          </p:cNvSpPr>
          <p:nvPr/>
        </p:nvSpPr>
        <p:spPr bwMode="auto">
          <a:xfrm>
            <a:off x="5105400" y="3694113"/>
            <a:ext cx="731838" cy="1587"/>
          </a:xfrm>
          <a:prstGeom prst="line">
            <a:avLst/>
          </a:prstGeom>
          <a:noFill/>
          <a:ln w="38100">
            <a:solidFill>
              <a:srgbClr val="99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64" name="Line 28"/>
          <p:cNvSpPr>
            <a:spLocks noChangeShapeType="1"/>
          </p:cNvSpPr>
          <p:nvPr/>
        </p:nvSpPr>
        <p:spPr bwMode="auto">
          <a:xfrm>
            <a:off x="3276600" y="3846513"/>
            <a:ext cx="731838" cy="1587"/>
          </a:xfrm>
          <a:prstGeom prst="line">
            <a:avLst/>
          </a:prstGeom>
          <a:noFill/>
          <a:ln w="38100">
            <a:solidFill>
              <a:srgbClr val="99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65" name="Line 29"/>
          <p:cNvSpPr>
            <a:spLocks noChangeShapeType="1"/>
          </p:cNvSpPr>
          <p:nvPr/>
        </p:nvSpPr>
        <p:spPr bwMode="auto">
          <a:xfrm>
            <a:off x="5105400" y="3846513"/>
            <a:ext cx="731838" cy="1587"/>
          </a:xfrm>
          <a:prstGeom prst="line">
            <a:avLst/>
          </a:prstGeom>
          <a:noFill/>
          <a:ln w="38100">
            <a:solidFill>
              <a:srgbClr val="999966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ar-SA"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66" name="Line 30"/>
          <p:cNvSpPr>
            <a:spLocks noChangeShapeType="1"/>
          </p:cNvSpPr>
          <p:nvPr/>
        </p:nvSpPr>
        <p:spPr bwMode="auto">
          <a:xfrm rot="16200000" flipH="1">
            <a:off x="4039394" y="2840832"/>
            <a:ext cx="898525" cy="14287"/>
          </a:xfrm>
          <a:prstGeom prst="line">
            <a:avLst/>
          </a:prstGeom>
          <a:noFill/>
          <a:ln w="38100">
            <a:solidFill>
              <a:srgbClr val="999966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ar-SA"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67" name="Line 31"/>
          <p:cNvSpPr>
            <a:spLocks noChangeShapeType="1"/>
          </p:cNvSpPr>
          <p:nvPr/>
        </p:nvSpPr>
        <p:spPr bwMode="auto">
          <a:xfrm rot="16200000" flipH="1">
            <a:off x="4206081" y="2839244"/>
            <a:ext cx="898525" cy="14288"/>
          </a:xfrm>
          <a:prstGeom prst="line">
            <a:avLst/>
          </a:prstGeom>
          <a:noFill/>
          <a:ln w="38100">
            <a:solidFill>
              <a:srgbClr val="99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68" name="Text Box 32"/>
          <p:cNvSpPr txBox="1">
            <a:spLocks noChangeArrowheads="1"/>
          </p:cNvSpPr>
          <p:nvPr/>
        </p:nvSpPr>
        <p:spPr bwMode="auto">
          <a:xfrm>
            <a:off x="4724400" y="2627313"/>
            <a:ext cx="457200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1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(3)</a:t>
            </a:r>
            <a:endParaRPr lang="en-US" sz="1200" b="1" dirty="0">
              <a:solidFill>
                <a:srgbClr val="003314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009570" name="Text Box 34"/>
          <p:cNvSpPr txBox="1">
            <a:spLocks noChangeArrowheads="1"/>
          </p:cNvSpPr>
          <p:nvPr/>
        </p:nvSpPr>
        <p:spPr bwMode="auto">
          <a:xfrm>
            <a:off x="2057400" y="6091535"/>
            <a:ext cx="6170613" cy="46166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lang="en-US" sz="1200" b="1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N.B.: Parallel  </a:t>
            </a:r>
            <a:r>
              <a:rPr lang="en-US" sz="1200" b="1" dirty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Salam </a:t>
            </a:r>
            <a:r>
              <a:rPr lang="en-US" sz="1200" b="1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Agreement at outset, to sell commodities upon delivery in market on behalf of </a:t>
            </a:r>
            <a:r>
              <a:rPr lang="en-US" sz="1200" b="1" dirty="0" err="1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sukuk</a:t>
            </a:r>
            <a:r>
              <a:rPr lang="en-US" sz="1200" b="1" dirty="0" smtClean="0">
                <a:solidFill>
                  <a:srgbClr val="003314"/>
                </a:solidFill>
                <a:latin typeface="Malgun Gothic" pitchFamily="34" charset="-127"/>
                <a:ea typeface="Malgun Gothic" pitchFamily="34" charset="-127"/>
              </a:rPr>
              <a:t> holders</a:t>
            </a:r>
            <a:endParaRPr lang="en-US" sz="1200" b="1" dirty="0">
              <a:solidFill>
                <a:srgbClr val="FA3A06"/>
              </a:solidFill>
              <a:latin typeface="Malgun Gothic" pitchFamily="34" charset="-127"/>
              <a:ea typeface="Malgun Gothic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0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0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0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0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0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0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0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0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0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0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00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0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0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0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00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09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09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0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0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00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00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00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00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09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00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00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0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00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9541" grpId="0" animBg="1"/>
      <p:bldP spid="3009542" grpId="0" animBg="1"/>
      <p:bldP spid="3009543" grpId="0"/>
      <p:bldP spid="3009545" grpId="0" animBg="1"/>
      <p:bldP spid="3009548" grpId="0" animBg="1"/>
      <p:bldP spid="3009549" grpId="0" animBg="1"/>
      <p:bldP spid="3009550" grpId="0"/>
      <p:bldP spid="3009551" grpId="0"/>
      <p:bldP spid="3009552" grpId="0"/>
      <p:bldP spid="3009553" grpId="0"/>
      <p:bldP spid="3009554" grpId="0"/>
      <p:bldP spid="3009555" grpId="0"/>
      <p:bldP spid="3009556" grpId="0"/>
      <p:bldP spid="3009557" grpId="0"/>
      <p:bldP spid="3009558" grpId="0"/>
      <p:bldP spid="3009559" grpId="0"/>
      <p:bldP spid="3009560" grpId="0"/>
      <p:bldP spid="3009561" grpId="0"/>
      <p:bldP spid="3009562" grpId="0"/>
      <p:bldP spid="3009563" grpId="0" animBg="1"/>
      <p:bldP spid="3009564" grpId="0" animBg="1"/>
      <p:bldP spid="3009565" grpId="0" animBg="1"/>
      <p:bldP spid="3009566" grpId="0" animBg="1"/>
      <p:bldP spid="3009567" grpId="0" animBg="1"/>
      <p:bldP spid="3009568" grpId="0"/>
      <p:bldP spid="30095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r>
              <a:rPr lang="en-GB" sz="2800" dirty="0" smtClean="0"/>
              <a:t>Comprehensive overview to understand subject matter</a:t>
            </a:r>
          </a:p>
          <a:p>
            <a:r>
              <a:rPr lang="en-GB" sz="2800" dirty="0" smtClean="0"/>
              <a:t>What is liquidity management (LM)</a:t>
            </a:r>
          </a:p>
          <a:p>
            <a:r>
              <a:rPr lang="en-GB" sz="2800" dirty="0" smtClean="0"/>
              <a:t>Important to whom &amp; why</a:t>
            </a:r>
          </a:p>
          <a:p>
            <a:r>
              <a:rPr lang="en-GB" sz="2800" dirty="0" smtClean="0"/>
              <a:t>Obstacles to satisfactory LM &amp; </a:t>
            </a:r>
            <a:r>
              <a:rPr lang="en-GB" sz="2800" dirty="0" smtClean="0"/>
              <a:t>why </a:t>
            </a:r>
            <a:r>
              <a:rPr lang="en-GB" sz="1200" dirty="0" smtClean="0"/>
              <a:t>(imp/storyline**)</a:t>
            </a:r>
            <a:endParaRPr lang="en-GB" sz="1200" dirty="0" smtClean="0"/>
          </a:p>
          <a:p>
            <a:r>
              <a:rPr lang="en-GB" sz="2800" dirty="0" smtClean="0"/>
              <a:t>Current LM tools</a:t>
            </a:r>
          </a:p>
          <a:p>
            <a:r>
              <a:rPr lang="en-GB" sz="2800" dirty="0" err="1" smtClean="0"/>
              <a:t>Sukuk</a:t>
            </a:r>
            <a:r>
              <a:rPr lang="en-GB" sz="2800" dirty="0" smtClean="0"/>
              <a:t> and LM</a:t>
            </a:r>
          </a:p>
          <a:p>
            <a:r>
              <a:rPr lang="en-GB" sz="2800" dirty="0" smtClean="0"/>
              <a:t>How can </a:t>
            </a:r>
            <a:r>
              <a:rPr lang="en-GB" sz="2800" dirty="0" err="1" smtClean="0"/>
              <a:t>Sukuk</a:t>
            </a:r>
            <a:r>
              <a:rPr lang="en-GB" sz="2800" dirty="0" smtClean="0"/>
              <a:t> help in better LM</a:t>
            </a:r>
          </a:p>
          <a:p>
            <a:r>
              <a:rPr lang="en-GB" sz="2800" dirty="0" smtClean="0"/>
              <a:t>Challenges</a:t>
            </a:r>
          </a:p>
          <a:p>
            <a:pPr>
              <a:buNone/>
            </a:pPr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04800" y="1828800"/>
            <a:ext cx="7056000" cy="4648200"/>
          </a:xfrm>
        </p:spPr>
        <p:txBody>
          <a:bodyPr/>
          <a:lstStyle/>
          <a:p>
            <a:r>
              <a:rPr lang="en-GB" sz="2800" dirty="0" smtClean="0"/>
              <a:t>Secondary market: some endeavours to date</a:t>
            </a:r>
          </a:p>
          <a:p>
            <a:endParaRPr lang="en-GB" sz="1200" dirty="0" smtClean="0"/>
          </a:p>
          <a:p>
            <a:r>
              <a:rPr lang="en-GB" sz="2800" dirty="0" smtClean="0"/>
              <a:t>Liquidity Management Centre </a:t>
            </a:r>
            <a:r>
              <a:rPr lang="en-GB" sz="1200" dirty="0" smtClean="0"/>
              <a:t>(Bahrain, 2002)</a:t>
            </a:r>
          </a:p>
          <a:p>
            <a:pPr lvl="1">
              <a:buNone/>
            </a:pPr>
            <a:r>
              <a:rPr lang="en-GB" sz="2400" dirty="0" smtClean="0"/>
              <a:t>	“Facilitating investment of surplus funds of Islamic banks and financial institutions into quality short-and medium-term SC financial instruments”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 Not very active </a:t>
            </a:r>
            <a:r>
              <a:rPr lang="en-GB" sz="1200" dirty="0" smtClean="0"/>
              <a:t>(recent years)</a:t>
            </a:r>
          </a:p>
          <a:p>
            <a:r>
              <a:rPr lang="en-GB" sz="2800" dirty="0" smtClean="0"/>
              <a:t>Still has comp-ad over Malaysia </a:t>
            </a:r>
            <a:r>
              <a:rPr lang="en-GB" sz="1200" dirty="0" smtClean="0"/>
              <a:t>(vis-à-vis Europe)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Developing a secondary market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0" y="2667000"/>
            <a:ext cx="2133600" cy="1524000"/>
          </a:xfrm>
          <a:prstGeom prst="rect">
            <a:avLst/>
          </a:prstGeom>
          <a:noFill/>
          <a:ln w="9525">
            <a:solidFill>
              <a:srgbClr val="0F070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  Shareholders: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Bahrain Islamic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Bank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baseline="0" dirty="0" smtClean="0">
                <a:latin typeface="+mj-lt"/>
                <a:ea typeface="+mj-ea"/>
                <a:cs typeface="+mj-cs"/>
              </a:rPr>
              <a:t>  Dubai Islamic Bank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Islamic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Devt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Bank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>
                <a:latin typeface="+mj-lt"/>
                <a:ea typeface="+mj-ea"/>
                <a:cs typeface="+mj-cs"/>
              </a:rPr>
              <a:t>  Liquidity Mgmt House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153400" cy="1066800"/>
          </a:xfrm>
        </p:spPr>
        <p:txBody>
          <a:bodyPr/>
          <a:lstStyle/>
          <a:p>
            <a:r>
              <a:rPr lang="en-GB" sz="2800" dirty="0" smtClean="0"/>
              <a:t>International Islamic Liquidity Management Corporation (IILM) </a:t>
            </a:r>
            <a:r>
              <a:rPr lang="en-GB" sz="1200" dirty="0" smtClean="0"/>
              <a:t>(Malaysia, 2010)</a:t>
            </a:r>
          </a:p>
          <a:p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Developing a secondary market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867400" y="2895600"/>
            <a:ext cx="2895600" cy="2743200"/>
          </a:xfrm>
          <a:prstGeom prst="rect">
            <a:avLst/>
          </a:prstGeom>
          <a:noFill/>
          <a:ln w="19050">
            <a:solidFill>
              <a:srgbClr val="0F070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sz="1600" dirty="0" smtClean="0">
                <a:latin typeface="+mn-lt"/>
                <a:cs typeface="+mn-cs"/>
              </a:rPr>
              <a:t>      Shareholders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indent="-285750" algn="l" rtl="0" eaLnBrk="0" hangingPunct="0">
              <a:spcBef>
                <a:spcPts val="0"/>
              </a:spcBef>
              <a:buFont typeface="Arial" charset="0"/>
              <a:buChar char="–"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Bank Indonesia</a:t>
            </a:r>
          </a:p>
          <a:p>
            <a:pPr marL="285750" indent="-285750" algn="l" rtl="0" eaLnBrk="0" hangingPunct="0">
              <a:spcBef>
                <a:spcPts val="0"/>
              </a:spcBef>
              <a:buFont typeface="Arial" charset="0"/>
              <a:buChar char="–"/>
            </a:pPr>
            <a:r>
              <a:rPr lang="en-GB" dirty="0" smtClean="0">
                <a:latin typeface="+mn-lt"/>
                <a:cs typeface="+mn-cs"/>
              </a:rPr>
              <a:t>Central Bank of Kuwait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indent="-285750" algn="l" rtl="0" eaLnBrk="0" hangingPunct="0">
              <a:spcBef>
                <a:spcPts val="0"/>
              </a:spcBef>
              <a:buFont typeface="Arial" charset="0"/>
              <a:buChar char="–"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Islamic Development Bank</a:t>
            </a:r>
          </a:p>
          <a:p>
            <a:pPr marL="285750" indent="-285750" algn="l" rtl="0" eaLnBrk="0" hangingPunct="0">
              <a:spcBef>
                <a:spcPts val="0"/>
              </a:spcBef>
              <a:buFont typeface="Arial" charset="0"/>
              <a:buChar char="–"/>
            </a:pPr>
            <a:r>
              <a:rPr kumimoji="0" lang="en-GB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Banque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Centralle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Luxembourg</a:t>
            </a:r>
          </a:p>
          <a:p>
            <a:pPr marL="285750" indent="-285750" algn="l" rtl="0" eaLnBrk="0" hangingPunct="0">
              <a:spcBef>
                <a:spcPts val="0"/>
              </a:spcBef>
              <a:buFont typeface="Arial" charset="0"/>
              <a:buChar char="–"/>
            </a:pPr>
            <a:r>
              <a:rPr lang="en-GB" dirty="0" smtClean="0">
                <a:latin typeface="+mn-lt"/>
                <a:cs typeface="+mn-cs"/>
              </a:rPr>
              <a:t>Bank Negara Malaysia</a:t>
            </a:r>
          </a:p>
          <a:p>
            <a:pPr marL="285750" indent="-285750" algn="l" rtl="0" eaLnBrk="0" hangingPunct="0">
              <a:spcBef>
                <a:spcPts val="0"/>
              </a:spcBef>
              <a:buFont typeface="Arial" charset="0"/>
              <a:buChar char="–"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Bank of Mauritius</a:t>
            </a:r>
          </a:p>
          <a:p>
            <a:pPr marL="285750" indent="-285750" algn="l" rtl="0" eaLnBrk="0" hangingPunct="0">
              <a:spcBef>
                <a:spcPts val="0"/>
              </a:spcBef>
              <a:buFont typeface="Arial" charset="0"/>
              <a:buChar char="–"/>
            </a:pPr>
            <a:r>
              <a:rPr lang="en-GB" dirty="0" smtClean="0">
                <a:latin typeface="+mn-lt"/>
                <a:cs typeface="+mn-cs"/>
              </a:rPr>
              <a:t>Central Bank of Nigeria</a:t>
            </a:r>
          </a:p>
          <a:p>
            <a:pPr marL="285750" indent="-285750" algn="l" rtl="0" eaLnBrk="0" hangingPunct="0">
              <a:spcBef>
                <a:spcPts val="0"/>
              </a:spcBef>
              <a:buFont typeface="Arial" charset="0"/>
              <a:buChar char="–"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Qatar Central Bank</a:t>
            </a:r>
          </a:p>
          <a:p>
            <a:pPr marL="285750" indent="-285750" algn="l" rtl="0" eaLnBrk="0" hangingPunct="0">
              <a:spcBef>
                <a:spcPts val="0"/>
              </a:spcBef>
              <a:buFont typeface="Arial" charset="0"/>
              <a:buChar char="–"/>
            </a:pPr>
            <a:r>
              <a:rPr lang="en-GB" dirty="0" smtClean="0">
                <a:latin typeface="+mn-lt"/>
                <a:cs typeface="+mn-cs"/>
              </a:rPr>
              <a:t>Central Bank of the Republic of Turkey</a:t>
            </a:r>
          </a:p>
          <a:p>
            <a:pPr marL="285750" indent="-285750" algn="l" rtl="0" eaLnBrk="0" hangingPunct="0">
              <a:spcBef>
                <a:spcPts val="0"/>
              </a:spcBef>
              <a:buFont typeface="Arial" charset="0"/>
              <a:buChar char="–"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Central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Bank of the UAE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2667000"/>
            <a:ext cx="5181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Established by central banks, monetary agencies and multilateral organisations to introduce and facilitate effective cross-border SC liquidity transactions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GB" sz="2000" dirty="0" smtClean="0">
                <a:latin typeface="+mn-lt"/>
                <a:cs typeface="+mn-cs"/>
              </a:rPr>
              <a:t>Debut </a:t>
            </a:r>
            <a:r>
              <a:rPr lang="en-GB" sz="2000" dirty="0" err="1" smtClean="0">
                <a:latin typeface="+mn-lt"/>
                <a:cs typeface="+mn-cs"/>
              </a:rPr>
              <a:t>Sukuk</a:t>
            </a:r>
            <a:r>
              <a:rPr lang="en-GB" sz="2000" dirty="0" smtClean="0">
                <a:latin typeface="+mn-lt"/>
                <a:cs typeface="+mn-cs"/>
              </a:rPr>
              <a:t>: USD 490m (Aug 2013)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GB" sz="2000" dirty="0" smtClean="0">
                <a:latin typeface="+mn-lt"/>
                <a:cs typeface="+mn-cs"/>
              </a:rPr>
              <a:t>Aim: current LM products (CM/Salam) will be replaced by IILM’s ST </a:t>
            </a:r>
            <a:r>
              <a:rPr lang="en-GB" sz="2000" dirty="0" err="1" smtClean="0">
                <a:latin typeface="+mn-lt"/>
                <a:cs typeface="+mn-cs"/>
              </a:rPr>
              <a:t>sukuk</a:t>
            </a:r>
            <a:endParaRPr lang="en-GB" sz="2000" dirty="0" smtClean="0">
              <a:latin typeface="+mn-lt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Potential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000" dirty="0" smtClean="0">
                <a:latin typeface="+mn-lt"/>
                <a:cs typeface="+mn-cs"/>
              </a:rPr>
              <a:t>benefits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Currently: much to do</a:t>
            </a:r>
          </a:p>
          <a:p>
            <a:pPr marL="285750" indent="-285750" algn="l" rtl="0" eaLnBrk="0" hangingPunct="0">
              <a:spcBef>
                <a:spcPts val="1200"/>
              </a:spcBef>
              <a:buFont typeface="Arial" charset="0"/>
              <a:buChar char="•"/>
            </a:pPr>
            <a:r>
              <a:rPr lang="en-GB" sz="2800" dirty="0" err="1" smtClean="0">
                <a:latin typeface="+mn-lt"/>
                <a:cs typeface="+mn-cs"/>
              </a:rPr>
              <a:t>Sukuk</a:t>
            </a:r>
            <a:r>
              <a:rPr lang="en-GB" sz="2800" dirty="0" smtClean="0">
                <a:latin typeface="+mn-lt"/>
                <a:cs typeface="+mn-cs"/>
              </a:rPr>
              <a:t> trading: Malaysia</a:t>
            </a:r>
          </a:p>
          <a:p>
            <a:pPr marL="285750" indent="-285750" algn="l" rtl="0" eaLnBrk="0" hangingPunct="0">
              <a:spcBef>
                <a:spcPct val="20000"/>
              </a:spcBef>
              <a:buFont typeface="Arial" charset="0"/>
              <a:buChar char="•"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001000" cy="46482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GB" sz="2800" dirty="0" smtClean="0"/>
              <a:t>Primary issuances </a:t>
            </a:r>
            <a:r>
              <a:rPr lang="en-GB" sz="1200" dirty="0" smtClean="0"/>
              <a:t>(also LM)</a:t>
            </a:r>
          </a:p>
          <a:p>
            <a:pPr>
              <a:spcBef>
                <a:spcPts val="200"/>
              </a:spcBef>
            </a:pPr>
            <a:r>
              <a:rPr lang="en-GB" sz="2800" dirty="0" smtClean="0"/>
              <a:t>“Equity </a:t>
            </a:r>
            <a:r>
              <a:rPr lang="en-GB" sz="2800" dirty="0" err="1" smtClean="0"/>
              <a:t>vs</a:t>
            </a:r>
            <a:r>
              <a:rPr lang="en-GB" sz="2800" dirty="0" smtClean="0"/>
              <a:t> debt</a:t>
            </a:r>
            <a:r>
              <a:rPr lang="en-GB" sz="2800" dirty="0" smtClean="0"/>
              <a:t>”  </a:t>
            </a:r>
            <a:r>
              <a:rPr lang="en-GB" sz="1200" dirty="0" smtClean="0"/>
              <a:t>(relevant to discuss)</a:t>
            </a:r>
            <a:endParaRPr lang="en-GB" sz="1200" dirty="0" smtClean="0"/>
          </a:p>
          <a:p>
            <a:pPr>
              <a:spcBef>
                <a:spcPts val="1200"/>
              </a:spcBef>
            </a:pPr>
            <a:r>
              <a:rPr lang="en-GB" sz="2800" dirty="0" smtClean="0"/>
              <a:t>Theoretical “</a:t>
            </a:r>
            <a:r>
              <a:rPr lang="en-GB" sz="2800" dirty="0" smtClean="0"/>
              <a:t>attraction” of </a:t>
            </a:r>
            <a:r>
              <a:rPr lang="en-GB" sz="2800" dirty="0" err="1" smtClean="0"/>
              <a:t>sukuk</a:t>
            </a:r>
            <a:endParaRPr lang="en-GB" sz="2800" dirty="0" smtClean="0"/>
          </a:p>
          <a:p>
            <a:pPr lvl="1">
              <a:spcBef>
                <a:spcPts val="200"/>
              </a:spcBef>
            </a:pPr>
            <a:r>
              <a:rPr lang="en-GB" sz="2400" dirty="0" smtClean="0"/>
              <a:t>What is it?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Discuss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Points to ponder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001000" cy="46482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GB" sz="2800" dirty="0" smtClean="0"/>
              <a:t>Primary issuances </a:t>
            </a:r>
            <a:r>
              <a:rPr lang="en-GB" sz="1200" dirty="0" smtClean="0"/>
              <a:t>(also LM)</a:t>
            </a:r>
          </a:p>
          <a:p>
            <a:pPr>
              <a:spcBef>
                <a:spcPts val="200"/>
              </a:spcBef>
            </a:pPr>
            <a:r>
              <a:rPr lang="en-GB" sz="2800" dirty="0" smtClean="0"/>
              <a:t>“Equity </a:t>
            </a:r>
            <a:r>
              <a:rPr lang="en-GB" sz="2800" dirty="0" err="1" smtClean="0"/>
              <a:t>vs</a:t>
            </a:r>
            <a:r>
              <a:rPr lang="en-GB" sz="2800" dirty="0" smtClean="0"/>
              <a:t> debt”</a:t>
            </a:r>
          </a:p>
          <a:p>
            <a:pPr lvl="1">
              <a:spcBef>
                <a:spcPts val="200"/>
              </a:spcBef>
            </a:pPr>
            <a:r>
              <a:rPr lang="en-GB" sz="2100" dirty="0" smtClean="0"/>
              <a:t>Debt</a:t>
            </a:r>
            <a:r>
              <a:rPr lang="en-GB" sz="2000" dirty="0" smtClean="0"/>
              <a:t>	</a:t>
            </a:r>
          </a:p>
          <a:p>
            <a:pPr lvl="1">
              <a:spcBef>
                <a:spcPts val="200"/>
              </a:spcBef>
            </a:pPr>
            <a:r>
              <a:rPr lang="en-GB" sz="2100" dirty="0" smtClean="0"/>
              <a:t>Majority</a:t>
            </a:r>
          </a:p>
          <a:p>
            <a:pPr lvl="1">
              <a:spcBef>
                <a:spcPts val="0"/>
              </a:spcBef>
            </a:pPr>
            <a:r>
              <a:rPr lang="en-GB" sz="2100" dirty="0" smtClean="0"/>
              <a:t>New participants</a:t>
            </a:r>
            <a:r>
              <a:rPr lang="en-GB" sz="2400" dirty="0" smtClean="0"/>
              <a:t> </a:t>
            </a:r>
            <a:r>
              <a:rPr lang="en-GB" sz="1800" dirty="0" smtClean="0"/>
              <a:t>(SA, HK, </a:t>
            </a:r>
            <a:r>
              <a:rPr lang="en-GB" sz="1800" dirty="0" err="1" smtClean="0"/>
              <a:t>Jpn</a:t>
            </a:r>
            <a:r>
              <a:rPr lang="en-GB" sz="1800" dirty="0" smtClean="0"/>
              <a:t>, Ire, </a:t>
            </a:r>
            <a:r>
              <a:rPr lang="en-GB" sz="1800" dirty="0" err="1" smtClean="0"/>
              <a:t>Kzk</a:t>
            </a:r>
            <a:r>
              <a:rPr lang="en-GB" sz="1800" dirty="0" smtClean="0"/>
              <a:t>, </a:t>
            </a:r>
            <a:r>
              <a:rPr lang="en-GB" sz="1800" dirty="0" err="1" smtClean="0"/>
              <a:t>Brm</a:t>
            </a:r>
            <a:r>
              <a:rPr lang="en-GB" sz="1800" dirty="0" smtClean="0"/>
              <a:t>, </a:t>
            </a:r>
            <a:r>
              <a:rPr lang="en-GB" sz="1800" dirty="0" err="1" smtClean="0"/>
              <a:t>Frn</a:t>
            </a:r>
            <a:r>
              <a:rPr lang="en-GB" sz="1800" dirty="0" smtClean="0"/>
              <a:t>, </a:t>
            </a:r>
            <a:r>
              <a:rPr lang="en-GB" sz="1800" dirty="0" err="1" smtClean="0"/>
              <a:t>Chn</a:t>
            </a:r>
            <a:r>
              <a:rPr lang="en-GB" sz="1800" dirty="0" smtClean="0"/>
              <a:t>, </a:t>
            </a:r>
            <a:r>
              <a:rPr lang="en-GB" sz="1800" dirty="0" err="1" smtClean="0"/>
              <a:t>Ind</a:t>
            </a:r>
            <a:r>
              <a:rPr lang="en-GB" sz="1800" dirty="0" smtClean="0"/>
              <a:t>, Aus, </a:t>
            </a:r>
            <a:r>
              <a:rPr lang="en-GB" sz="1800" dirty="0" err="1" smtClean="0"/>
              <a:t>Afr</a:t>
            </a:r>
            <a:r>
              <a:rPr lang="en-GB" sz="1800" dirty="0" smtClean="0"/>
              <a:t> x)</a:t>
            </a:r>
          </a:p>
          <a:p>
            <a:pPr lvl="1">
              <a:spcBef>
                <a:spcPts val="0"/>
              </a:spcBef>
            </a:pPr>
            <a:r>
              <a:rPr lang="en-GB" sz="2100" dirty="0" smtClean="0"/>
              <a:t>Conventional sources?</a:t>
            </a:r>
          </a:p>
          <a:p>
            <a:pPr lvl="1">
              <a:spcBef>
                <a:spcPts val="0"/>
              </a:spcBef>
            </a:pPr>
            <a:r>
              <a:rPr lang="en-GB" sz="2100" dirty="0" smtClean="0"/>
              <a:t>Gulf liquidity: </a:t>
            </a:r>
            <a:r>
              <a:rPr lang="en-GB" sz="2100" dirty="0" err="1" smtClean="0"/>
              <a:t>xs</a:t>
            </a:r>
            <a:endParaRPr lang="en-GB" sz="2100" dirty="0" smtClean="0"/>
          </a:p>
          <a:p>
            <a:pPr lvl="1">
              <a:spcBef>
                <a:spcPts val="0"/>
              </a:spcBef>
            </a:pPr>
            <a:r>
              <a:rPr lang="en-GB" sz="2100" dirty="0" smtClean="0"/>
              <a:t>“paradigm of debt demand and supply”: perils</a:t>
            </a:r>
          </a:p>
          <a:p>
            <a:pPr lvl="1">
              <a:spcBef>
                <a:spcPts val="0"/>
              </a:spcBef>
            </a:pPr>
            <a:r>
              <a:rPr lang="en-GB" sz="2100" dirty="0" smtClean="0"/>
              <a:t>Linked to ABS </a:t>
            </a:r>
            <a:r>
              <a:rPr lang="en-GB" sz="2100" dirty="0" err="1" smtClean="0"/>
              <a:t>vs</a:t>
            </a:r>
            <a:r>
              <a:rPr lang="en-GB" sz="2100" dirty="0" smtClean="0"/>
              <a:t> ABK</a:t>
            </a:r>
          </a:p>
          <a:p>
            <a:pPr lvl="1">
              <a:spcBef>
                <a:spcPts val="200"/>
              </a:spcBef>
            </a:pPr>
            <a:endParaRPr lang="en-GB" sz="800" dirty="0" smtClean="0"/>
          </a:p>
          <a:p>
            <a:pPr>
              <a:spcBef>
                <a:spcPts val="200"/>
              </a:spcBef>
            </a:pPr>
            <a:r>
              <a:rPr lang="en-GB" sz="2800" dirty="0" smtClean="0"/>
              <a:t>Solution: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“Equity </a:t>
            </a:r>
            <a:r>
              <a:rPr lang="en-GB" sz="2400" dirty="0" err="1" smtClean="0"/>
              <a:t>sukuk</a:t>
            </a:r>
            <a:r>
              <a:rPr lang="en-GB" sz="2400" dirty="0" smtClean="0"/>
              <a:t>”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Opinion?</a:t>
            </a:r>
          </a:p>
          <a:p>
            <a:pPr>
              <a:spcBef>
                <a:spcPts val="200"/>
              </a:spcBef>
            </a:pPr>
            <a:endParaRPr lang="en-GB" sz="28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Points to ponder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001000" cy="46482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GB" sz="2800" dirty="0" smtClean="0"/>
              <a:t>Primary issuances </a:t>
            </a:r>
            <a:r>
              <a:rPr lang="en-GB" sz="1200" dirty="0" smtClean="0"/>
              <a:t>(also LM)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Equity and debt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Equity </a:t>
            </a:r>
            <a:r>
              <a:rPr lang="en-GB" sz="2800" dirty="0" err="1" smtClean="0"/>
              <a:t>sukuk</a:t>
            </a:r>
            <a:r>
              <a:rPr lang="en-GB" sz="2800" dirty="0" smtClean="0"/>
              <a:t>: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Repeated: </a:t>
            </a:r>
          </a:p>
          <a:p>
            <a:pPr lvl="1">
              <a:spcBef>
                <a:spcPts val="200"/>
              </a:spcBef>
              <a:buNone/>
            </a:pPr>
            <a:r>
              <a:rPr lang="en-GB" sz="2400" dirty="0" smtClean="0"/>
              <a:t>	“Potentially/theoretically huge scope for large projects” (infrastructure </a:t>
            </a:r>
            <a:r>
              <a:rPr lang="en-GB" sz="2400" dirty="0" err="1" smtClean="0"/>
              <a:t>devt</a:t>
            </a:r>
            <a:r>
              <a:rPr lang="en-GB" sz="2400" dirty="0" smtClean="0"/>
              <a:t>; project finance) </a:t>
            </a:r>
            <a:r>
              <a:rPr lang="en-GB" sz="1200" dirty="0" smtClean="0"/>
              <a:t>(covered in separate session</a:t>
            </a:r>
            <a:r>
              <a:rPr lang="en-GB" sz="1200" dirty="0" smtClean="0"/>
              <a:t>)</a:t>
            </a:r>
            <a:endParaRPr lang="en-GB" sz="2400" dirty="0" smtClean="0"/>
          </a:p>
          <a:p>
            <a:pPr lvl="1">
              <a:spcBef>
                <a:spcPts val="200"/>
              </a:spcBef>
            </a:pPr>
            <a:r>
              <a:rPr lang="en-GB" sz="2400" dirty="0" smtClean="0"/>
              <a:t>Effective </a:t>
            </a:r>
            <a:r>
              <a:rPr lang="en-GB" sz="2400" dirty="0" smtClean="0"/>
              <a:t>LM tool for sovereigns, corporates, etc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Savings X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ABS v ABK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Market stability     Vulnerability</a:t>
            </a:r>
          </a:p>
          <a:p>
            <a:pPr>
              <a:spcBef>
                <a:spcPts val="200"/>
              </a:spcBef>
            </a:pPr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Points to ponder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352800" y="5562600"/>
            <a:ext cx="0" cy="304800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257800" y="5638800"/>
            <a:ext cx="0" cy="304800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001000" cy="46482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sz="2800" dirty="0" smtClean="0"/>
              <a:t>Equity </a:t>
            </a:r>
            <a:r>
              <a:rPr lang="en-GB" sz="2800" dirty="0" err="1" smtClean="0"/>
              <a:t>sukuk</a:t>
            </a:r>
            <a:r>
              <a:rPr lang="en-GB" sz="2800" dirty="0" smtClean="0"/>
              <a:t>: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Businesses: ST capital / LM requirements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Inventory/goods/fixed assets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Again: ABS v ABK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“Huge market/potential”</a:t>
            </a:r>
          </a:p>
          <a:p>
            <a:pPr>
              <a:spcBef>
                <a:spcPts val="1200"/>
              </a:spcBef>
            </a:pPr>
            <a:r>
              <a:rPr lang="en-GB" sz="2800" dirty="0" smtClean="0"/>
              <a:t>Key challenges: ABK</a:t>
            </a:r>
          </a:p>
          <a:p>
            <a:pPr lvl="1">
              <a:spcBef>
                <a:spcPts val="1200"/>
              </a:spcBef>
            </a:pPr>
            <a:r>
              <a:rPr lang="en-GB" sz="2400" dirty="0" smtClean="0"/>
              <a:t>Acceptability “actual v proclaimed”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“commanding </a:t>
            </a:r>
            <a:r>
              <a:rPr lang="en-GB" sz="2400" dirty="0" smtClean="0"/>
              <a:t>heights”</a:t>
            </a:r>
          </a:p>
          <a:p>
            <a:pPr lvl="1">
              <a:spcBef>
                <a:spcPts val="0"/>
              </a:spcBef>
            </a:pPr>
            <a:r>
              <a:rPr lang="en-GB" sz="2400" dirty="0" smtClean="0"/>
              <a:t>Price</a:t>
            </a:r>
          </a:p>
          <a:p>
            <a:pPr lvl="1">
              <a:spcBef>
                <a:spcPts val="0"/>
              </a:spcBef>
            </a:pPr>
            <a:r>
              <a:rPr lang="en-GB" sz="2400" dirty="0" smtClean="0"/>
              <a:t>Inventory/assets</a:t>
            </a:r>
            <a:endParaRPr lang="en-GB" sz="12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Points to ponder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24000"/>
            <a:ext cx="8001000" cy="4876800"/>
          </a:xfrm>
        </p:spPr>
        <p:txBody>
          <a:bodyPr/>
          <a:lstStyle/>
          <a:p>
            <a:r>
              <a:rPr lang="en-GB" sz="2800" dirty="0" smtClean="0"/>
              <a:t>Liquidity management (LM)</a:t>
            </a:r>
          </a:p>
          <a:p>
            <a:r>
              <a:rPr lang="en-GB" sz="2800" dirty="0" smtClean="0"/>
              <a:t>Important: </a:t>
            </a:r>
            <a:r>
              <a:rPr lang="en-GB" sz="2800" dirty="0" smtClean="0">
                <a:sym typeface="Wingdings" pitchFamily="2" charset="2"/>
              </a:rPr>
              <a:t> liquidity risk</a:t>
            </a:r>
          </a:p>
          <a:p>
            <a:r>
              <a:rPr lang="en-GB" sz="2800" dirty="0" smtClean="0"/>
              <a:t>Liquidity risk (LR):</a:t>
            </a:r>
          </a:p>
          <a:p>
            <a:pPr lvl="1"/>
            <a:r>
              <a:rPr lang="en-GB" sz="2400" dirty="0" smtClean="0"/>
              <a:t>Risk arising from lack of marketability of an investment , security, or hard asset to cash at appropriate price</a:t>
            </a:r>
          </a:p>
          <a:p>
            <a:pPr lvl="1"/>
            <a:r>
              <a:rPr lang="en-GB" sz="2400" dirty="0" smtClean="0"/>
              <a:t>w</a:t>
            </a:r>
            <a:r>
              <a:rPr lang="en-GB" sz="1800" dirty="0" smtClean="0"/>
              <a:t>/</a:t>
            </a:r>
            <a:r>
              <a:rPr lang="en-GB" sz="2400" dirty="0" smtClean="0"/>
              <a:t>o loss of capital/ Y /appropriate </a:t>
            </a:r>
            <a:r>
              <a:rPr lang="en-GB" sz="1800" dirty="0" smtClean="0"/>
              <a:t>∏</a:t>
            </a:r>
          </a:p>
          <a:p>
            <a:pPr lvl="1"/>
            <a:r>
              <a:rPr lang="en-GB" sz="2400" dirty="0" smtClean="0"/>
              <a:t>“inability to sell”</a:t>
            </a:r>
          </a:p>
          <a:p>
            <a:pPr lvl="1"/>
            <a:r>
              <a:rPr lang="en-GB" sz="2400" dirty="0" smtClean="0"/>
              <a:t>Immediate needs</a:t>
            </a:r>
          </a:p>
          <a:p>
            <a:pPr lvl="1"/>
            <a:r>
              <a:rPr lang="en-GB" sz="2400" dirty="0" smtClean="0"/>
              <a:t>Higher LR:</a:t>
            </a:r>
          </a:p>
          <a:p>
            <a:pPr lvl="2"/>
            <a:r>
              <a:rPr lang="en-GB" sz="2000" dirty="0" smtClean="0"/>
              <a:t>  value of assets/business</a:t>
            </a:r>
          </a:p>
          <a:p>
            <a:pPr lvl="2"/>
            <a:r>
              <a:rPr lang="en-GB" sz="2000" dirty="0" smtClean="0"/>
              <a:t>Risky operation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676400" y="5715000"/>
            <a:ext cx="0" cy="304800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71600"/>
            <a:ext cx="8001000" cy="4648200"/>
          </a:xfrm>
        </p:spPr>
        <p:txBody>
          <a:bodyPr/>
          <a:lstStyle/>
          <a:p>
            <a:r>
              <a:rPr lang="en-GB" sz="2800" dirty="0" smtClean="0"/>
              <a:t>Specifically for financial institutions:</a:t>
            </a:r>
          </a:p>
          <a:p>
            <a:pPr lvl="1"/>
            <a:r>
              <a:rPr lang="en-GB" sz="2400" dirty="0" smtClean="0"/>
              <a:t>Need to ‘match’</a:t>
            </a:r>
          </a:p>
          <a:p>
            <a:pPr lvl="2"/>
            <a:r>
              <a:rPr lang="en-GB" sz="2100" dirty="0" smtClean="0"/>
              <a:t>Maturities</a:t>
            </a:r>
          </a:p>
          <a:p>
            <a:pPr lvl="2"/>
            <a:r>
              <a:rPr lang="en-GB" sz="2100" dirty="0" smtClean="0"/>
              <a:t>Liabilities and assets</a:t>
            </a:r>
          </a:p>
          <a:p>
            <a:pPr lvl="1">
              <a:spcBef>
                <a:spcPts val="1200"/>
              </a:spcBef>
            </a:pPr>
            <a:r>
              <a:rPr lang="en-GB" sz="2400" dirty="0" smtClean="0"/>
              <a:t>Keep sufficient funds to meet financial commitments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Related: ability to collect deposits</a:t>
            </a:r>
          </a:p>
          <a:p>
            <a:pPr lvl="1">
              <a:spcBef>
                <a:spcPts val="200"/>
              </a:spcBef>
            </a:pPr>
            <a:r>
              <a:rPr lang="en-GB" sz="2400" dirty="0" smtClean="0"/>
              <a:t>Deal with short-run pressures relating to demands on the FI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001000" cy="4648200"/>
          </a:xfrm>
        </p:spPr>
        <p:txBody>
          <a:bodyPr/>
          <a:lstStyle/>
          <a:p>
            <a:r>
              <a:rPr lang="en-GB" sz="2800" dirty="0" smtClean="0"/>
              <a:t>To whom</a:t>
            </a:r>
          </a:p>
          <a:p>
            <a:pPr lvl="1"/>
            <a:r>
              <a:rPr lang="en-GB" sz="2400" dirty="0" smtClean="0"/>
              <a:t>Financial institutions (FIs)</a:t>
            </a:r>
          </a:p>
          <a:p>
            <a:pPr lvl="1"/>
            <a:r>
              <a:rPr lang="en-GB" sz="2400" dirty="0" err="1" smtClean="0"/>
              <a:t>Corporates</a:t>
            </a:r>
            <a:endParaRPr lang="en-GB" sz="2400" dirty="0" smtClean="0"/>
          </a:p>
          <a:p>
            <a:pPr lvl="1"/>
            <a:r>
              <a:rPr lang="en-GB" sz="2400" dirty="0" smtClean="0"/>
              <a:t>Businesses</a:t>
            </a:r>
          </a:p>
          <a:p>
            <a:pPr lvl="1"/>
            <a:r>
              <a:rPr lang="en-GB" sz="2400" dirty="0" smtClean="0"/>
              <a:t>Institutional investors</a:t>
            </a:r>
          </a:p>
          <a:p>
            <a:pPr lvl="1"/>
            <a:r>
              <a:rPr lang="en-GB" sz="2400" dirty="0" smtClean="0"/>
              <a:t>Sovereigns</a:t>
            </a:r>
          </a:p>
          <a:p>
            <a:pPr lvl="1"/>
            <a:r>
              <a:rPr lang="en-GB" sz="2400" dirty="0" smtClean="0"/>
              <a:t>Individuals</a:t>
            </a:r>
          </a:p>
          <a:p>
            <a:pPr lvl="1"/>
            <a:r>
              <a:rPr lang="en-GB" sz="2400" dirty="0" smtClean="0"/>
              <a:t>Most relevant: FIs</a:t>
            </a:r>
          </a:p>
          <a:p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001000" cy="4648200"/>
          </a:xfrm>
        </p:spPr>
        <p:txBody>
          <a:bodyPr/>
          <a:lstStyle/>
          <a:p>
            <a:r>
              <a:rPr lang="en-GB" sz="2800" dirty="0" smtClean="0"/>
              <a:t>Within context:</a:t>
            </a:r>
          </a:p>
          <a:p>
            <a:pPr>
              <a:buNone/>
            </a:pPr>
            <a:r>
              <a:rPr lang="en-GB" sz="2800" dirty="0" smtClean="0"/>
              <a:t>==&gt; Financial institutions </a:t>
            </a:r>
            <a:r>
              <a:rPr lang="en-GB" sz="1200" dirty="0" smtClean="0"/>
              <a:t>(key relevance)</a:t>
            </a:r>
          </a:p>
          <a:p>
            <a:r>
              <a:rPr lang="en-GB" sz="2800" dirty="0" smtClean="0"/>
              <a:t>Majority of substantial problems: </a:t>
            </a:r>
            <a:r>
              <a:rPr lang="en-GB" sz="2800" dirty="0" smtClean="0">
                <a:sym typeface="Wingdings" pitchFamily="2" charset="2"/>
              </a:rPr>
              <a:t> LM</a:t>
            </a:r>
          </a:p>
          <a:p>
            <a:r>
              <a:rPr lang="en-GB" sz="2800" dirty="0" smtClean="0">
                <a:sym typeface="Wingdings" pitchFamily="2" charset="2"/>
              </a:rPr>
              <a:t>Relevant to overall financial stability</a:t>
            </a:r>
          </a:p>
          <a:p>
            <a:r>
              <a:rPr lang="en-GB" sz="2800" dirty="0" smtClean="0">
                <a:sym typeface="Wingdings" pitchFamily="2" charset="2"/>
              </a:rPr>
              <a:t>Potential: collapse of banking system</a:t>
            </a:r>
          </a:p>
          <a:p>
            <a:pPr lvl="1">
              <a:buNone/>
            </a:pPr>
            <a:r>
              <a:rPr lang="en-GB" sz="2400" dirty="0" smtClean="0">
                <a:sym typeface="Wingdings" pitchFamily="2" charset="2"/>
              </a:rPr>
              <a:t>==&gt;  Regulatory interest</a:t>
            </a:r>
          </a:p>
          <a:p>
            <a:r>
              <a:rPr lang="en-GB" sz="2800" dirty="0" smtClean="0">
                <a:sym typeface="Wingdings" pitchFamily="2" charset="2"/>
              </a:rPr>
              <a:t>Crucial: to strengthen LM </a:t>
            </a:r>
            <a:r>
              <a:rPr lang="en-GB" sz="2800" dirty="0" err="1" smtClean="0">
                <a:sym typeface="Wingdings" pitchFamily="2" charset="2"/>
              </a:rPr>
              <a:t>fr</a:t>
            </a:r>
            <a:r>
              <a:rPr lang="en-GB" sz="2000" dirty="0" smtClean="0">
                <a:sym typeface="Wingdings" pitchFamily="2" charset="2"/>
              </a:rPr>
              <a:t>/</a:t>
            </a:r>
            <a:r>
              <a:rPr lang="en-GB" sz="2800" dirty="0" smtClean="0">
                <a:sym typeface="Wingdings" pitchFamily="2" charset="2"/>
              </a:rPr>
              <a:t>w</a:t>
            </a:r>
          </a:p>
          <a:p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305800" cy="4648200"/>
          </a:xfrm>
        </p:spPr>
        <p:txBody>
          <a:bodyPr/>
          <a:lstStyle/>
          <a:p>
            <a:r>
              <a:rPr lang="en-GB" sz="2800" dirty="0" smtClean="0"/>
              <a:t>Key primary obstacle:</a:t>
            </a:r>
          </a:p>
          <a:p>
            <a:pPr lvl="1"/>
            <a:r>
              <a:rPr lang="en-GB" sz="2400" dirty="0" smtClean="0"/>
              <a:t>Operating within conventional banking </a:t>
            </a:r>
            <a:r>
              <a:rPr lang="en-GB" sz="2400" dirty="0" err="1" smtClean="0"/>
              <a:t>fr</a:t>
            </a:r>
            <a:r>
              <a:rPr lang="en-GB" sz="1600" dirty="0" smtClean="0"/>
              <a:t>/</a:t>
            </a:r>
            <a:r>
              <a:rPr lang="en-GB" sz="2400" dirty="0" smtClean="0"/>
              <a:t>w </a:t>
            </a:r>
            <a:r>
              <a:rPr lang="en-GB" sz="1000" dirty="0" smtClean="0"/>
              <a:t>(IBF in general)</a:t>
            </a:r>
          </a:p>
          <a:p>
            <a:r>
              <a:rPr lang="en-GB" sz="2800" dirty="0" smtClean="0"/>
              <a:t>Most LM tools?</a:t>
            </a:r>
            <a:endParaRPr lang="en-GB" sz="2800" dirty="0" smtClean="0">
              <a:sym typeface="Wingdings" pitchFamily="2" charset="2"/>
            </a:endParaRPr>
          </a:p>
          <a:p>
            <a:pPr lvl="1"/>
            <a:r>
              <a:rPr lang="en-GB" sz="2400" dirty="0" smtClean="0"/>
              <a:t>Interbank money market</a:t>
            </a:r>
          </a:p>
          <a:p>
            <a:pPr lvl="1"/>
            <a:r>
              <a:rPr lang="en-GB" sz="2400" dirty="0" smtClean="0"/>
              <a:t>Secondary market financial instruments</a:t>
            </a:r>
          </a:p>
          <a:p>
            <a:pPr lvl="1"/>
            <a:r>
              <a:rPr lang="en-GB" sz="2400" dirty="0" smtClean="0"/>
              <a:t>Discount window of central banks</a:t>
            </a:r>
          </a:p>
          <a:p>
            <a:pPr lvl="1"/>
            <a:r>
              <a:rPr lang="en-GB" sz="2400" dirty="0" smtClean="0"/>
              <a:t>All?</a:t>
            </a:r>
          </a:p>
          <a:p>
            <a:r>
              <a:rPr lang="en-GB" sz="2800" dirty="0" smtClean="0"/>
              <a:t>Challenge?</a:t>
            </a:r>
          </a:p>
          <a:p>
            <a:pPr lvl="1"/>
            <a:r>
              <a:rPr lang="en-GB" sz="2400" dirty="0" smtClean="0"/>
              <a:t>Find SC LM tools</a:t>
            </a:r>
          </a:p>
          <a:p>
            <a:pPr lvl="1"/>
            <a:r>
              <a:rPr lang="en-GB" sz="2400" dirty="0" smtClean="0"/>
              <a:t>Asset-based/other SC modes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81000" y="1447800"/>
            <a:ext cx="8077200" cy="4648200"/>
          </a:xfrm>
        </p:spPr>
        <p:txBody>
          <a:bodyPr/>
          <a:lstStyle/>
          <a:p>
            <a:r>
              <a:rPr lang="en-GB" sz="2800" dirty="0" smtClean="0"/>
              <a:t>Main LM tools available at present:</a:t>
            </a:r>
          </a:p>
          <a:p>
            <a:endParaRPr lang="en-GB" sz="1000" dirty="0" smtClean="0"/>
          </a:p>
          <a:p>
            <a:r>
              <a:rPr lang="en-GB" sz="2800" dirty="0" smtClean="0"/>
              <a:t>Commodity </a:t>
            </a:r>
            <a:r>
              <a:rPr lang="en-GB" sz="2800" dirty="0" err="1" smtClean="0"/>
              <a:t>Murabaha</a:t>
            </a:r>
            <a:r>
              <a:rPr lang="en-GB" sz="2800" dirty="0" smtClean="0"/>
              <a:t> (</a:t>
            </a:r>
            <a:r>
              <a:rPr lang="en-GB" sz="2800" dirty="0" err="1" smtClean="0"/>
              <a:t>Tawarruq</a:t>
            </a:r>
            <a:r>
              <a:rPr lang="en-GB" sz="2800" dirty="0" smtClean="0"/>
              <a:t>)</a:t>
            </a:r>
          </a:p>
          <a:p>
            <a:r>
              <a:rPr lang="en-GB" sz="2800" dirty="0" smtClean="0"/>
              <a:t>Interbank deposits</a:t>
            </a:r>
          </a:p>
          <a:p>
            <a:pPr lvl="1">
              <a:spcBef>
                <a:spcPts val="200"/>
              </a:spcBef>
            </a:pPr>
            <a:r>
              <a:rPr lang="en-GB" sz="2100" dirty="0" err="1" smtClean="0"/>
              <a:t>Wakala</a:t>
            </a:r>
            <a:endParaRPr lang="en-GB" sz="2100" dirty="0" smtClean="0"/>
          </a:p>
          <a:p>
            <a:pPr lvl="1">
              <a:spcBef>
                <a:spcPts val="200"/>
              </a:spcBef>
            </a:pPr>
            <a:r>
              <a:rPr lang="en-GB" sz="2100" dirty="0" err="1" smtClean="0"/>
              <a:t>Mudaraba</a:t>
            </a:r>
            <a:endParaRPr lang="en-GB" sz="2100" dirty="0" smtClean="0"/>
          </a:p>
          <a:p>
            <a:pPr lvl="1">
              <a:spcBef>
                <a:spcPts val="0"/>
              </a:spcBef>
            </a:pPr>
            <a:r>
              <a:rPr lang="en-GB" sz="2100" dirty="0" err="1" smtClean="0"/>
              <a:t>Musharak</a:t>
            </a:r>
            <a:r>
              <a:rPr lang="en-GB" sz="2400" dirty="0" err="1" smtClean="0"/>
              <a:t>a</a:t>
            </a:r>
            <a:endParaRPr lang="en-GB" sz="2400" dirty="0" smtClean="0"/>
          </a:p>
          <a:p>
            <a:r>
              <a:rPr lang="en-GB" sz="2800" b="1" dirty="0" err="1" smtClean="0"/>
              <a:t>Sukuk</a:t>
            </a:r>
            <a:endParaRPr lang="en-GB" sz="2800" b="1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105400" y="2971800"/>
            <a:ext cx="3581400" cy="3505200"/>
          </a:xfrm>
          <a:prstGeom prst="rect">
            <a:avLst/>
          </a:prstGeom>
          <a:noFill/>
          <a:ln w="9525">
            <a:solidFill>
              <a:srgbClr val="0F070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Malaysia:</a:t>
            </a:r>
          </a:p>
          <a:p>
            <a:pPr marL="342900" lvl="0" indent="-342900" algn="l" rtl="0" eaLnBrk="0" hangingPunct="0">
              <a:spcBef>
                <a:spcPct val="20000"/>
              </a:spcBef>
            </a:pPr>
            <a:endParaRPr lang="en-GB" sz="800" dirty="0" smtClean="0">
              <a:latin typeface="+mn-lt"/>
              <a:cs typeface="+mn-cs"/>
            </a:endParaRP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smtClean="0">
                <a:latin typeface="+mn-lt"/>
                <a:cs typeface="+mn-cs"/>
              </a:rPr>
              <a:t>a) </a:t>
            </a:r>
            <a:r>
              <a:rPr lang="en-GB" sz="1500" dirty="0" err="1" smtClean="0">
                <a:latin typeface="+mn-lt"/>
                <a:cs typeface="+mn-cs"/>
              </a:rPr>
              <a:t>Mudarabah</a:t>
            </a:r>
            <a:r>
              <a:rPr lang="en-GB" sz="1500" dirty="0" smtClean="0">
                <a:latin typeface="+mn-lt"/>
                <a:cs typeface="+mn-cs"/>
              </a:rPr>
              <a:t> Interbank Investment (MII)</a:t>
            </a: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smtClean="0">
                <a:latin typeface="+mn-lt"/>
                <a:cs typeface="+mn-cs"/>
              </a:rPr>
              <a:t>b) </a:t>
            </a:r>
            <a:r>
              <a:rPr lang="en-GB" sz="1500" dirty="0" err="1" smtClean="0">
                <a:latin typeface="+mn-lt"/>
                <a:cs typeface="+mn-cs"/>
              </a:rPr>
              <a:t>Wadiah</a:t>
            </a:r>
            <a:r>
              <a:rPr lang="en-GB" sz="1500" dirty="0" smtClean="0">
                <a:latin typeface="+mn-lt"/>
                <a:cs typeface="+mn-cs"/>
              </a:rPr>
              <a:t> Acceptance</a:t>
            </a: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smtClean="0">
                <a:latin typeface="+mn-lt"/>
                <a:cs typeface="+mn-cs"/>
              </a:rPr>
              <a:t>c) Government Investment Issue (GII)</a:t>
            </a: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smtClean="0">
                <a:latin typeface="+mn-lt"/>
                <a:cs typeface="+mn-cs"/>
              </a:rPr>
              <a:t>d) Bank Negara Monetary Notes-</a:t>
            </a:r>
            <a:r>
              <a:rPr lang="en-GB" sz="1500" dirty="0" err="1" smtClean="0">
                <a:latin typeface="+mn-lt"/>
                <a:cs typeface="+mn-cs"/>
              </a:rPr>
              <a:t>i</a:t>
            </a:r>
            <a:r>
              <a:rPr lang="en-GB" sz="1500" dirty="0" smtClean="0">
                <a:latin typeface="+mn-lt"/>
                <a:cs typeface="+mn-cs"/>
              </a:rPr>
              <a:t> (BNMN-</a:t>
            </a:r>
            <a:r>
              <a:rPr lang="en-GB" sz="1500" dirty="0" err="1" smtClean="0">
                <a:latin typeface="+mn-lt"/>
                <a:cs typeface="+mn-cs"/>
              </a:rPr>
              <a:t>i</a:t>
            </a:r>
            <a:r>
              <a:rPr lang="en-GB" sz="1500" dirty="0" smtClean="0">
                <a:latin typeface="+mn-lt"/>
                <a:cs typeface="+mn-cs"/>
              </a:rPr>
              <a:t>)</a:t>
            </a: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smtClean="0">
                <a:latin typeface="+mn-lt"/>
                <a:cs typeface="+mn-cs"/>
              </a:rPr>
              <a:t>e) Sell and Buy Back Agreement (SBBA)</a:t>
            </a: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smtClean="0">
                <a:latin typeface="+mn-lt"/>
                <a:cs typeface="+mn-cs"/>
              </a:rPr>
              <a:t>f) </a:t>
            </a:r>
            <a:r>
              <a:rPr lang="en-GB" sz="1500" dirty="0" err="1" smtClean="0">
                <a:latin typeface="+mn-lt"/>
                <a:cs typeface="+mn-cs"/>
              </a:rPr>
              <a:t>Cagamas</a:t>
            </a:r>
            <a:r>
              <a:rPr lang="en-GB" sz="1500" dirty="0" smtClean="0">
                <a:latin typeface="+mn-lt"/>
                <a:cs typeface="+mn-cs"/>
              </a:rPr>
              <a:t> </a:t>
            </a:r>
            <a:r>
              <a:rPr lang="en-GB" sz="1500" dirty="0" err="1" smtClean="0">
                <a:latin typeface="+mn-lt"/>
                <a:cs typeface="+mn-cs"/>
              </a:rPr>
              <a:t>Mudharabah</a:t>
            </a:r>
            <a:r>
              <a:rPr lang="en-GB" sz="1500" dirty="0" smtClean="0">
                <a:latin typeface="+mn-lt"/>
                <a:cs typeface="+mn-cs"/>
              </a:rPr>
              <a:t> Bonds (SMC)</a:t>
            </a: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smtClean="0">
                <a:latin typeface="+mn-lt"/>
                <a:cs typeface="+mn-cs"/>
              </a:rPr>
              <a:t>g) When Issue (WI)</a:t>
            </a: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smtClean="0">
                <a:latin typeface="+mn-lt"/>
                <a:cs typeface="+mn-cs"/>
              </a:rPr>
              <a:t>h) Islamic Accepted Bills (IAB)</a:t>
            </a: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err="1" smtClean="0">
                <a:latin typeface="+mn-lt"/>
                <a:cs typeface="+mn-cs"/>
              </a:rPr>
              <a:t>i</a:t>
            </a:r>
            <a:r>
              <a:rPr lang="en-GB" sz="1500" dirty="0" smtClean="0">
                <a:latin typeface="+mn-lt"/>
                <a:cs typeface="+mn-cs"/>
              </a:rPr>
              <a:t>) Islamic Negotiable Instruments (INI)</a:t>
            </a: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smtClean="0">
                <a:latin typeface="+mn-lt"/>
                <a:cs typeface="+mn-cs"/>
              </a:rPr>
              <a:t>j) Islamic Private Debt Securities</a:t>
            </a: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smtClean="0">
                <a:latin typeface="+mn-lt"/>
                <a:cs typeface="+mn-cs"/>
              </a:rPr>
              <a:t>k) </a:t>
            </a:r>
            <a:r>
              <a:rPr lang="en-GB" sz="1500" dirty="0" err="1" smtClean="0">
                <a:latin typeface="+mn-lt"/>
                <a:cs typeface="+mn-cs"/>
              </a:rPr>
              <a:t>Ar</a:t>
            </a:r>
            <a:r>
              <a:rPr lang="en-GB" sz="1500" dirty="0" smtClean="0">
                <a:latin typeface="+mn-lt"/>
                <a:cs typeface="+mn-cs"/>
              </a:rPr>
              <a:t> </a:t>
            </a:r>
            <a:r>
              <a:rPr lang="en-GB" sz="1500" dirty="0" err="1" smtClean="0">
                <a:latin typeface="+mn-lt"/>
                <a:cs typeface="+mn-cs"/>
              </a:rPr>
              <a:t>Rahnu</a:t>
            </a:r>
            <a:r>
              <a:rPr lang="en-GB" sz="1500" dirty="0" smtClean="0">
                <a:latin typeface="+mn-lt"/>
                <a:cs typeface="+mn-cs"/>
              </a:rPr>
              <a:t> Agreement-I (RA-</a:t>
            </a:r>
            <a:r>
              <a:rPr lang="en-GB" sz="1500" dirty="0" err="1" smtClean="0">
                <a:latin typeface="+mn-lt"/>
                <a:cs typeface="+mn-cs"/>
              </a:rPr>
              <a:t>i</a:t>
            </a:r>
            <a:r>
              <a:rPr lang="en-GB" sz="1500" dirty="0" smtClean="0">
                <a:latin typeface="+mn-lt"/>
                <a:cs typeface="+mn-cs"/>
              </a:rPr>
              <a:t>)</a:t>
            </a:r>
          </a:p>
          <a:p>
            <a:pPr marL="342900" lvl="0" indent="-342900" algn="l" rtl="0" eaLnBrk="0" hangingPunct="0">
              <a:spcBef>
                <a:spcPts val="0"/>
              </a:spcBef>
            </a:pPr>
            <a:r>
              <a:rPr lang="en-GB" sz="1500" dirty="0" smtClean="0">
                <a:latin typeface="+mn-lt"/>
                <a:cs typeface="+mn-cs"/>
              </a:rPr>
              <a:t>l) </a:t>
            </a:r>
            <a:r>
              <a:rPr lang="en-GB" sz="1500" dirty="0" err="1" smtClean="0">
                <a:latin typeface="+mn-lt"/>
                <a:cs typeface="+mn-cs"/>
              </a:rPr>
              <a:t>Sukuk</a:t>
            </a:r>
            <a:r>
              <a:rPr lang="en-GB" sz="1500" dirty="0" smtClean="0">
                <a:latin typeface="+mn-lt"/>
                <a:cs typeface="+mn-cs"/>
              </a:rPr>
              <a:t> BNM </a:t>
            </a:r>
            <a:r>
              <a:rPr lang="en-GB" sz="1500" dirty="0" err="1" smtClean="0">
                <a:latin typeface="+mn-lt"/>
                <a:cs typeface="+mn-cs"/>
              </a:rPr>
              <a:t>Ijarah</a:t>
            </a:r>
            <a:r>
              <a:rPr lang="en-GB" sz="1500" dirty="0" smtClean="0">
                <a:latin typeface="+mn-lt"/>
                <a:cs typeface="+mn-cs"/>
              </a:rPr>
              <a:t> (SBNMI)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81200"/>
            <a:ext cx="8001000" cy="4419600"/>
          </a:xfrm>
        </p:spPr>
        <p:txBody>
          <a:bodyPr/>
          <a:lstStyle/>
          <a:p>
            <a:r>
              <a:rPr lang="en-GB" sz="2800" dirty="0" smtClean="0"/>
              <a:t>Main obstacles vis-à-vis LM </a:t>
            </a:r>
            <a:r>
              <a:rPr lang="en-GB" sz="1200" dirty="0" smtClean="0"/>
              <a:t>(using existing tools)</a:t>
            </a:r>
          </a:p>
          <a:p>
            <a:endParaRPr lang="en-GB" sz="1000" dirty="0" smtClean="0"/>
          </a:p>
          <a:p>
            <a:pPr lvl="1"/>
            <a:r>
              <a:rPr lang="en-GB" sz="2400" dirty="0" smtClean="0"/>
              <a:t>Volume</a:t>
            </a:r>
          </a:p>
          <a:p>
            <a:pPr lvl="1"/>
            <a:r>
              <a:rPr lang="en-GB" sz="2400" dirty="0" smtClean="0"/>
              <a:t>SC financial instruments</a:t>
            </a:r>
          </a:p>
          <a:p>
            <a:pPr lvl="1"/>
            <a:r>
              <a:rPr lang="en-GB" sz="2400" dirty="0" smtClean="0"/>
              <a:t>Inter-bank dealings</a:t>
            </a:r>
          </a:p>
          <a:p>
            <a:pPr lvl="1"/>
            <a:r>
              <a:rPr lang="en-GB" sz="2400" b="1" dirty="0" smtClean="0"/>
              <a:t>Secondary market</a:t>
            </a:r>
          </a:p>
          <a:p>
            <a:pPr lvl="1"/>
            <a:r>
              <a:rPr lang="en-GB" sz="2400" dirty="0" smtClean="0"/>
              <a:t>Alternative to “lender of last resort”?</a:t>
            </a:r>
          </a:p>
          <a:p>
            <a:pPr lvl="1"/>
            <a:r>
              <a:rPr lang="en-GB" sz="2400" dirty="0" smtClean="0"/>
              <a:t>Sharia rulings &lt; &gt;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3048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Liquidity Management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55854</TotalTime>
  <Words>1180</Words>
  <Application>Microsoft Office PowerPoint</Application>
  <PresentationFormat>On-screen Show (4:3)</PresentationFormat>
  <Paragraphs>302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Liquidity Management  Salam Sukuk</vt:lpstr>
      <vt:lpstr>Slide 20</vt:lpstr>
      <vt:lpstr>Slide 21</vt:lpstr>
      <vt:lpstr>Slide 22</vt:lpstr>
      <vt:lpstr>Slide 23</vt:lpstr>
      <vt:lpstr>Slide 24</vt:lpstr>
      <vt:lpstr>Slide 25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Shariah compliance, control and audit</dc:title>
  <dc:creator>salmikhan</dc:creator>
  <cp:lastModifiedBy>HP</cp:lastModifiedBy>
  <cp:revision>3670</cp:revision>
  <dcterms:created xsi:type="dcterms:W3CDTF">2009-10-09T10:52:21Z</dcterms:created>
  <dcterms:modified xsi:type="dcterms:W3CDTF">2015-04-20T07:35:15Z</dcterms:modified>
</cp:coreProperties>
</file>