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8" r:id="rId2"/>
    <p:sldId id="270" r:id="rId3"/>
    <p:sldId id="302" r:id="rId4"/>
    <p:sldId id="314" r:id="rId5"/>
    <p:sldId id="287" r:id="rId6"/>
    <p:sldId id="305" r:id="rId7"/>
    <p:sldId id="290" r:id="rId8"/>
    <p:sldId id="265" r:id="rId9"/>
    <p:sldId id="298" r:id="rId10"/>
    <p:sldId id="307" r:id="rId11"/>
    <p:sldId id="306" r:id="rId12"/>
    <p:sldId id="282" r:id="rId13"/>
    <p:sldId id="308" r:id="rId14"/>
    <p:sldId id="281" r:id="rId15"/>
    <p:sldId id="279" r:id="rId16"/>
    <p:sldId id="274" r:id="rId17"/>
    <p:sldId id="283" r:id="rId18"/>
    <p:sldId id="264" r:id="rId19"/>
    <p:sldId id="309" r:id="rId20"/>
    <p:sldId id="310" r:id="rId21"/>
    <p:sldId id="318" r:id="rId22"/>
    <p:sldId id="317" r:id="rId23"/>
    <p:sldId id="313" r:id="rId24"/>
    <p:sldId id="316" r:id="rId25"/>
    <p:sldId id="25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BCCCE-7CF4-4315-B64F-7A4148795E8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16511-40C0-4D0F-A6E0-82084CC5A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2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16511-40C0-4D0F-A6E0-82084CC5A1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60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3B9AD-CB1C-4BE5-A678-53563871B21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9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8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2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5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7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3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6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2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4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6CEEF-9C24-4899-BE1C-304B3040D074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F1637-C1D1-43F3-9C9C-A827C4391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8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33401"/>
            <a:ext cx="7772400" cy="411133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b="1" cap="small" dirty="0"/>
              <a:t/>
            </a:r>
            <a:br>
              <a:rPr lang="en-US" sz="3600" b="1" cap="small" dirty="0"/>
            </a:br>
            <a:r>
              <a:rPr lang="en-US" sz="3600" b="1" cap="small" dirty="0"/>
              <a:t/>
            </a:r>
            <a:br>
              <a:rPr lang="en-US" sz="3600" b="1" cap="small" dirty="0"/>
            </a:br>
            <a:r>
              <a:rPr lang="en-US" sz="3600" b="1" cap="small" dirty="0"/>
              <a:t/>
            </a:r>
            <a:br>
              <a:rPr lang="en-US" sz="3600" b="1" cap="small" dirty="0"/>
            </a:br>
            <a:r>
              <a:rPr lang="en-US" sz="3600" b="1" cap="small" dirty="0"/>
              <a:t/>
            </a:r>
            <a:br>
              <a:rPr lang="en-US" sz="3600" b="1" cap="small" dirty="0"/>
            </a:br>
            <a:r>
              <a:rPr lang="en-US" sz="4200" b="1" cap="small" dirty="0" err="1" smtClean="0"/>
              <a:t>Sukuk</a:t>
            </a:r>
            <a:r>
              <a:rPr lang="en-US" sz="4200" b="1" cap="small" dirty="0" smtClean="0"/>
              <a:t> Bankruptcies: </a:t>
            </a:r>
            <a:br>
              <a:rPr lang="en-US" sz="4200" b="1" cap="small" dirty="0" smtClean="0"/>
            </a:br>
            <a:r>
              <a:rPr lang="en-US" sz="4200" b="1" cap="small" dirty="0" smtClean="0"/>
              <a:t>East Cameron and </a:t>
            </a:r>
            <a:r>
              <a:rPr lang="en-US" sz="4200" b="1" cap="small" dirty="0" err="1" smtClean="0"/>
              <a:t>Nakheel</a:t>
            </a:r>
            <a:r>
              <a:rPr lang="en-US" sz="4200" b="1" cap="small" dirty="0" smtClean="0"/>
              <a:t> case studies</a:t>
            </a:r>
            <a:r>
              <a:rPr lang="en-US" sz="4200" b="1" cap="small" dirty="0"/>
              <a:t/>
            </a:r>
            <a:br>
              <a:rPr lang="en-US" sz="4200" b="1" cap="small" dirty="0"/>
            </a:br>
            <a:r>
              <a:rPr lang="en-US" sz="4200" b="1" cap="small" dirty="0" smtClean="0"/>
              <a:t/>
            </a:r>
            <a:br>
              <a:rPr lang="en-US" sz="4200" b="1" cap="small" dirty="0" smtClean="0"/>
            </a:br>
            <a:r>
              <a:rPr lang="en-US" sz="3100" b="1" cap="small" dirty="0" smtClean="0"/>
              <a:t>Abu </a:t>
            </a:r>
            <a:r>
              <a:rPr lang="en-US" sz="3100" b="1" cap="small" dirty="0" err="1"/>
              <a:t>dhabi</a:t>
            </a:r>
            <a:r>
              <a:rPr lang="en-US" sz="3100" b="1" cap="small" dirty="0"/>
              <a:t>, UAE</a:t>
            </a:r>
            <a:br>
              <a:rPr lang="en-US" sz="3100" b="1" cap="small" dirty="0"/>
            </a:br>
            <a:r>
              <a:rPr lang="en-US" sz="3100" b="1" cap="small" dirty="0" smtClean="0"/>
              <a:t>22 </a:t>
            </a:r>
            <a:r>
              <a:rPr lang="en-US" sz="3100" b="1" cap="small" dirty="0"/>
              <a:t>April 2015</a:t>
            </a:r>
            <a:br>
              <a:rPr lang="en-US" sz="3100" b="1" cap="small" dirty="0"/>
            </a:br>
            <a:r>
              <a:rPr lang="en-US" sz="3100" b="1" cap="small" dirty="0"/>
              <a:t/>
            </a:r>
            <a:br>
              <a:rPr lang="en-US" sz="3100" b="1" cap="small" dirty="0"/>
            </a:br>
            <a:r>
              <a:rPr lang="en-US" sz="3600" b="1" cap="small" dirty="0"/>
              <a:t/>
            </a:r>
            <a:br>
              <a:rPr lang="en-US" sz="3600" b="1" cap="small" dirty="0"/>
            </a:br>
            <a:r>
              <a:rPr lang="en-US" sz="3600" b="1" cap="small" dirty="0"/>
              <a:t/>
            </a:r>
            <a:br>
              <a:rPr lang="en-US" sz="3600" b="1" cap="small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644736"/>
            <a:ext cx="7772400" cy="1679865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r>
              <a:rPr lang="en-GB" sz="7400" b="1" dirty="0"/>
              <a:t>Sau Ngan Wong, </a:t>
            </a:r>
            <a:r>
              <a:rPr lang="en-GB" sz="7400" b="1" i="1" dirty="0"/>
              <a:t>Senior Counsel, </a:t>
            </a:r>
          </a:p>
          <a:p>
            <a:r>
              <a:rPr lang="en-GB" sz="7400" b="1" i="1" dirty="0"/>
              <a:t>Finance and Markets Global Practice</a:t>
            </a:r>
          </a:p>
          <a:p>
            <a:r>
              <a:rPr lang="en-GB" sz="7400" b="1" i="1" dirty="0"/>
              <a:t>The World Bank Grou</a:t>
            </a:r>
            <a:r>
              <a:rPr lang="en-GB" sz="7400" b="1" dirty="0"/>
              <a:t>p</a:t>
            </a:r>
          </a:p>
          <a:p>
            <a:r>
              <a:rPr lang="en-GB" sz="7400" b="1" dirty="0"/>
              <a:t>saunganwong@worldbank.org</a:t>
            </a:r>
            <a:endParaRPr lang="en-US" sz="7400" dirty="0"/>
          </a:p>
          <a:p>
            <a:r>
              <a:rPr lang="en-US" b="1" cap="small" dirty="0" smtClean="0"/>
              <a:t/>
            </a:r>
            <a:br>
              <a:rPr lang="en-US" b="1" cap="small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16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25417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Agenda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52" y="925417"/>
            <a:ext cx="9529591" cy="5552501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en-US" sz="3000" b="1" dirty="0" smtClean="0"/>
              <a:t>Case </a:t>
            </a:r>
            <a:r>
              <a:rPr lang="en-US" sz="3000" b="1" dirty="0" smtClean="0"/>
              <a:t>Study </a:t>
            </a:r>
            <a:r>
              <a:rPr lang="en-US" sz="3000" b="1" dirty="0" smtClean="0"/>
              <a:t>of East Cameron Partners </a:t>
            </a:r>
            <a:r>
              <a:rPr lang="en-US" sz="3000" b="1" dirty="0" smtClean="0"/>
              <a:t>Default</a:t>
            </a:r>
            <a:r>
              <a:rPr lang="en-US" sz="3000" dirty="0" smtClean="0"/>
              <a:t>:</a:t>
            </a:r>
            <a:endParaRPr lang="en-US" sz="3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Structure of </a:t>
            </a:r>
            <a:r>
              <a:rPr lang="en-US" sz="3000" i="1" dirty="0" err="1" smtClean="0"/>
              <a:t>Sukuk</a:t>
            </a:r>
            <a:endParaRPr lang="en-US" sz="3000" i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What </a:t>
            </a:r>
            <a:r>
              <a:rPr lang="en-US" sz="3000" dirty="0"/>
              <a:t>were the main reasons for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 smtClean="0"/>
              <a:t>defaults?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How </a:t>
            </a:r>
            <a:r>
              <a:rPr lang="en-US" sz="3000" dirty="0"/>
              <a:t>were the distress situations </a:t>
            </a:r>
            <a:r>
              <a:rPr lang="en-US" sz="3000" dirty="0" smtClean="0"/>
              <a:t>resolved?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Did </a:t>
            </a:r>
            <a:r>
              <a:rPr lang="en-US" sz="3000" dirty="0"/>
              <a:t>investors have any recourse </a:t>
            </a:r>
            <a:r>
              <a:rPr lang="en-US" sz="3000" dirty="0" smtClean="0"/>
              <a:t>to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/>
              <a:t>assets and if not, why </a:t>
            </a:r>
            <a:r>
              <a:rPr lang="en-US" sz="3000" dirty="0" smtClean="0"/>
              <a:t>not?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/>
              <a:t>How have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/>
              <a:t>been restructured after default events?</a:t>
            </a:r>
            <a:endParaRPr lang="en-US" sz="3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Does </a:t>
            </a:r>
            <a:r>
              <a:rPr lang="en-US" sz="3000" dirty="0"/>
              <a:t>the analysis of these </a:t>
            </a:r>
            <a:r>
              <a:rPr lang="en-US" sz="3000" dirty="0" smtClean="0"/>
              <a:t>distress situations </a:t>
            </a:r>
            <a:r>
              <a:rPr lang="en-US" sz="3000" dirty="0"/>
              <a:t>and their resolution offer insights on the future of Islamic Finance?</a:t>
            </a:r>
            <a:endParaRPr lang="en-US" sz="3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436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36435"/>
            <a:ext cx="12192000" cy="5921565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The Dubai-based </a:t>
            </a:r>
            <a:r>
              <a:rPr lang="en-US" sz="2800" dirty="0" err="1"/>
              <a:t>Nahkeel</a:t>
            </a:r>
            <a:r>
              <a:rPr lang="en-US" sz="2800" dirty="0"/>
              <a:t>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dirty="0"/>
              <a:t>was issued in December 2006 for a period of 3 years maturing on 15 December 2009 to raise </a:t>
            </a:r>
            <a:r>
              <a:rPr lang="en-US" sz="2800" dirty="0" smtClean="0"/>
              <a:t>USD3.52 </a:t>
            </a:r>
            <a:r>
              <a:rPr lang="en-US" sz="2800" dirty="0"/>
              <a:t>billion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err="1" smtClean="0"/>
              <a:t>S</a:t>
            </a:r>
            <a:r>
              <a:rPr lang="en-US" sz="2800" i="1" dirty="0" err="1" smtClean="0"/>
              <a:t>ukuk</a:t>
            </a:r>
            <a:r>
              <a:rPr lang="en-US" sz="2800" i="1" dirty="0" smtClean="0"/>
              <a:t> </a:t>
            </a:r>
            <a:r>
              <a:rPr lang="en-US" sz="2800" dirty="0"/>
              <a:t>were listed on the Dubai International Financial Center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Main </a:t>
            </a:r>
            <a:r>
              <a:rPr lang="en-US" sz="2800" dirty="0"/>
              <a:t>objective of the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dirty="0"/>
              <a:t>was to finance a property development project of</a:t>
            </a:r>
            <a:r>
              <a:rPr lang="en-US" sz="2800" i="1" dirty="0"/>
              <a:t> </a:t>
            </a:r>
            <a:r>
              <a:rPr lang="en-US" sz="2800" dirty="0" err="1"/>
              <a:t>Nahkeel</a:t>
            </a:r>
            <a:r>
              <a:rPr lang="en-US" sz="2800" i="1" dirty="0"/>
              <a:t> </a:t>
            </a:r>
            <a:r>
              <a:rPr lang="en-US" sz="2800" dirty="0"/>
              <a:t>Co. PJSC 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 err="1"/>
              <a:t>S</a:t>
            </a:r>
            <a:r>
              <a:rPr lang="en-US" sz="2800" i="1" dirty="0" err="1"/>
              <a:t>ukuk</a:t>
            </a:r>
            <a:r>
              <a:rPr lang="en-US" sz="2800" i="1" dirty="0"/>
              <a:t> </a:t>
            </a:r>
            <a:r>
              <a:rPr lang="en-US" sz="2800" dirty="0"/>
              <a:t>were issued as asset based </a:t>
            </a:r>
            <a:r>
              <a:rPr lang="en-US" sz="2800" i="1" dirty="0" err="1"/>
              <a:t>Ijarah</a:t>
            </a:r>
            <a:r>
              <a:rPr lang="en-US" sz="2800" i="1" dirty="0"/>
              <a:t> </a:t>
            </a:r>
            <a:r>
              <a:rPr lang="en-US" sz="2800" i="1" dirty="0" err="1"/>
              <a:t>manfaa</a:t>
            </a:r>
            <a:r>
              <a:rPr lang="en-US" sz="2800" dirty="0"/>
              <a:t> in which </a:t>
            </a:r>
            <a:r>
              <a:rPr lang="en-US" sz="2800" i="1" dirty="0" err="1"/>
              <a:t>Sukuk</a:t>
            </a:r>
            <a:r>
              <a:rPr lang="en-US" sz="2800" i="1" dirty="0"/>
              <a:t> </a:t>
            </a:r>
            <a:r>
              <a:rPr lang="en-US" sz="2800" dirty="0"/>
              <a:t>holders, via an SPV, buy the leasehold interest of the primary assets without transferring the title</a:t>
            </a:r>
            <a:r>
              <a:rPr lang="en-US" sz="2800" i="1" dirty="0"/>
              <a:t> </a:t>
            </a:r>
            <a:r>
              <a:rPr lang="en-US" sz="2800" dirty="0"/>
              <a:t>of the assets to them 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sz="2800" i="1" dirty="0" err="1" smtClean="0"/>
              <a:t>Sukuk</a:t>
            </a:r>
            <a:r>
              <a:rPr lang="en-US" sz="2800" i="1" dirty="0" smtClean="0"/>
              <a:t> </a:t>
            </a:r>
            <a:r>
              <a:rPr lang="en-US" sz="2800" dirty="0"/>
              <a:t>holders only had rights on the stream of income generate</a:t>
            </a:r>
            <a:r>
              <a:rPr lang="en-US" sz="2800" i="1" dirty="0"/>
              <a:t> </a:t>
            </a:r>
            <a:r>
              <a:rPr lang="en-US" sz="2800" dirty="0"/>
              <a:t>by the assets and not on the assets themselves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364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</a:rPr>
              <a:t>Case study 2: </a:t>
            </a:r>
            <a:r>
              <a:rPr lang="en-US" sz="3600" b="1" dirty="0" err="1" smtClean="0">
                <a:solidFill>
                  <a:schemeClr val="bg1"/>
                </a:solidFill>
              </a:rPr>
              <a:t>Nakheel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</a:rPr>
              <a:t>Sukuk</a:t>
            </a:r>
            <a:endParaRPr lang="en-US" sz="3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4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5800"/>
            <a:ext cx="12192000" cy="61722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067574"/>
              </p:ext>
            </p:extLst>
          </p:nvPr>
        </p:nvGraphicFramePr>
        <p:xfrm>
          <a:off x="0" y="0"/>
          <a:ext cx="12192000" cy="69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98500">
                <a:tc>
                  <a:txBody>
                    <a:bodyPr/>
                    <a:lstStyle/>
                    <a:p>
                      <a:r>
                        <a:rPr lang="en-US" sz="3200" b="0" baseline="0" dirty="0" err="1" smtClean="0">
                          <a:solidFill>
                            <a:schemeClr val="bg1"/>
                          </a:solidFill>
                        </a:rPr>
                        <a:t>Nakheel</a:t>
                      </a:r>
                      <a:r>
                        <a:rPr lang="en-US" sz="32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b="0" i="1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3200" b="0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0" i="1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Manfaa-Ijarah</a:t>
                      </a:r>
                      <a:r>
                        <a:rPr lang="en-US" sz="3200" b="0" i="1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32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structure </a:t>
                      </a:r>
                      <a:endParaRPr lang="en-US" sz="3200" b="0" dirty="0" smtClean="0">
                        <a:noFill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503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6944"/>
            <a:ext cx="12192000" cy="6136395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The </a:t>
            </a:r>
            <a:r>
              <a:rPr lang="en-US" sz="3000" dirty="0"/>
              <a:t>originator in this structure was </a:t>
            </a:r>
            <a:r>
              <a:rPr lang="en-US" sz="3000" dirty="0" err="1"/>
              <a:t>Nakheel</a:t>
            </a:r>
            <a:r>
              <a:rPr lang="en-US" sz="3000" dirty="0"/>
              <a:t> Holdings-1 LLC (</a:t>
            </a:r>
            <a:r>
              <a:rPr lang="en-US" sz="3000" dirty="0" err="1"/>
              <a:t>Nakheel</a:t>
            </a:r>
            <a:r>
              <a:rPr lang="en-US" sz="3000" dirty="0"/>
              <a:t> Holdings 1)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 err="1"/>
              <a:t>Nakheel</a:t>
            </a:r>
            <a:r>
              <a:rPr lang="en-US" sz="3000" dirty="0"/>
              <a:t> Holdings 1, </a:t>
            </a:r>
            <a:r>
              <a:rPr lang="en-US" sz="3000" dirty="0" err="1"/>
              <a:t>Nakheel</a:t>
            </a:r>
            <a:r>
              <a:rPr lang="en-US" sz="3000" dirty="0"/>
              <a:t> Holdings-2 LLC (</a:t>
            </a:r>
            <a:r>
              <a:rPr lang="en-US" sz="3000" dirty="0" err="1"/>
              <a:t>Nakheel</a:t>
            </a:r>
            <a:r>
              <a:rPr lang="en-US" sz="3000" dirty="0"/>
              <a:t> Holdings 2), and </a:t>
            </a:r>
            <a:r>
              <a:rPr lang="en-US" sz="3000" dirty="0" err="1"/>
              <a:t>Nakheel</a:t>
            </a:r>
            <a:r>
              <a:rPr lang="en-US" sz="3000" dirty="0"/>
              <a:t> Holdings-3 LLC (</a:t>
            </a:r>
            <a:r>
              <a:rPr lang="en-US" sz="3000" dirty="0" err="1"/>
              <a:t>Nakheel</a:t>
            </a:r>
            <a:r>
              <a:rPr lang="en-US" sz="3000" dirty="0"/>
              <a:t> Holdings 3) were subsidiaries of </a:t>
            </a:r>
            <a:r>
              <a:rPr lang="en-US" sz="3000" dirty="0" err="1"/>
              <a:t>Nakheel</a:t>
            </a:r>
            <a:r>
              <a:rPr lang="en-US" sz="3000" dirty="0"/>
              <a:t> World LLC (</a:t>
            </a:r>
            <a:r>
              <a:rPr lang="en-US" sz="3000" dirty="0" err="1"/>
              <a:t>Nakheel</a:t>
            </a:r>
            <a:r>
              <a:rPr lang="en-US" sz="3000" dirty="0"/>
              <a:t> World), which held 99% of the shares in all three </a:t>
            </a:r>
            <a:r>
              <a:rPr lang="en-US" sz="3000" dirty="0" err="1"/>
              <a:t>Nakheel</a:t>
            </a:r>
            <a:r>
              <a:rPr lang="en-US" sz="3000" dirty="0"/>
              <a:t> Holdings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All three </a:t>
            </a:r>
            <a:r>
              <a:rPr lang="en-US" sz="3000" dirty="0" err="1"/>
              <a:t>Nakheel</a:t>
            </a:r>
            <a:r>
              <a:rPr lang="en-US" sz="3000" dirty="0"/>
              <a:t> Holdings had a subsidiary, </a:t>
            </a:r>
            <a:r>
              <a:rPr lang="en-US" sz="3000" dirty="0" err="1"/>
              <a:t>Nakheel</a:t>
            </a:r>
            <a:r>
              <a:rPr lang="en-US" sz="3000" dirty="0"/>
              <a:t> PJSC, which was operating in the real estate sector in Dubai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The parent company and 100% shareholder of </a:t>
            </a:r>
            <a:r>
              <a:rPr lang="en-US" sz="3000" dirty="0" err="1"/>
              <a:t>Nakheel</a:t>
            </a:r>
            <a:r>
              <a:rPr lang="en-US" sz="3000" dirty="0"/>
              <a:t> World was Dubai World, a 100% state-owned company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The SPV was </a:t>
            </a:r>
            <a:r>
              <a:rPr lang="en-US" sz="3000" dirty="0" err="1"/>
              <a:t>Nakheel</a:t>
            </a:r>
            <a:r>
              <a:rPr lang="en-US" sz="3000" dirty="0"/>
              <a:t> Development Limited (</a:t>
            </a:r>
            <a:r>
              <a:rPr lang="en-US" sz="3000" dirty="0" err="1"/>
              <a:t>Nakheel</a:t>
            </a:r>
            <a:r>
              <a:rPr lang="en-US" sz="3000" dirty="0"/>
              <a:t> SPV), a newly incorporated Free Zone company with limited liability in the Jebel Ali Free Zone</a:t>
            </a:r>
          </a:p>
          <a:p>
            <a:pPr lvl="0" algn="l"/>
            <a:endParaRPr lang="en-US" sz="3200" dirty="0"/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056795"/>
              </p:ext>
            </p:extLst>
          </p:nvPr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Nakheel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Manfaa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Ijarah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Sukuk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Structure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contd.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9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716096"/>
            <a:ext cx="12052452" cy="5662670"/>
          </a:xfrm>
        </p:spPr>
        <p:txBody>
          <a:bodyPr>
            <a:normAutofit lnSpcReduction="10000"/>
          </a:bodyPr>
          <a:lstStyle/>
          <a:p>
            <a:pPr lvl="0" algn="l"/>
            <a:r>
              <a:rPr lang="en-US" sz="2800" b="1" dirty="0"/>
              <a:t>Pursuant to a purchase agreement</a:t>
            </a:r>
            <a:r>
              <a:rPr lang="en-US" sz="2800" dirty="0"/>
              <a:t> –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 err="1"/>
              <a:t>Nakheel</a:t>
            </a:r>
            <a:r>
              <a:rPr lang="en-US" sz="3000" dirty="0"/>
              <a:t> Holdings 1 sold </a:t>
            </a:r>
            <a:r>
              <a:rPr lang="en-US" sz="3000" dirty="0" smtClean="0"/>
              <a:t>leasehold </a:t>
            </a:r>
            <a:r>
              <a:rPr lang="en-US" sz="3000" dirty="0"/>
              <a:t>rights to the underlying tangible assets for a period of 50 years (the </a:t>
            </a:r>
            <a:r>
              <a:rPr lang="en-US" sz="3000" i="1" dirty="0" err="1"/>
              <a:t>sukuk</a:t>
            </a:r>
            <a:r>
              <a:rPr lang="en-US" sz="3000" i="1" dirty="0"/>
              <a:t> </a:t>
            </a:r>
            <a:r>
              <a:rPr lang="en-US" sz="3000" dirty="0"/>
              <a:t>assets) to </a:t>
            </a:r>
            <a:r>
              <a:rPr lang="en-US" sz="3000" dirty="0" err="1"/>
              <a:t>Nakheel</a:t>
            </a:r>
            <a:r>
              <a:rPr lang="en-US" sz="3000" dirty="0"/>
              <a:t> SPV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U</a:t>
            </a:r>
            <a:r>
              <a:rPr lang="en-US" sz="3000" dirty="0" smtClean="0"/>
              <a:t>nderlying </a:t>
            </a:r>
            <a:r>
              <a:rPr lang="en-US" sz="3000" dirty="0"/>
              <a:t>tangible assets were </a:t>
            </a:r>
            <a:r>
              <a:rPr lang="en-US" sz="3000" dirty="0" smtClean="0"/>
              <a:t>land</a:t>
            </a:r>
            <a:r>
              <a:rPr lang="en-US" sz="3000" dirty="0"/>
              <a:t>, buildings, and other property </a:t>
            </a:r>
            <a:r>
              <a:rPr lang="en-US" sz="3000" dirty="0" smtClean="0"/>
              <a:t>at </a:t>
            </a:r>
            <a:r>
              <a:rPr lang="en-US" sz="3000" dirty="0"/>
              <a:t>Dubai Waterfront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The aggregate amount for the entire lease period of 50 years was paid by </a:t>
            </a:r>
            <a:r>
              <a:rPr lang="en-US" sz="3000" dirty="0" err="1"/>
              <a:t>Nakheel</a:t>
            </a:r>
            <a:r>
              <a:rPr lang="en-US" sz="3000" dirty="0"/>
              <a:t> SPV to </a:t>
            </a:r>
            <a:r>
              <a:rPr lang="en-US" sz="3000" dirty="0" err="1"/>
              <a:t>Nakheel</a:t>
            </a:r>
            <a:r>
              <a:rPr lang="en-US" sz="3000" dirty="0"/>
              <a:t> Holdings 1. This amount was raised by the issuance of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endParaRPr lang="en-US" sz="30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 err="1" smtClean="0"/>
              <a:t>Nakheel</a:t>
            </a:r>
            <a:r>
              <a:rPr lang="en-US" sz="3000" dirty="0" smtClean="0"/>
              <a:t> </a:t>
            </a:r>
            <a:r>
              <a:rPr lang="en-US" sz="3000" dirty="0"/>
              <a:t>SPV acted as agent and trustee for and on behalf of the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/>
              <a:t>holders, in accordance with an agency declaration and a declaration of trust.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Hence, </a:t>
            </a:r>
            <a:r>
              <a:rPr lang="en-US" sz="3000" dirty="0"/>
              <a:t>each </a:t>
            </a:r>
            <a:r>
              <a:rPr lang="en-US" sz="3000" i="1" dirty="0" err="1"/>
              <a:t>sakk</a:t>
            </a:r>
            <a:r>
              <a:rPr lang="en-US" sz="3000" i="1" dirty="0"/>
              <a:t> </a:t>
            </a:r>
            <a:r>
              <a:rPr lang="en-US" sz="3000" dirty="0"/>
              <a:t>represented an undivided beneficial ownership of the trust assets held in trust for the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/>
              <a:t>holders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316131"/>
              </p:ext>
            </p:extLst>
          </p:nvPr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Nakheel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3200" i="1" dirty="0" err="1" smtClean="0">
                          <a:solidFill>
                            <a:schemeClr val="bg1"/>
                          </a:solidFill>
                        </a:rPr>
                        <a:t>Sukuk</a:t>
                      </a:r>
                      <a:r>
                        <a:rPr lang="en-US" sz="3200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i="1" dirty="0" err="1" smtClean="0">
                          <a:solidFill>
                            <a:schemeClr val="bg1"/>
                          </a:solidFill>
                        </a:rPr>
                        <a:t>Manfaa-Ijarah</a:t>
                      </a:r>
                      <a:r>
                        <a:rPr lang="en-US" sz="3200" i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Structure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contd.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4272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6944"/>
            <a:ext cx="12192000" cy="6136395"/>
          </a:xfrm>
        </p:spPr>
        <p:txBody>
          <a:bodyPr>
            <a:normAutofit fontScale="925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 err="1"/>
              <a:t>Nakheel</a:t>
            </a:r>
            <a:r>
              <a:rPr lang="en-US" sz="3200" dirty="0"/>
              <a:t> </a:t>
            </a:r>
            <a:r>
              <a:rPr lang="en-US" sz="3200" dirty="0" smtClean="0"/>
              <a:t>SPV, as lessor</a:t>
            </a:r>
            <a:r>
              <a:rPr lang="en-US" sz="3200" dirty="0"/>
              <a:t>, leased </a:t>
            </a:r>
            <a:r>
              <a:rPr lang="en-US" sz="3200" i="1" dirty="0" err="1"/>
              <a:t>S</a:t>
            </a:r>
            <a:r>
              <a:rPr lang="en-US" sz="3200" i="1" dirty="0" err="1" smtClean="0"/>
              <a:t>ukuk</a:t>
            </a:r>
            <a:r>
              <a:rPr lang="en-US" sz="3200" i="1" dirty="0" smtClean="0"/>
              <a:t> </a:t>
            </a:r>
            <a:r>
              <a:rPr lang="en-US" sz="3200" dirty="0"/>
              <a:t>assets to </a:t>
            </a:r>
            <a:r>
              <a:rPr lang="en-US" sz="3200" dirty="0" err="1"/>
              <a:t>Nakheel</a:t>
            </a:r>
            <a:r>
              <a:rPr lang="en-US" sz="3200" dirty="0"/>
              <a:t> Holdings 2, as lessee, for a period of three years. The lease comprised six consecutive periods of six months </a:t>
            </a:r>
            <a:r>
              <a:rPr lang="en-US" sz="3200" dirty="0" smtClean="0"/>
              <a:t>each</a:t>
            </a:r>
            <a:endParaRPr lang="en-US" sz="32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 In accordance with a servicing agency </a:t>
            </a:r>
            <a:r>
              <a:rPr lang="en-US" sz="3200" dirty="0" smtClean="0"/>
              <a:t>agreement, </a:t>
            </a:r>
            <a:r>
              <a:rPr lang="en-US" sz="3200" dirty="0" err="1" smtClean="0"/>
              <a:t>Nakheel</a:t>
            </a:r>
            <a:r>
              <a:rPr lang="en-US" sz="3200" dirty="0" smtClean="0"/>
              <a:t> Holdings 2 as the </a:t>
            </a:r>
            <a:r>
              <a:rPr lang="en-US" sz="3200" dirty="0"/>
              <a:t>lessee was responsible for </a:t>
            </a:r>
            <a:r>
              <a:rPr lang="en-US" sz="3200" dirty="0" smtClean="0"/>
              <a:t>maintenance</a:t>
            </a:r>
            <a:r>
              <a:rPr lang="en-US" sz="3200" dirty="0"/>
              <a:t>, structural repair, proprietorship taxes, and insurances in respect to the </a:t>
            </a:r>
            <a:r>
              <a:rPr lang="en-US" sz="3200" i="1" dirty="0" err="1"/>
              <a:t>S</a:t>
            </a:r>
            <a:r>
              <a:rPr lang="en-US" sz="3200" i="1" dirty="0" err="1" smtClean="0"/>
              <a:t>ukuk</a:t>
            </a:r>
            <a:r>
              <a:rPr lang="en-US" sz="3200" i="1" dirty="0" smtClean="0"/>
              <a:t> </a:t>
            </a:r>
            <a:r>
              <a:rPr lang="en-US" sz="3200" dirty="0"/>
              <a:t>assets.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 err="1" smtClean="0"/>
              <a:t>Nakheel</a:t>
            </a:r>
            <a:r>
              <a:rPr lang="en-US" sz="3200" dirty="0" smtClean="0"/>
              <a:t> </a:t>
            </a:r>
            <a:r>
              <a:rPr lang="en-US" sz="3200" dirty="0"/>
              <a:t>SPV would pay the lease payments to the </a:t>
            </a:r>
            <a:r>
              <a:rPr lang="en-US" sz="3200" i="1" dirty="0" err="1"/>
              <a:t>S</a:t>
            </a:r>
            <a:r>
              <a:rPr lang="en-US" sz="3200" i="1" dirty="0" err="1" smtClean="0"/>
              <a:t>ukuk</a:t>
            </a:r>
            <a:r>
              <a:rPr lang="en-US" sz="3200" i="1" dirty="0" smtClean="0"/>
              <a:t> </a:t>
            </a:r>
            <a:r>
              <a:rPr lang="en-US" sz="3200" dirty="0" smtClean="0"/>
              <a:t>holders </a:t>
            </a:r>
            <a:endParaRPr lang="en-US" sz="32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At </a:t>
            </a:r>
            <a:r>
              <a:rPr lang="en-US" sz="3200" dirty="0" smtClean="0"/>
              <a:t>redemption date, </a:t>
            </a:r>
            <a:r>
              <a:rPr lang="en-US" sz="3200" dirty="0" err="1" smtClean="0"/>
              <a:t>Nakheel</a:t>
            </a:r>
            <a:r>
              <a:rPr lang="en-US" sz="3200" dirty="0" smtClean="0"/>
              <a:t> Holdings 2 as the </a:t>
            </a:r>
            <a:r>
              <a:rPr lang="en-US" sz="3200" dirty="0"/>
              <a:t>lessee had to purchase the </a:t>
            </a:r>
            <a:r>
              <a:rPr lang="en-US" sz="3200" i="1" dirty="0" err="1"/>
              <a:t>S</a:t>
            </a:r>
            <a:r>
              <a:rPr lang="en-US" sz="3200" i="1" dirty="0" err="1" smtClean="0"/>
              <a:t>ukuk</a:t>
            </a:r>
            <a:r>
              <a:rPr lang="en-US" sz="3200" i="1" dirty="0" smtClean="0"/>
              <a:t> </a:t>
            </a:r>
            <a:r>
              <a:rPr lang="en-US" sz="3200" dirty="0"/>
              <a:t>assets from the lessor in accordance with a purchase undertaking at </a:t>
            </a:r>
            <a:r>
              <a:rPr lang="en-US" sz="3200" dirty="0" smtClean="0"/>
              <a:t>exercise price that  </a:t>
            </a:r>
            <a:r>
              <a:rPr lang="en-US" sz="3200" dirty="0"/>
              <a:t>was equal to the redemption amount of the </a:t>
            </a:r>
            <a:r>
              <a:rPr lang="en-US" sz="3200" i="1" dirty="0" err="1"/>
              <a:t>sukuk</a:t>
            </a:r>
            <a:r>
              <a:rPr lang="en-US" sz="3200" i="1" dirty="0"/>
              <a:t> </a:t>
            </a:r>
            <a:endParaRPr lang="en-US" sz="3200" i="1" dirty="0" smtClean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Proceeds received by </a:t>
            </a:r>
            <a:r>
              <a:rPr lang="en-US" sz="3200" dirty="0" err="1" smtClean="0"/>
              <a:t>Nakheel</a:t>
            </a:r>
            <a:r>
              <a:rPr lang="en-US" sz="3200" dirty="0" smtClean="0"/>
              <a:t> Holdings 1 as lessor would be </a:t>
            </a:r>
            <a:r>
              <a:rPr lang="en-US" sz="3200" dirty="0"/>
              <a:t>used to pay back </a:t>
            </a:r>
            <a:r>
              <a:rPr lang="en-US" sz="3200" dirty="0" smtClean="0"/>
              <a:t>principal </a:t>
            </a:r>
            <a:r>
              <a:rPr lang="en-US" sz="3200" dirty="0"/>
              <a:t>amount to </a:t>
            </a:r>
            <a:r>
              <a:rPr lang="en-US" sz="3200" dirty="0" err="1" smtClean="0"/>
              <a:t>Su</a:t>
            </a:r>
            <a:r>
              <a:rPr lang="en-US" sz="3200" i="1" dirty="0" err="1" smtClean="0"/>
              <a:t>kuk</a:t>
            </a:r>
            <a:r>
              <a:rPr lang="en-US" sz="3200" i="1" dirty="0" smtClean="0"/>
              <a:t> </a:t>
            </a:r>
            <a:r>
              <a:rPr lang="en-US" sz="3200" dirty="0" smtClean="0"/>
              <a:t>holders</a:t>
            </a:r>
            <a:endParaRPr lang="en-US" sz="3200" dirty="0"/>
          </a:p>
          <a:p>
            <a:r>
              <a:rPr lang="en-US" sz="3200" dirty="0"/>
              <a:t> </a:t>
            </a:r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388554"/>
              </p:ext>
            </p:extLst>
          </p:nvPr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Nakheel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Manfaa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Ijarah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Sukuk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Structure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contd.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613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23899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l"/>
            <a:r>
              <a:rPr lang="en-US" sz="3200" b="1" dirty="0" err="1" smtClean="0">
                <a:solidFill>
                  <a:schemeClr val="bg1"/>
                </a:solidFill>
              </a:rPr>
              <a:t>Nakheel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i="1" dirty="0" err="1" smtClean="0">
                <a:solidFill>
                  <a:schemeClr val="bg1"/>
                </a:solidFill>
              </a:rPr>
              <a:t>Sukuk</a:t>
            </a:r>
            <a:r>
              <a:rPr lang="en-US" sz="3200" b="1" dirty="0" smtClean="0">
                <a:solidFill>
                  <a:schemeClr val="bg1"/>
                </a:solidFill>
              </a:rPr>
              <a:t> Guarantee Structure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2300"/>
            <a:ext cx="12192000" cy="614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948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6944"/>
            <a:ext cx="12192000" cy="6136395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err="1"/>
              <a:t>Nakheel</a:t>
            </a:r>
            <a:r>
              <a:rPr lang="en-US" sz="3200" dirty="0"/>
              <a:t> Holdings 1, </a:t>
            </a:r>
            <a:r>
              <a:rPr lang="en-US" sz="3200" dirty="0" err="1"/>
              <a:t>Nakheel</a:t>
            </a:r>
            <a:r>
              <a:rPr lang="en-US" sz="3200" dirty="0"/>
              <a:t> Holdings 2, and </a:t>
            </a:r>
            <a:r>
              <a:rPr lang="en-US" sz="3200" dirty="0" err="1"/>
              <a:t>Nakheel</a:t>
            </a:r>
            <a:r>
              <a:rPr lang="en-US" sz="3200" dirty="0"/>
              <a:t> Holdings 3 (the co-obligors) granted a co-obligor guarantee to </a:t>
            </a:r>
            <a:r>
              <a:rPr lang="en-US" sz="3200" dirty="0" err="1"/>
              <a:t>Nakheel</a:t>
            </a:r>
            <a:r>
              <a:rPr lang="en-US" sz="3200" dirty="0"/>
              <a:t> SPV.  Each of them jointly and severally guaranteed payment, delivery, and other </a:t>
            </a:r>
            <a:r>
              <a:rPr lang="en-US" sz="3200" dirty="0" smtClean="0"/>
              <a:t>obligations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 Under this co-obligor guarantee, the co-obligors entered into various covenants, such as a negative pledge, change of control provisions, limitations on financial indebtedness, asset sales, loans, dividends, the granting of security, and the granting of undertakings to maintain insurance and provide financial </a:t>
            </a:r>
            <a:r>
              <a:rPr lang="en-US" sz="3200" dirty="0" smtClean="0"/>
              <a:t>information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 In addition, Dubai World issued a guarantee to </a:t>
            </a:r>
            <a:r>
              <a:rPr lang="en-US" sz="3200" dirty="0" err="1"/>
              <a:t>Nakheel</a:t>
            </a:r>
            <a:r>
              <a:rPr lang="en-US" sz="3200" dirty="0"/>
              <a:t> SPV for the payment obligations of the co-obligors.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Under </a:t>
            </a:r>
            <a:r>
              <a:rPr lang="en-US" sz="3200" dirty="0"/>
              <a:t>that guarantee, Dubai World also entered into certain covenants such as a negative pledge and maintenance of ownership undertaking (stating that it would maintain ownership and control over its subsidiaries</a:t>
            </a:r>
            <a:r>
              <a:rPr lang="en-US" sz="3200" dirty="0" smtClean="0"/>
              <a:t>)</a:t>
            </a:r>
            <a:endParaRPr lang="en-US" sz="32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244602"/>
              </p:ext>
            </p:extLst>
          </p:nvPr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Nakheel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i="1" dirty="0" err="1" smtClean="0">
                          <a:solidFill>
                            <a:schemeClr val="bg1"/>
                          </a:solidFill>
                        </a:rPr>
                        <a:t>Sukuk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Guarantee</a:t>
                      </a:r>
                      <a:r>
                        <a:rPr lang="en-US" sz="3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Structure 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contd. 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815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7400"/>
            <a:ext cx="12192000" cy="6223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169829"/>
              </p:ext>
            </p:extLst>
          </p:nvPr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Nakheel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3200" dirty="0" err="1" smtClean="0">
                          <a:solidFill>
                            <a:schemeClr val="bg1"/>
                          </a:solidFill>
                        </a:rPr>
                        <a:t>Sukuk</a:t>
                      </a:r>
                      <a:r>
                        <a:rPr lang="en-US" sz="3200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r>
                        <a:rPr lang="en-US" sz="3200" baseline="0" dirty="0" smtClean="0">
                          <a:solidFill>
                            <a:schemeClr val="bg1"/>
                          </a:solidFill>
                        </a:rPr>
                        <a:t> Collateral Security Structure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168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6944"/>
            <a:ext cx="12192000" cy="6136395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942424"/>
              </p:ext>
            </p:extLst>
          </p:nvPr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Further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protection for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</a:rPr>
                        <a:t>Nakheel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i="1" baseline="0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800" i="1" baseline="0" dirty="0" smtClean="0">
                          <a:solidFill>
                            <a:schemeClr val="tx1"/>
                          </a:solidFill>
                        </a:rPr>
                        <a:t> through collateral security structure…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95371"/>
              </p:ext>
            </p:extLst>
          </p:nvPr>
        </p:nvGraphicFramePr>
        <p:xfrm>
          <a:off x="209320" y="616945"/>
          <a:ext cx="1198268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2680"/>
              </a:tblGrid>
              <a:tr h="548640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6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Holdings 1, </a:t>
                      </a:r>
                      <a:r>
                        <a:rPr lang="en-US" sz="2600" b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6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Holdings 2, and </a:t>
                      </a:r>
                      <a:r>
                        <a:rPr lang="en-US" sz="2600" b="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6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Holdings 3 had each granted </a:t>
                      </a:r>
                      <a:r>
                        <a:rPr lang="en-US" sz="2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co-obligor guarantee to </a:t>
                      </a:r>
                      <a:r>
                        <a:rPr lang="en-US" sz="2600" b="1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6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SPV </a:t>
                      </a:r>
                      <a:r>
                        <a:rPr lang="en-US" sz="26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guaranteeing their own and each other’s payment obligations. This co-obligor guarantee was the first form of credit enhancement built into the structure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Dubai World had issued a guarantee to </a:t>
                      </a:r>
                      <a:r>
                        <a:rPr lang="en-US" sz="2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SPV </a:t>
                      </a:r>
                      <a:r>
                        <a:rPr lang="en-US" sz="2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guaranteeing the payment obligations of the co-obligors. So if the co-obligors failed to pay, </a:t>
                      </a:r>
                      <a:r>
                        <a:rPr lang="en-US" sz="2600" b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SPV had recourse to Dubai World’s credit enhancement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accordance with a purchase undertaking, </a:t>
                      </a:r>
                      <a:r>
                        <a:rPr lang="en-US" sz="2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Holdings 2 had undertaken to purchase all of </a:t>
                      </a:r>
                      <a:r>
                        <a:rPr lang="en-US" sz="2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SPV’s interests in the </a:t>
                      </a:r>
                      <a:r>
                        <a:rPr lang="en-US" sz="2600" b="1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26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assets </a:t>
                      </a:r>
                      <a:r>
                        <a:rPr lang="en-US" sz="2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maturity date or at the occurrence of a dissolution event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 </a:t>
                      </a:r>
                      <a:r>
                        <a:rPr lang="en-US" sz="2600" b="1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26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holders had assumed that the Dubai Government had implicitly guaranteed to fulfill the payment obligations of Dubai World since the government fully owned Dubai World</a:t>
                      </a:r>
                      <a:endParaRPr lang="en-US" sz="2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18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25417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Agenda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52" y="925417"/>
            <a:ext cx="9529591" cy="5552501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en-US" sz="3000" b="1" dirty="0" smtClean="0"/>
              <a:t>Case Studies of East Cameron Partners &amp; </a:t>
            </a:r>
            <a:r>
              <a:rPr lang="en-US" sz="3000" b="1" dirty="0" err="1" smtClean="0"/>
              <a:t>Nakheel</a:t>
            </a:r>
            <a:r>
              <a:rPr lang="en-US" sz="3000" b="1" dirty="0" smtClean="0"/>
              <a:t> </a:t>
            </a:r>
            <a:r>
              <a:rPr lang="en-US" sz="3000" b="1" i="1" dirty="0" err="1" smtClean="0"/>
              <a:t>Sukuk</a:t>
            </a:r>
            <a:r>
              <a:rPr lang="en-US" sz="3000" b="1" dirty="0"/>
              <a:t> </a:t>
            </a:r>
            <a:r>
              <a:rPr lang="en-US" sz="3000" b="1" dirty="0" smtClean="0"/>
              <a:t>Default</a:t>
            </a:r>
            <a:r>
              <a:rPr lang="en-US" sz="3000" dirty="0" smtClean="0"/>
              <a:t>:</a:t>
            </a:r>
            <a:endParaRPr lang="en-US" sz="3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Structure of </a:t>
            </a:r>
            <a:r>
              <a:rPr lang="en-US" sz="3000" i="1" dirty="0" err="1" smtClean="0"/>
              <a:t>Sukuk</a:t>
            </a:r>
            <a:endParaRPr lang="en-US" sz="3000" i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What </a:t>
            </a:r>
            <a:r>
              <a:rPr lang="en-US" sz="3000" dirty="0"/>
              <a:t>were the main reasons for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 smtClean="0"/>
              <a:t>defaults?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How </a:t>
            </a:r>
            <a:r>
              <a:rPr lang="en-US" sz="3000" dirty="0"/>
              <a:t>were the distress situations </a:t>
            </a:r>
            <a:r>
              <a:rPr lang="en-US" sz="3000" dirty="0" smtClean="0"/>
              <a:t>resolved?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Did </a:t>
            </a:r>
            <a:r>
              <a:rPr lang="en-US" sz="3000" dirty="0"/>
              <a:t>investors have any recourse </a:t>
            </a:r>
            <a:r>
              <a:rPr lang="en-US" sz="3000" dirty="0" smtClean="0"/>
              <a:t>to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/>
              <a:t>assets and if not, why </a:t>
            </a:r>
            <a:r>
              <a:rPr lang="en-US" sz="3000" dirty="0" smtClean="0"/>
              <a:t>not?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/>
              <a:t>How have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/>
              <a:t>been restructured after default events?</a:t>
            </a:r>
            <a:endParaRPr lang="en-US" sz="3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Does </a:t>
            </a:r>
            <a:r>
              <a:rPr lang="en-US" sz="3000" dirty="0"/>
              <a:t>the analysis of these </a:t>
            </a:r>
            <a:r>
              <a:rPr lang="en-US" sz="3000" dirty="0" smtClean="0"/>
              <a:t>distress situations </a:t>
            </a:r>
            <a:r>
              <a:rPr lang="en-US" sz="3000" dirty="0"/>
              <a:t>and their resolution offer insights on the future of Islamic Finance?</a:t>
            </a:r>
            <a:endParaRPr lang="en-US" sz="3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954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6944"/>
            <a:ext cx="12192000" cy="6136395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410472"/>
              </p:ext>
            </p:extLst>
          </p:nvPr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Nakheel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i="1" baseline="0" dirty="0" err="1" smtClean="0">
                          <a:solidFill>
                            <a:schemeClr val="bg1"/>
                          </a:solidFill>
                        </a:rPr>
                        <a:t>Sukuk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default…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992509"/>
              </p:ext>
            </p:extLst>
          </p:nvPr>
        </p:nvGraphicFramePr>
        <p:xfrm>
          <a:off x="0" y="616944"/>
          <a:ext cx="1219200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593809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Following 2008 global financial crisis, Dubai government sought a standstill for US$59 billion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owned by Dubai World including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of US$3.5 billion - 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Dubai World had huge short term borrowings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Falling oil prices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Real estate price bubble burst due to excessive supply of residential and commercial properties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Liquidity mismatch due to short term liabilities and long term receivables from property develop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ment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Problems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encountered included-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200" b="0" baseline="0" dirty="0" err="1" smtClean="0">
                          <a:solidFill>
                            <a:schemeClr val="tx1"/>
                          </a:solidFill>
                        </a:rPr>
                        <a:t>Ambiguiy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 about actual worth of </a:t>
                      </a:r>
                      <a:r>
                        <a:rPr lang="en-US" sz="2200" b="0" baseline="0" dirty="0" err="1" smtClean="0">
                          <a:solidFill>
                            <a:schemeClr val="tx1"/>
                          </a:solidFill>
                        </a:rPr>
                        <a:t>Nahkeel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 properties used for execution of the </a:t>
                      </a:r>
                      <a:r>
                        <a:rPr lang="en-US" sz="2200" b="0" i="1" baseline="0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 transaction – Dubai Waterfront was valued around US$4.2 billion more than</a:t>
                      </a:r>
                      <a:r>
                        <a:rPr lang="en-US" sz="2200" b="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i="1" baseline="0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200" b="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amount on land that was yet to be developed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Dubai World Guarantee was not good as it faced financial troubles itself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Dubai World as holding company has its own superior creditors than </a:t>
                      </a:r>
                      <a:r>
                        <a:rPr lang="en-US" sz="2200" b="0" i="1" baseline="0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200" b="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investors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200" b="0" baseline="0" dirty="0" err="1" smtClean="0">
                          <a:solidFill>
                            <a:schemeClr val="tx1"/>
                          </a:solidFill>
                        </a:rPr>
                        <a:t>Nakheel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 PJSC showed that for 2009 it had a net exposure of AED 12.8 billion to Dubai World (which is amount due to be paid to </a:t>
                      </a:r>
                      <a:r>
                        <a:rPr lang="en-US" sz="2200" b="0" baseline="0" dirty="0" err="1" smtClean="0">
                          <a:solidFill>
                            <a:schemeClr val="tx1"/>
                          </a:solidFill>
                        </a:rPr>
                        <a:t>Nakheel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b="0" i="1" baseline="0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</a:rPr>
                        <a:t> holders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endParaRPr lang="en-US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236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6944"/>
            <a:ext cx="12192000" cy="6136395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I</a:t>
            </a:r>
            <a:r>
              <a:rPr lang="en-US" sz="3200" dirty="0" smtClean="0"/>
              <a:t>n </a:t>
            </a:r>
            <a:r>
              <a:rPr lang="en-US" sz="3200" dirty="0"/>
              <a:t>December 2009, Abu Dhabi, also an emirate of the UAE, granted Dubai a $10 billion loan to repay some of its debts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This loan was used to refund the </a:t>
            </a:r>
            <a:r>
              <a:rPr lang="en-US" sz="3200" i="1" dirty="0" err="1"/>
              <a:t>S</a:t>
            </a:r>
            <a:r>
              <a:rPr lang="en-US" sz="3200" i="1" dirty="0" err="1" smtClean="0"/>
              <a:t>ukuk</a:t>
            </a:r>
            <a:r>
              <a:rPr lang="en-US" sz="3200" i="1" dirty="0" smtClean="0"/>
              <a:t> </a:t>
            </a:r>
            <a:r>
              <a:rPr lang="en-US" sz="3200" dirty="0"/>
              <a:t>holders their principal amount at maturity date, and the </a:t>
            </a:r>
            <a:r>
              <a:rPr lang="en-US" sz="3200" i="1" dirty="0" err="1"/>
              <a:t>S</a:t>
            </a:r>
            <a:r>
              <a:rPr lang="en-US" sz="3200" i="1" dirty="0" err="1" smtClean="0"/>
              <a:t>ukuk</a:t>
            </a:r>
            <a:r>
              <a:rPr lang="en-US" sz="3200" i="1" dirty="0" smtClean="0"/>
              <a:t> </a:t>
            </a:r>
            <a:r>
              <a:rPr lang="en-US" sz="3200" dirty="0"/>
              <a:t>were redeemed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In March 2010, </a:t>
            </a:r>
            <a:r>
              <a:rPr lang="en-US" sz="3200" dirty="0" smtClean="0"/>
              <a:t>two </a:t>
            </a:r>
            <a:r>
              <a:rPr lang="en-US" sz="3200" dirty="0"/>
              <a:t>other outstanding </a:t>
            </a:r>
            <a:r>
              <a:rPr lang="en-US" sz="3200" i="1" dirty="0" err="1"/>
              <a:t>sukuk</a:t>
            </a:r>
            <a:r>
              <a:rPr lang="en-US" sz="3200" i="1" dirty="0"/>
              <a:t> </a:t>
            </a:r>
            <a:r>
              <a:rPr lang="en-US" sz="3200" dirty="0"/>
              <a:t>of </a:t>
            </a:r>
            <a:r>
              <a:rPr lang="en-US" sz="3200" dirty="0" err="1"/>
              <a:t>Nakheel</a:t>
            </a:r>
            <a:r>
              <a:rPr lang="en-US" sz="3200" dirty="0"/>
              <a:t> that come due in 2010 and 2011: they will be paid back in full as well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Resolution of distressed </a:t>
                      </a:r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Nakheel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i="1" baseline="0" dirty="0" err="1" smtClean="0">
                          <a:solidFill>
                            <a:schemeClr val="bg1"/>
                          </a:solidFill>
                        </a:rPr>
                        <a:t>Sukuk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…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924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6944"/>
            <a:ext cx="12192000" cy="6136395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286351"/>
              </p:ext>
            </p:extLst>
          </p:nvPr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bg1"/>
                          </a:solidFill>
                        </a:rPr>
                        <a:t>Nakheel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i="1" baseline="0" err="1" smtClean="0">
                          <a:solidFill>
                            <a:schemeClr val="bg1"/>
                          </a:solidFill>
                        </a:rPr>
                        <a:t>Sukuk</a:t>
                      </a:r>
                      <a:r>
                        <a:rPr lang="en-US" sz="2800" baseline="0" smtClean="0">
                          <a:solidFill>
                            <a:schemeClr val="bg1"/>
                          </a:solidFill>
                        </a:rPr>
                        <a:t> default reveals the following weaknesses…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025981"/>
              </p:ext>
            </p:extLst>
          </p:nvPr>
        </p:nvGraphicFramePr>
        <p:xfrm>
          <a:off x="0" y="616944"/>
          <a:ext cx="121920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5938092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assets were leasehold rights to the underlying tangible assets for a period of 50 years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means that there was no proprietary transfer of ownership rights in these underlying tangible assets from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Holdings 1 to </a:t>
                      </a:r>
                      <a:r>
                        <a:rPr lang="en-US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Nakheel</a:t>
                      </a: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SPV--there was merely a transfer of leasehold rights</a:t>
                      </a:r>
                    </a:p>
                    <a:p>
                      <a:pPr marL="457200" lvl="1" indent="0">
                        <a:buFont typeface="Wingdings" panose="05000000000000000000" pitchFamily="2" charset="2"/>
                        <a:buNone/>
                      </a:pPr>
                      <a:endParaRPr lang="en-US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Leasehold interests are not viewed as real rights, or property rights, under the relevant laws of the UAE as applicable in Dubai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Dubai, leasehold interests were viewed then as unregistered personal contractual rights binding the parties as opposed to rights attached to the land in question</a:t>
                      </a:r>
                    </a:p>
                    <a:p>
                      <a:pPr marL="800100" lvl="1" indent="-342900">
                        <a:buFont typeface="Wingdings" panose="05000000000000000000" pitchFamily="2" charset="2"/>
                        <a:buChar char="Ø"/>
                      </a:pPr>
                      <a:endParaRPr lang="en-US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Leases can only become real or property rights attaching to the underlying land through registration, but this had not yet happened but no formal regulations exist setting for such registrations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5944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25417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Agenda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52" y="925417"/>
            <a:ext cx="9529591" cy="5552501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en-US" sz="3000" b="1" dirty="0" smtClean="0"/>
              <a:t>Case </a:t>
            </a:r>
            <a:r>
              <a:rPr lang="en-US" sz="3000" b="1" dirty="0" smtClean="0"/>
              <a:t>Study </a:t>
            </a:r>
            <a:r>
              <a:rPr lang="en-US" sz="3000" b="1" dirty="0" err="1" smtClean="0"/>
              <a:t>Nakheel</a:t>
            </a:r>
            <a:r>
              <a:rPr lang="en-US" sz="3000" b="1" dirty="0" smtClean="0"/>
              <a:t> </a:t>
            </a:r>
            <a:r>
              <a:rPr lang="en-US" sz="3000" b="1" i="1" dirty="0" err="1" smtClean="0"/>
              <a:t>Sukuk</a:t>
            </a:r>
            <a:r>
              <a:rPr lang="en-US" sz="3000" b="1" dirty="0"/>
              <a:t> </a:t>
            </a:r>
            <a:r>
              <a:rPr lang="en-US" sz="3000" b="1" dirty="0" smtClean="0"/>
              <a:t>Default</a:t>
            </a:r>
            <a:r>
              <a:rPr lang="en-US" sz="3000" dirty="0" smtClean="0"/>
              <a:t>:</a:t>
            </a:r>
            <a:endParaRPr lang="en-US" sz="3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Structure of </a:t>
            </a:r>
            <a:r>
              <a:rPr lang="en-US" sz="3000" i="1" dirty="0" err="1" smtClean="0"/>
              <a:t>Sukuk</a:t>
            </a:r>
            <a:endParaRPr lang="en-US" sz="3000" i="1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What </a:t>
            </a:r>
            <a:r>
              <a:rPr lang="en-US" sz="3000" dirty="0"/>
              <a:t>were the main reasons for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 smtClean="0"/>
              <a:t>defaults?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How </a:t>
            </a:r>
            <a:r>
              <a:rPr lang="en-US" sz="3000" dirty="0"/>
              <a:t>were the distress situations </a:t>
            </a:r>
            <a:r>
              <a:rPr lang="en-US" sz="3000" dirty="0" smtClean="0"/>
              <a:t>resolved?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Did </a:t>
            </a:r>
            <a:r>
              <a:rPr lang="en-US" sz="3000" dirty="0"/>
              <a:t>investors have any recourse </a:t>
            </a:r>
            <a:r>
              <a:rPr lang="en-US" sz="3000" dirty="0" smtClean="0"/>
              <a:t>to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/>
              <a:t>assets and if not, why </a:t>
            </a:r>
            <a:r>
              <a:rPr lang="en-US" sz="3000" dirty="0" smtClean="0"/>
              <a:t>not?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/>
              <a:t>How have </a:t>
            </a:r>
            <a:r>
              <a:rPr lang="en-US" sz="3000" i="1" dirty="0" err="1"/>
              <a:t>S</a:t>
            </a:r>
            <a:r>
              <a:rPr lang="en-US" sz="3000" i="1" dirty="0" err="1" smtClean="0"/>
              <a:t>ukuk</a:t>
            </a:r>
            <a:r>
              <a:rPr lang="en-US" sz="3000" i="1" dirty="0" smtClean="0"/>
              <a:t> </a:t>
            </a:r>
            <a:r>
              <a:rPr lang="en-US" sz="3000" dirty="0"/>
              <a:t>been restructured after default events?</a:t>
            </a:r>
            <a:endParaRPr lang="en-US" sz="3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Does </a:t>
            </a:r>
            <a:r>
              <a:rPr lang="en-US" sz="3000" dirty="0"/>
              <a:t>the analysis of these </a:t>
            </a:r>
            <a:r>
              <a:rPr lang="en-US" sz="3000" dirty="0" smtClean="0"/>
              <a:t>distress situations </a:t>
            </a:r>
            <a:r>
              <a:rPr lang="en-US" sz="3000" dirty="0"/>
              <a:t>and their resolution offer insights on the future of Islamic Finance?</a:t>
            </a:r>
            <a:endParaRPr lang="en-US" sz="3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5689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6944"/>
            <a:ext cx="12192000" cy="6136395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l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050288"/>
              </p:ext>
            </p:extLst>
          </p:nvPr>
        </p:nvGraphicFramePr>
        <p:xfrm>
          <a:off x="0" y="0"/>
          <a:ext cx="1219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800" i="1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: critical issues relating to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insolvency…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535382"/>
              </p:ext>
            </p:extLst>
          </p:nvPr>
        </p:nvGraphicFramePr>
        <p:xfrm>
          <a:off x="209320" y="616945"/>
          <a:ext cx="11982680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2680"/>
              </a:tblGrid>
              <a:tr h="5486400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Governing</a:t>
                      </a:r>
                      <a:r>
                        <a:rPr lang="en-US" sz="2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law and enforceability of foreign court’ ruling in cross-border contracts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Ownership of the </a:t>
                      </a:r>
                      <a:r>
                        <a:rPr lang="en-US" sz="2600" b="0" i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2600" b="0" i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trust assets: Are the contracts bankruptcy-proof?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Credit enhancement - </a:t>
                      </a:r>
                      <a:r>
                        <a:rPr lang="en-US" sz="2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permissible for the manager of </a:t>
                      </a:r>
                      <a:r>
                        <a:rPr lang="en-US" sz="2600" b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2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acting as partner in </a:t>
                      </a:r>
                      <a:r>
                        <a:rPr lang="en-US" sz="2600" b="0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musharakah</a:t>
                      </a:r>
                      <a:r>
                        <a:rPr lang="en-US" sz="2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undertake to offer loan contracts with guaranteed returns</a:t>
                      </a:r>
                      <a:endParaRPr lang="en-US" sz="2600" b="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Limited recourse – asset-based </a:t>
                      </a:r>
                      <a:r>
                        <a:rPr lang="en-US" sz="2600" b="0" i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endParaRPr lang="en-US" sz="2600" b="0" i="1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Proprietary protection is more important than a contractual agreement--especially in case of insolvency; if there is a transfer of ownership, the assets will not form part of the bankruptcy estate of the originator</a:t>
                      </a:r>
                      <a:endParaRPr lang="en-US" sz="2600" b="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Role of </a:t>
                      </a:r>
                      <a:r>
                        <a:rPr lang="en-US" sz="2600" b="0" i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Shariah</a:t>
                      </a:r>
                      <a:r>
                        <a:rPr lang="en-US" sz="2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boards – </a:t>
                      </a:r>
                    </a:p>
                    <a:p>
                      <a:pPr marL="9144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administrative and procedural issues </a:t>
                      </a:r>
                    </a:p>
                    <a:p>
                      <a:pPr marL="9144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lawful transfer of the ownership of </a:t>
                      </a:r>
                      <a:r>
                        <a:rPr lang="en-US" sz="2400" b="0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assets to </a:t>
                      </a:r>
                      <a:r>
                        <a:rPr lang="en-US" sz="2400" b="0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2400" b="0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holders</a:t>
                      </a:r>
                    </a:p>
                    <a:p>
                      <a:pPr marL="9144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of the trust entity in concerned jurisdiction</a:t>
                      </a:r>
                    </a:p>
                    <a:p>
                      <a:pPr marL="9144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earning capacity of the underlying </a:t>
                      </a:r>
                      <a:r>
                        <a:rPr lang="en-US" sz="2400" b="0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assets to generate returns offered in </a:t>
                      </a:r>
                      <a:r>
                        <a:rPr lang="en-US" sz="2400" b="0" i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Sukuk</a:t>
                      </a:r>
                      <a:r>
                        <a:rPr lang="en-US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documents</a:t>
                      </a:r>
                      <a:endParaRPr lang="en-US" sz="2400" b="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14400" marR="0" lvl="1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2600" b="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5534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11433-F193-45B8-8F02-4403764EAABF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209800" y="609600"/>
          <a:ext cx="80010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0"/>
              </a:tblGrid>
              <a:tr h="56388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6000" dirty="0" smtClean="0">
                          <a:solidFill>
                            <a:schemeClr val="tx1"/>
                          </a:solidFill>
                        </a:rPr>
                        <a:t>THANK</a:t>
                      </a:r>
                      <a:r>
                        <a:rPr lang="en-US" sz="6000" baseline="0" dirty="0" smtClean="0">
                          <a:solidFill>
                            <a:schemeClr val="tx1"/>
                          </a:solidFill>
                        </a:rPr>
                        <a:t> YOU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600" baseline="0" dirty="0" smtClean="0">
                          <a:solidFill>
                            <a:schemeClr val="tx1"/>
                          </a:solidFill>
                        </a:rPr>
                        <a:t>saunganwong@worldbank.org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5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96900"/>
            <a:ext cx="12192001" cy="62611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0"/>
          <a:ext cx="12192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5080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East Cameron Partners – Transaction Schematic Panel A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5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36435"/>
            <a:ext cx="12192000" cy="5921565"/>
          </a:xfrm>
        </p:spPr>
        <p:txBody>
          <a:bodyPr/>
          <a:lstStyle/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ECP issued </a:t>
            </a:r>
            <a:r>
              <a:rPr lang="en-US" sz="27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sukuk</a:t>
            </a:r>
            <a:r>
              <a:rPr lang="en-US" sz="27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of USD165.67 million in July 2006 with maturity period of 13 </a:t>
            </a: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years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Underlying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contract was </a:t>
            </a:r>
            <a:r>
              <a:rPr lang="en-US" sz="27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musharakah</a:t>
            </a:r>
            <a:r>
              <a:rPr lang="en-US" sz="2700" i="1" dirty="0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2700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i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Sukuk</a:t>
            </a:r>
            <a:r>
              <a:rPr lang="en-US" sz="27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investors own </a:t>
            </a:r>
            <a:r>
              <a:rPr lang="en-US" sz="2700" i="1" dirty="0">
                <a:ea typeface="Calibri" panose="020F0502020204030204" pitchFamily="34" charset="0"/>
                <a:cs typeface="Times New Roman" panose="02020603050405020304" pitchFamily="18" charset="0"/>
              </a:rPr>
              <a:t>Overriding Royalty Interest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(ORRI) in two gas properties </a:t>
            </a: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through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an SPV acting as a trustee of </a:t>
            </a:r>
            <a:r>
              <a:rPr lang="en-US" sz="27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sukuk</a:t>
            </a:r>
            <a:r>
              <a:rPr lang="en-US" sz="27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holders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Louisiana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state law recognizes ORRI as real property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The originator also contributed its funds into the </a:t>
            </a:r>
            <a:r>
              <a:rPr lang="en-US" sz="27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musharakah</a:t>
            </a:r>
            <a:endParaRPr lang="en-US" sz="27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Assets of the </a:t>
            </a:r>
            <a:r>
              <a:rPr lang="en-US" sz="27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musharakah</a:t>
            </a:r>
            <a:r>
              <a:rPr lang="en-US" sz="27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were co-owned by </a:t>
            </a:r>
            <a:r>
              <a:rPr lang="en-US" sz="27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sukuk</a:t>
            </a:r>
            <a:r>
              <a:rPr lang="en-US" sz="27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holders and the originator company ECP 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Sukuk</a:t>
            </a:r>
            <a:r>
              <a:rPr lang="en-US" sz="2700" i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were secured by a mortgage on the assets of the issuer (</a:t>
            </a:r>
            <a:r>
              <a:rPr lang="en-US" sz="27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ECG) </a:t>
            </a:r>
            <a:r>
              <a:rPr lang="en-US" sz="2700" dirty="0">
                <a:ea typeface="Calibri" panose="020F0502020204030204" pitchFamily="34" charset="0"/>
                <a:cs typeface="Times New Roman" panose="02020603050405020304" pitchFamily="18" charset="0"/>
              </a:rPr>
              <a:t>which included the ORRI and secured accounts</a:t>
            </a:r>
          </a:p>
          <a:p>
            <a:pPr algn="l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364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bg1"/>
                </a:solidFill>
              </a:rPr>
              <a:t>Case study 1: East Cameron Partners (ECP) </a:t>
            </a:r>
            <a:r>
              <a:rPr lang="en-US" sz="4000" b="1" i="1" dirty="0" err="1" smtClean="0">
                <a:solidFill>
                  <a:schemeClr val="bg1"/>
                </a:solidFill>
              </a:rPr>
              <a:t>Sukuk</a:t>
            </a:r>
            <a:endParaRPr lang="en-US" sz="4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62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36435"/>
            <a:ext cx="12192000" cy="5921565"/>
          </a:xfrm>
        </p:spPr>
        <p:txBody>
          <a:bodyPr/>
          <a:lstStyle/>
          <a:p>
            <a:pPr algn="l"/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364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bg1"/>
                </a:solidFill>
              </a:rPr>
              <a:t>East Cameron Partners (ECP) </a:t>
            </a:r>
            <a:r>
              <a:rPr lang="en-US" sz="4000" b="1" i="1" dirty="0" err="1" smtClean="0">
                <a:solidFill>
                  <a:schemeClr val="bg1"/>
                </a:solidFill>
              </a:rPr>
              <a:t>Sukuk</a:t>
            </a:r>
            <a:endParaRPr lang="en-US" sz="4000" b="1" i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45175"/>
              </p:ext>
            </p:extLst>
          </p:nvPr>
        </p:nvGraphicFramePr>
        <p:xfrm>
          <a:off x="0" y="936435"/>
          <a:ext cx="12096520" cy="7601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6520"/>
              </a:tblGrid>
              <a:tr h="57397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3000" b="0" i="1" dirty="0" err="1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Sukuk</a:t>
                      </a:r>
                      <a:r>
                        <a:rPr lang="en-US" sz="3000" b="0" i="1" dirty="0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="0" dirty="0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proceeds would be used to buy the ORRI from the Purchaser SPV following a Funding Agreement for USD$ 113.8 million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remaining amount was appropriated for development plan, a reserve account and the purchase of put options for natural gas to hedge against risk of fall in gas prices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Originator contributed its share of capital in the form of a transfer of ORRI into the purchaser SPV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Next, the purchaser SPV, holding ORRI in the properties, would be entitled to around 90% of ECP’s net revenue generated though gas production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</a:rPr>
                        <a:t>Proceeds of the oil and gas sale would be transferred to an allocation account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3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 account maintained as credit enhancement to meet any shortfall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 account maintained as credit enhancement to meet any shortfall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2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reserve account was also maintained as a credit enhancement, dedicated to meet any shortfall</a:t>
                      </a:r>
                      <a:endParaRPr lang="en-US" sz="2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2200" dirty="0" smtClean="0">
                        <a:solidFill>
                          <a:schemeClr val="tx1"/>
                        </a:solidFill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5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0" y="0"/>
          <a:ext cx="12192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/>
              </a:tblGrid>
              <a:tr h="5080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East Cameron Partners – Transaction Schematic Panel B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6100"/>
            <a:ext cx="12192000" cy="631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46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36435"/>
            <a:ext cx="12192000" cy="5921565"/>
          </a:xfrm>
        </p:spPr>
        <p:txBody>
          <a:bodyPr/>
          <a:lstStyle/>
          <a:p>
            <a:pPr algn="l"/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3643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bg1"/>
                </a:solidFill>
              </a:rPr>
              <a:t>East Cameron Partners (ECP) </a:t>
            </a:r>
            <a:r>
              <a:rPr lang="en-US" sz="4000" b="1" i="1" dirty="0" err="1" smtClean="0">
                <a:solidFill>
                  <a:schemeClr val="bg1"/>
                </a:solidFill>
              </a:rPr>
              <a:t>Sukuk</a:t>
            </a:r>
            <a:r>
              <a:rPr lang="en-US" sz="4000" b="1" i="1" dirty="0" smtClean="0">
                <a:solidFill>
                  <a:schemeClr val="bg1"/>
                </a:solidFill>
              </a:rPr>
              <a:t> </a:t>
            </a:r>
            <a:r>
              <a:rPr lang="en-US" sz="2000" b="1" i="1" dirty="0" smtClean="0">
                <a:solidFill>
                  <a:schemeClr val="bg1"/>
                </a:solidFill>
              </a:rPr>
              <a:t>contd.</a:t>
            </a:r>
            <a:endParaRPr lang="en-US" sz="2000" b="1" i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634280"/>
              </p:ext>
            </p:extLst>
          </p:nvPr>
        </p:nvGraphicFramePr>
        <p:xfrm>
          <a:off x="0" y="936435"/>
          <a:ext cx="12096520" cy="747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6520"/>
              </a:tblGrid>
              <a:tr h="573978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2200" dirty="0" smtClean="0">
                        <a:solidFill>
                          <a:schemeClr val="tx1"/>
                        </a:solidFill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After paying around 20 percent to government and private ORRI, the remaining amount would be transferred to the Purchaser SPV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Next, the purchaser SPV would allocate 10 % for the originator and the remainder for payment of expenses, periodic </a:t>
                      </a:r>
                      <a:r>
                        <a:rPr lang="en-US" sz="2800" b="0" i="1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8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returns and redemption amount 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Any excess amount would go to originator and early redemption of the </a:t>
                      </a:r>
                      <a:r>
                        <a:rPr lang="en-US" sz="2800" b="0" i="1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8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equally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Upon maturity of </a:t>
                      </a:r>
                      <a:r>
                        <a:rPr lang="en-US" sz="2800" b="0" i="1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, the issuer SPV would redeem all the </a:t>
                      </a:r>
                      <a:r>
                        <a:rPr lang="en-US" sz="2800" b="0" i="1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8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against the amount left to be transferred to the </a:t>
                      </a:r>
                      <a:r>
                        <a:rPr lang="en-US" sz="2800" b="0" i="1" dirty="0" err="1" smtClean="0">
                          <a:solidFill>
                            <a:schemeClr val="tx1"/>
                          </a:solidFill>
                        </a:rPr>
                        <a:t>sukuk</a:t>
                      </a:r>
                      <a:r>
                        <a:rPr lang="en-US" sz="2800" b="0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holders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Reserve account maintained as credit enhancement to meet any shortfall in returned for the moneys in the account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Put options</a:t>
                      </a: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</a:rPr>
                        <a:t> were bought to sell oil &amp; gas at strike price, thereby hedging against price drop below strike price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Put options were bought to acquire the right to sell the oil and gas at the strike price</a:t>
                      </a:r>
                      <a:endParaRPr lang="en-US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2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 account maintain</a:t>
                      </a:r>
                      <a:r>
                        <a:rPr lang="en-US" sz="18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 as credit enhancement to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meet any shortfall</a:t>
                      </a:r>
                      <a:endParaRPr lang="en-US" sz="2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27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4829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  <a:latin typeface="+mn-lt"/>
              </a:rPr>
              <a:t>ECP </a:t>
            </a:r>
            <a:r>
              <a:rPr lang="en-US" sz="3600" i="1" dirty="0" err="1" smtClean="0">
                <a:solidFill>
                  <a:schemeClr val="bg1"/>
                </a:solidFill>
                <a:latin typeface="+mn-lt"/>
              </a:rPr>
              <a:t>Sukuk</a:t>
            </a:r>
            <a:r>
              <a:rPr lang="en-US" sz="3600" i="1" dirty="0" smtClean="0">
                <a:solidFill>
                  <a:schemeClr val="bg1"/>
                </a:solidFill>
                <a:latin typeface="+mn-lt"/>
              </a:rPr>
              <a:t> default…</a:t>
            </a:r>
            <a:endParaRPr lang="en-US" sz="36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168" y="991518"/>
            <a:ext cx="12081831" cy="561033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/>
              <a:t>In 2008, ECP defaulted on periodic payments to </a:t>
            </a:r>
            <a:r>
              <a:rPr lang="en-US" sz="2600" i="1" dirty="0" err="1"/>
              <a:t>sukuk</a:t>
            </a:r>
            <a:r>
              <a:rPr lang="en-US" sz="2600" i="1" dirty="0"/>
              <a:t> </a:t>
            </a:r>
            <a:r>
              <a:rPr lang="en-US" sz="2600" dirty="0"/>
              <a:t>holders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/>
              <a:t>ECP filed a petition for bankruptcy protection under chapter 11 of US Bankruptcy Code in October 2008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/>
              <a:t>ECP filed ‘adversary proceedings’ and requested the court to consider the primary </a:t>
            </a:r>
            <a:r>
              <a:rPr lang="en-US" sz="2600" i="1" dirty="0" err="1"/>
              <a:t>sukuk</a:t>
            </a:r>
            <a:r>
              <a:rPr lang="en-US" sz="2600" i="1" dirty="0"/>
              <a:t> </a:t>
            </a:r>
            <a:r>
              <a:rPr lang="en-US" sz="2600" dirty="0"/>
              <a:t>transaction with the purchaser SPV as ‘secured loans’ and not as ‘true sale’ of assets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/>
              <a:t>This would imply that </a:t>
            </a:r>
            <a:r>
              <a:rPr lang="en-US" i="1" dirty="0" err="1"/>
              <a:t>sukuk</a:t>
            </a:r>
            <a:r>
              <a:rPr lang="en-US" i="1" dirty="0"/>
              <a:t> </a:t>
            </a:r>
            <a:r>
              <a:rPr lang="en-US" dirty="0"/>
              <a:t>holders were to share the assets with other creditors of the originator in liquidation process if the transaction is considered secured </a:t>
            </a:r>
            <a:r>
              <a:rPr lang="en-US" dirty="0" smtClean="0"/>
              <a:t>loan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US" dirty="0" smtClean="0"/>
              <a:t>US </a:t>
            </a:r>
            <a:r>
              <a:rPr lang="en-US" dirty="0"/>
              <a:t>Bankruptcy court rejected ECP argument  saying that “ </a:t>
            </a:r>
            <a:r>
              <a:rPr lang="en-US" i="1" dirty="0"/>
              <a:t>[</a:t>
            </a:r>
            <a:r>
              <a:rPr lang="en-US" i="1" dirty="0" err="1"/>
              <a:t>sukuk</a:t>
            </a:r>
            <a:r>
              <a:rPr lang="en-US" i="1" dirty="0"/>
              <a:t>] holders invested in the </a:t>
            </a:r>
            <a:r>
              <a:rPr lang="en-US" i="1" dirty="0" err="1"/>
              <a:t>sukuk</a:t>
            </a:r>
            <a:r>
              <a:rPr lang="en-US" i="1" dirty="0"/>
              <a:t> certificates in reliance on the characterization of the transfer of the royalty interest as a true sale</a:t>
            </a:r>
            <a:r>
              <a:rPr lang="en-US" dirty="0"/>
              <a:t>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/>
              <a:t>ECP then filed a revised lawsuit but  stakeholders finally agreed to resolve the case through negotiations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/>
              <a:t>Underlying assets (ORRI) were finally transferred to the issuer for the benefit of </a:t>
            </a:r>
            <a:r>
              <a:rPr lang="en-US" sz="2600" i="1" dirty="0" err="1"/>
              <a:t>sukuk</a:t>
            </a:r>
            <a:r>
              <a:rPr lang="en-US" sz="2600" i="1" dirty="0"/>
              <a:t> </a:t>
            </a:r>
            <a:r>
              <a:rPr lang="en-US" sz="2600" dirty="0"/>
              <a:t>investors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3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4829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  <a:latin typeface="+mn-lt"/>
              </a:rPr>
              <a:t>Resolution of ECP </a:t>
            </a:r>
            <a:r>
              <a:rPr lang="en-US" sz="3600" i="1" dirty="0" err="1" smtClean="0">
                <a:solidFill>
                  <a:schemeClr val="bg1"/>
                </a:solidFill>
                <a:latin typeface="+mn-lt"/>
              </a:rPr>
              <a:t>Sukuk</a:t>
            </a:r>
            <a:r>
              <a:rPr lang="en-US" sz="3600" i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+mn-lt"/>
              </a:rPr>
              <a:t>default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168" y="991518"/>
            <a:ext cx="12081831" cy="5610339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500" dirty="0"/>
              <a:t>Set the precedent that asset backed </a:t>
            </a:r>
            <a:r>
              <a:rPr lang="en-US" sz="3500" i="1" dirty="0" err="1"/>
              <a:t>S</a:t>
            </a:r>
            <a:r>
              <a:rPr lang="en-US" sz="3500" i="1" dirty="0" err="1" smtClean="0"/>
              <a:t>ukuk</a:t>
            </a:r>
            <a:r>
              <a:rPr lang="en-US" sz="3500" i="1" dirty="0" smtClean="0"/>
              <a:t> </a:t>
            </a:r>
            <a:r>
              <a:rPr lang="en-US" sz="3500" dirty="0"/>
              <a:t>are in fact </a:t>
            </a:r>
            <a:r>
              <a:rPr lang="en-US" sz="3500" dirty="0" smtClean="0"/>
              <a:t>“bankruptcy proof”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sz="2800" dirty="0" smtClean="0"/>
              <a:t>Court </a:t>
            </a:r>
            <a:r>
              <a:rPr lang="en-US" sz="2800" dirty="0"/>
              <a:t>approved the Asset Purchase &amp; Sale Agreement between </a:t>
            </a:r>
            <a:r>
              <a:rPr lang="en-US" sz="2800" dirty="0" smtClean="0"/>
              <a:t>ECP and Offshore SPV which </a:t>
            </a:r>
            <a:r>
              <a:rPr lang="en-US" sz="2800" dirty="0"/>
              <a:t>is owned by the </a:t>
            </a:r>
            <a:r>
              <a:rPr lang="en-US" sz="2800" i="1" dirty="0" err="1" smtClean="0"/>
              <a:t>Sukuk</a:t>
            </a:r>
            <a:r>
              <a:rPr lang="en-US" sz="2800" dirty="0" smtClean="0"/>
              <a:t> holders 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500" dirty="0" smtClean="0"/>
              <a:t>Transfer </a:t>
            </a:r>
            <a:r>
              <a:rPr lang="en-US" sz="3500" dirty="0"/>
              <a:t>of assets to </a:t>
            </a:r>
            <a:r>
              <a:rPr lang="en-US" sz="3500" dirty="0" err="1" smtClean="0"/>
              <a:t>S</a:t>
            </a:r>
            <a:r>
              <a:rPr lang="en-US" sz="3500" i="1" dirty="0" err="1" smtClean="0"/>
              <a:t>ukuk</a:t>
            </a:r>
            <a:r>
              <a:rPr lang="en-US" sz="3500" dirty="0" smtClean="0"/>
              <a:t> </a:t>
            </a:r>
            <a:r>
              <a:rPr lang="en-US" sz="3500" dirty="0"/>
              <a:t>SPV was shown to be safe from bankruptcy of the originator company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sz="2800" dirty="0"/>
              <a:t>Asset Purchase Agreement transferred the title over both leases (East Cameron block 71/72) to the </a:t>
            </a:r>
            <a:r>
              <a:rPr lang="en-US" sz="2800" i="1" dirty="0" err="1"/>
              <a:t>S</a:t>
            </a:r>
            <a:r>
              <a:rPr lang="en-US" sz="2800" i="1" dirty="0" err="1" smtClean="0"/>
              <a:t>ukuk</a:t>
            </a:r>
            <a:r>
              <a:rPr lang="en-US" sz="2800" dirty="0" smtClean="0"/>
              <a:t> holders</a:t>
            </a:r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r>
              <a:rPr lang="en-US" sz="2800" dirty="0" smtClean="0"/>
              <a:t>“The </a:t>
            </a:r>
            <a:r>
              <a:rPr lang="en-US" sz="2800" dirty="0"/>
              <a:t>purchase price, which will not be paid in cash, includes the liabilities assumed by the buyers, as well as the $4.865 million extended as Debtor in Possession financing (DIP</a:t>
            </a:r>
            <a:r>
              <a:rPr lang="en-US" sz="2800" dirty="0" smtClean="0"/>
              <a:t>)” 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500" i="1" dirty="0" err="1"/>
              <a:t>Sukuk</a:t>
            </a:r>
            <a:r>
              <a:rPr lang="en-US" sz="3500" i="1" dirty="0"/>
              <a:t> </a:t>
            </a:r>
            <a:r>
              <a:rPr lang="en-US" sz="3500" dirty="0"/>
              <a:t>holders’ rights to assets were protected by a well-developed </a:t>
            </a:r>
            <a:r>
              <a:rPr lang="en-US" sz="3500" b="1" dirty="0"/>
              <a:t>legal system of collateral and recognition of all the contracts</a:t>
            </a:r>
            <a:r>
              <a:rPr lang="en-US" sz="3500" dirty="0"/>
              <a:t> by US Bankruptcy court </a:t>
            </a:r>
          </a:p>
          <a:p>
            <a:pPr algn="l"/>
            <a:endParaRPr lang="en-US" sz="3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2315</Words>
  <Application>Microsoft Office PowerPoint</Application>
  <PresentationFormat>Widescreen</PresentationFormat>
  <Paragraphs>167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    Sukuk Bankruptcies:  East Cameron and Nakheel case studies  Abu dhabi, UAE 22 April 2015    </vt:lpstr>
      <vt:lpstr>Agenda</vt:lpstr>
      <vt:lpstr>PowerPoint Presentation</vt:lpstr>
      <vt:lpstr>Case study 1: East Cameron Partners (ECP) Sukuk</vt:lpstr>
      <vt:lpstr>East Cameron Partners (ECP) Sukuk</vt:lpstr>
      <vt:lpstr>PowerPoint Presentation</vt:lpstr>
      <vt:lpstr>East Cameron Partners (ECP) Sukuk contd.</vt:lpstr>
      <vt:lpstr>ECP Sukuk default…</vt:lpstr>
      <vt:lpstr>Resolution of ECP Sukuk default</vt:lpstr>
      <vt:lpstr>Agenda</vt:lpstr>
      <vt:lpstr>Case study 2: Nakheel Sukuk</vt:lpstr>
      <vt:lpstr>PowerPoint Presentation</vt:lpstr>
      <vt:lpstr>PowerPoint Presentation</vt:lpstr>
      <vt:lpstr>PowerPoint Presentation</vt:lpstr>
      <vt:lpstr>PowerPoint Presentation</vt:lpstr>
      <vt:lpstr>Nakheel Sukuk Guarantee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Agenda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Sukuk Bankruptcies:  East Cameron and Nakheel case studies  Abu dhabi, UAE 19 April 2015</dc:title>
  <dc:creator>Sau Ngan Wong</dc:creator>
  <cp:lastModifiedBy>Sau Ngan Wong</cp:lastModifiedBy>
  <cp:revision>41</cp:revision>
  <dcterms:created xsi:type="dcterms:W3CDTF">2015-04-20T08:15:40Z</dcterms:created>
  <dcterms:modified xsi:type="dcterms:W3CDTF">2015-04-22T06:22:43Z</dcterms:modified>
</cp:coreProperties>
</file>