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31"/>
  </p:notesMasterIdLst>
  <p:sldIdLst>
    <p:sldId id="303" r:id="rId2"/>
    <p:sldId id="302" r:id="rId3"/>
    <p:sldId id="269" r:id="rId4"/>
    <p:sldId id="270" r:id="rId5"/>
    <p:sldId id="273" r:id="rId6"/>
    <p:sldId id="283" r:id="rId7"/>
    <p:sldId id="280" r:id="rId8"/>
    <p:sldId id="282" r:id="rId9"/>
    <p:sldId id="284" r:id="rId10"/>
    <p:sldId id="288" r:id="rId11"/>
    <p:sldId id="289" r:id="rId12"/>
    <p:sldId id="277" r:id="rId13"/>
    <p:sldId id="287" r:id="rId14"/>
    <p:sldId id="291" r:id="rId15"/>
    <p:sldId id="275" r:id="rId16"/>
    <p:sldId id="286" r:id="rId17"/>
    <p:sldId id="276" r:id="rId18"/>
    <p:sldId id="279" r:id="rId19"/>
    <p:sldId id="297" r:id="rId20"/>
    <p:sldId id="300" r:id="rId21"/>
    <p:sldId id="295" r:id="rId22"/>
    <p:sldId id="299" r:id="rId23"/>
    <p:sldId id="304" r:id="rId24"/>
    <p:sldId id="301" r:id="rId25"/>
    <p:sldId id="268" r:id="rId26"/>
    <p:sldId id="264" r:id="rId27"/>
    <p:sldId id="265" r:id="rId28"/>
    <p:sldId id="266" r:id="rId29"/>
    <p:sldId id="26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DE1C9F-EB55-459F-80E4-EDA88C0B932D}"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382E2783-4C5E-47CE-8A06-EFC8AEE131C4}">
      <dgm:prSet phldrT="[Text]">
        <dgm:style>
          <a:lnRef idx="3">
            <a:schemeClr val="lt1"/>
          </a:lnRef>
          <a:fillRef idx="1">
            <a:schemeClr val="accent2"/>
          </a:fillRef>
          <a:effectRef idx="1">
            <a:schemeClr val="accent2"/>
          </a:effectRef>
          <a:fontRef idx="minor">
            <a:schemeClr val="lt1"/>
          </a:fontRef>
        </dgm:style>
      </dgm:prSet>
      <dgm:spPr/>
      <dgm:t>
        <a:bodyPr/>
        <a:lstStyle/>
        <a:p>
          <a:r>
            <a:rPr lang="en-US" dirty="0" smtClean="0"/>
            <a:t>1:  General Regulatory Requirements</a:t>
          </a:r>
          <a:endParaRPr lang="en-US" dirty="0"/>
        </a:p>
      </dgm:t>
    </dgm:pt>
    <dgm:pt modelId="{87DF6146-4F07-4F0A-A7CE-9DDF30983A98}" type="parTrans" cxnId="{3F1352D6-71E9-42DA-9E43-B0891BCE9425}">
      <dgm:prSet/>
      <dgm:spPr/>
      <dgm:t>
        <a:bodyPr/>
        <a:lstStyle/>
        <a:p>
          <a:endParaRPr lang="en-US"/>
        </a:p>
      </dgm:t>
    </dgm:pt>
    <dgm:pt modelId="{3340080D-83CC-4A9A-BD88-44993D399121}" type="sibTrans" cxnId="{3F1352D6-71E9-42DA-9E43-B0891BCE9425}">
      <dgm:prSet/>
      <dgm:spPr/>
      <dgm:t>
        <a:bodyPr/>
        <a:lstStyle/>
        <a:p>
          <a:endParaRPr lang="en-US"/>
        </a:p>
      </dgm:t>
    </dgm:pt>
    <dgm:pt modelId="{26859118-0490-4F29-A911-6B616FB0461C}">
      <dgm:prSet phldrT="[Text]" custT="1"/>
      <dgm:spPr/>
      <dgm:t>
        <a:bodyPr/>
        <a:lstStyle/>
        <a:p>
          <a:r>
            <a:rPr lang="en-US" sz="2200" dirty="0" smtClean="0"/>
            <a:t>Applicable to both conventional &amp; Islamic products</a:t>
          </a:r>
          <a:endParaRPr lang="en-US" sz="2200" dirty="0"/>
        </a:p>
      </dgm:t>
    </dgm:pt>
    <dgm:pt modelId="{8B8EDF9F-AC66-48C8-9BC8-71C0BFD9112D}" type="parTrans" cxnId="{90CB97E0-4D31-46D7-9425-7962010B3555}">
      <dgm:prSet/>
      <dgm:spPr/>
      <dgm:t>
        <a:bodyPr/>
        <a:lstStyle/>
        <a:p>
          <a:endParaRPr lang="en-US"/>
        </a:p>
      </dgm:t>
    </dgm:pt>
    <dgm:pt modelId="{060200C8-0CEA-448D-95AC-BC41CA916313}" type="sibTrans" cxnId="{90CB97E0-4D31-46D7-9425-7962010B3555}">
      <dgm:prSet/>
      <dgm:spPr/>
      <dgm:t>
        <a:bodyPr/>
        <a:lstStyle/>
        <a:p>
          <a:endParaRPr lang="en-US"/>
        </a:p>
      </dgm:t>
    </dgm:pt>
    <dgm:pt modelId="{109AAB65-DE9A-4632-8040-06B103445D04}">
      <dgm:prSet phldrT="[Text]" custT="1"/>
      <dgm:spPr/>
      <dgm:t>
        <a:bodyPr/>
        <a:lstStyle/>
        <a:p>
          <a:r>
            <a:rPr lang="en-US" sz="2200" dirty="0" smtClean="0"/>
            <a:t>Prospectus </a:t>
          </a:r>
        </a:p>
        <a:p>
          <a:r>
            <a:rPr lang="en-US" sz="2200" dirty="0" smtClean="0"/>
            <a:t>Trust Deeds</a:t>
          </a:r>
        </a:p>
        <a:p>
          <a:r>
            <a:rPr lang="en-US" sz="2200" dirty="0" smtClean="0"/>
            <a:t>Eligible Issuers</a:t>
          </a:r>
        </a:p>
        <a:p>
          <a:r>
            <a:rPr lang="en-US" sz="2200" dirty="0" smtClean="0"/>
            <a:t>Mandatory rating</a:t>
          </a:r>
          <a:endParaRPr lang="en-US" sz="2200" dirty="0"/>
        </a:p>
      </dgm:t>
    </dgm:pt>
    <dgm:pt modelId="{4742B754-9442-4E0E-B395-9208056066FC}" type="parTrans" cxnId="{862506C2-0B0A-421B-A0A3-CD8C5EACD3B0}">
      <dgm:prSet/>
      <dgm:spPr/>
      <dgm:t>
        <a:bodyPr/>
        <a:lstStyle/>
        <a:p>
          <a:endParaRPr lang="en-US"/>
        </a:p>
      </dgm:t>
    </dgm:pt>
    <dgm:pt modelId="{0ECB0DC3-3584-4CE3-A361-6F6884E6A8B8}" type="sibTrans" cxnId="{862506C2-0B0A-421B-A0A3-CD8C5EACD3B0}">
      <dgm:prSet/>
      <dgm:spPr/>
      <dgm:t>
        <a:bodyPr/>
        <a:lstStyle/>
        <a:p>
          <a:endParaRPr lang="en-US"/>
        </a:p>
      </dgm:t>
    </dgm:pt>
    <dgm:pt modelId="{45D3FAA8-4AE2-4630-ACE6-726B61330087}">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i="0" dirty="0" smtClean="0"/>
            <a:t>2:  </a:t>
          </a:r>
          <a:r>
            <a:rPr lang="en-US" i="1" dirty="0" err="1" smtClean="0"/>
            <a:t>Shariah</a:t>
          </a:r>
          <a:r>
            <a:rPr lang="en-US" dirty="0" smtClean="0"/>
            <a:t>-specific Requirements</a:t>
          </a:r>
          <a:endParaRPr lang="en-US" dirty="0"/>
        </a:p>
      </dgm:t>
    </dgm:pt>
    <dgm:pt modelId="{1E83F541-ABE5-45F4-936F-14A23AD6897F}" type="parTrans" cxnId="{4AA4A3BC-3F06-40C3-97E0-5EA4E266715B}">
      <dgm:prSet/>
      <dgm:spPr/>
      <dgm:t>
        <a:bodyPr/>
        <a:lstStyle/>
        <a:p>
          <a:endParaRPr lang="en-US"/>
        </a:p>
      </dgm:t>
    </dgm:pt>
    <dgm:pt modelId="{1E66BB6C-3507-4879-9E44-6933C5CEF7FD}" type="sibTrans" cxnId="{4AA4A3BC-3F06-40C3-97E0-5EA4E266715B}">
      <dgm:prSet/>
      <dgm:spPr/>
      <dgm:t>
        <a:bodyPr/>
        <a:lstStyle/>
        <a:p>
          <a:endParaRPr lang="en-US"/>
        </a:p>
      </dgm:t>
    </dgm:pt>
    <dgm:pt modelId="{81E9F0F7-4C00-4104-8841-3ADB598A84D0}">
      <dgm:prSet phldrT="[Text]" custT="1"/>
      <dgm:spPr/>
      <dgm:t>
        <a:bodyPr/>
        <a:lstStyle/>
        <a:p>
          <a:r>
            <a:rPr lang="en-US" sz="2200" dirty="0" smtClean="0"/>
            <a:t>Applicable to Islamic products &amp; </a:t>
          </a:r>
          <a:r>
            <a:rPr lang="en-US" sz="2200" i="1" dirty="0" err="1" smtClean="0"/>
            <a:t>Sukuk</a:t>
          </a:r>
          <a:endParaRPr lang="en-US" sz="2200" i="1" dirty="0"/>
        </a:p>
      </dgm:t>
    </dgm:pt>
    <dgm:pt modelId="{AFA783A0-850C-4DA9-B3E8-730C4E4E80EB}" type="parTrans" cxnId="{8F74CD06-0F7F-4E2D-9628-3BB16F385B19}">
      <dgm:prSet/>
      <dgm:spPr/>
      <dgm:t>
        <a:bodyPr/>
        <a:lstStyle/>
        <a:p>
          <a:endParaRPr lang="en-US"/>
        </a:p>
      </dgm:t>
    </dgm:pt>
    <dgm:pt modelId="{75200BEC-50F1-4DAD-96D3-01AF0406435E}" type="sibTrans" cxnId="{8F74CD06-0F7F-4E2D-9628-3BB16F385B19}">
      <dgm:prSet/>
      <dgm:spPr/>
      <dgm:t>
        <a:bodyPr/>
        <a:lstStyle/>
        <a:p>
          <a:endParaRPr lang="en-US"/>
        </a:p>
      </dgm:t>
    </dgm:pt>
    <dgm:pt modelId="{39A88781-CB64-4101-8D6C-1012644BD805}">
      <dgm:prSet phldrT="[Text]" custT="1"/>
      <dgm:spPr/>
      <dgm:t>
        <a:bodyPr/>
        <a:lstStyle/>
        <a:p>
          <a:r>
            <a:rPr lang="en-US" sz="2200" dirty="0" smtClean="0"/>
            <a:t>Approved </a:t>
          </a:r>
          <a:r>
            <a:rPr lang="en-US" sz="2200" i="1" dirty="0" err="1" smtClean="0"/>
            <a:t>Shariah</a:t>
          </a:r>
          <a:r>
            <a:rPr lang="en-US" sz="2200" dirty="0" smtClean="0"/>
            <a:t> principles</a:t>
          </a:r>
        </a:p>
        <a:p>
          <a:r>
            <a:rPr lang="en-US" sz="2200" i="1" dirty="0" err="1" smtClean="0"/>
            <a:t>Shariah</a:t>
          </a:r>
          <a:r>
            <a:rPr lang="en-US" sz="2200" dirty="0" smtClean="0"/>
            <a:t> Adviser</a:t>
          </a:r>
        </a:p>
        <a:p>
          <a:r>
            <a:rPr lang="en-US" sz="2200" dirty="0" smtClean="0"/>
            <a:t>Utilization of proceeds</a:t>
          </a:r>
          <a:endParaRPr lang="en-US" sz="2200" dirty="0"/>
        </a:p>
      </dgm:t>
    </dgm:pt>
    <dgm:pt modelId="{AF503BA0-9417-4E36-848E-42E603042F15}" type="parTrans" cxnId="{22A48BEF-8FF9-4D24-8593-F3C00F397EC1}">
      <dgm:prSet/>
      <dgm:spPr/>
      <dgm:t>
        <a:bodyPr/>
        <a:lstStyle/>
        <a:p>
          <a:endParaRPr lang="en-US"/>
        </a:p>
      </dgm:t>
    </dgm:pt>
    <dgm:pt modelId="{DECD2BE2-68F9-45E5-ABC3-C85354F4956D}" type="sibTrans" cxnId="{22A48BEF-8FF9-4D24-8593-F3C00F397EC1}">
      <dgm:prSet/>
      <dgm:spPr/>
      <dgm:t>
        <a:bodyPr/>
        <a:lstStyle/>
        <a:p>
          <a:endParaRPr lang="en-US"/>
        </a:p>
      </dgm:t>
    </dgm:pt>
    <dgm:pt modelId="{CF35DD18-3231-4EAE-A045-450E226DAC2F}" type="pres">
      <dgm:prSet presAssocID="{F9DE1C9F-EB55-459F-80E4-EDA88C0B932D}" presName="diagram" presStyleCnt="0">
        <dgm:presLayoutVars>
          <dgm:chPref val="1"/>
          <dgm:dir/>
          <dgm:animOne val="branch"/>
          <dgm:animLvl val="lvl"/>
          <dgm:resizeHandles/>
        </dgm:presLayoutVars>
      </dgm:prSet>
      <dgm:spPr/>
      <dgm:t>
        <a:bodyPr/>
        <a:lstStyle/>
        <a:p>
          <a:endParaRPr lang="en-US"/>
        </a:p>
      </dgm:t>
    </dgm:pt>
    <dgm:pt modelId="{60746684-EF73-49BE-9FC2-C7EEE4AA1CEF}" type="pres">
      <dgm:prSet presAssocID="{382E2783-4C5E-47CE-8A06-EFC8AEE131C4}" presName="root" presStyleCnt="0"/>
      <dgm:spPr/>
    </dgm:pt>
    <dgm:pt modelId="{FABA216E-02B6-4F18-A1EF-4DB0514542FC}" type="pres">
      <dgm:prSet presAssocID="{382E2783-4C5E-47CE-8A06-EFC8AEE131C4}" presName="rootComposite" presStyleCnt="0"/>
      <dgm:spPr/>
    </dgm:pt>
    <dgm:pt modelId="{80DF44AA-5F6F-455A-8DB1-528EF90668E9}" type="pres">
      <dgm:prSet presAssocID="{382E2783-4C5E-47CE-8A06-EFC8AEE131C4}" presName="rootText" presStyleLbl="node1" presStyleIdx="0" presStyleCnt="2" custScaleY="59592"/>
      <dgm:spPr/>
      <dgm:t>
        <a:bodyPr/>
        <a:lstStyle/>
        <a:p>
          <a:endParaRPr lang="en-US"/>
        </a:p>
      </dgm:t>
    </dgm:pt>
    <dgm:pt modelId="{FF6BE2CA-F9F4-4574-8738-8AC7E2A8ECB3}" type="pres">
      <dgm:prSet presAssocID="{382E2783-4C5E-47CE-8A06-EFC8AEE131C4}" presName="rootConnector" presStyleLbl="node1" presStyleIdx="0" presStyleCnt="2"/>
      <dgm:spPr/>
      <dgm:t>
        <a:bodyPr/>
        <a:lstStyle/>
        <a:p>
          <a:endParaRPr lang="en-US"/>
        </a:p>
      </dgm:t>
    </dgm:pt>
    <dgm:pt modelId="{4EE9168E-C5B3-4C4A-B95C-AEF73D761BD5}" type="pres">
      <dgm:prSet presAssocID="{382E2783-4C5E-47CE-8A06-EFC8AEE131C4}" presName="childShape" presStyleCnt="0"/>
      <dgm:spPr/>
    </dgm:pt>
    <dgm:pt modelId="{94324C41-F5C6-4ABD-92F4-C0BB09C089C5}" type="pres">
      <dgm:prSet presAssocID="{8B8EDF9F-AC66-48C8-9BC8-71C0BFD9112D}" presName="Name13" presStyleLbl="parChTrans1D2" presStyleIdx="0" presStyleCnt="4"/>
      <dgm:spPr/>
      <dgm:t>
        <a:bodyPr/>
        <a:lstStyle/>
        <a:p>
          <a:endParaRPr lang="en-US"/>
        </a:p>
      </dgm:t>
    </dgm:pt>
    <dgm:pt modelId="{45E13341-CFA7-40DE-8267-D69200471FF3}" type="pres">
      <dgm:prSet presAssocID="{26859118-0490-4F29-A911-6B616FB0461C}" presName="childText" presStyleLbl="bgAcc1" presStyleIdx="0" presStyleCnt="4">
        <dgm:presLayoutVars>
          <dgm:bulletEnabled val="1"/>
        </dgm:presLayoutVars>
      </dgm:prSet>
      <dgm:spPr/>
      <dgm:t>
        <a:bodyPr/>
        <a:lstStyle/>
        <a:p>
          <a:endParaRPr lang="en-US"/>
        </a:p>
      </dgm:t>
    </dgm:pt>
    <dgm:pt modelId="{0BDF3574-9664-43C7-8C27-B960CA856E9C}" type="pres">
      <dgm:prSet presAssocID="{4742B754-9442-4E0E-B395-9208056066FC}" presName="Name13" presStyleLbl="parChTrans1D2" presStyleIdx="1" presStyleCnt="4"/>
      <dgm:spPr/>
      <dgm:t>
        <a:bodyPr/>
        <a:lstStyle/>
        <a:p>
          <a:endParaRPr lang="en-US"/>
        </a:p>
      </dgm:t>
    </dgm:pt>
    <dgm:pt modelId="{280A8D17-5415-4B07-9332-E665AFB17E2B}" type="pres">
      <dgm:prSet presAssocID="{109AAB65-DE9A-4632-8040-06B103445D04}" presName="childText" presStyleLbl="bgAcc1" presStyleIdx="1" presStyleCnt="4" custScaleY="116842">
        <dgm:presLayoutVars>
          <dgm:bulletEnabled val="1"/>
        </dgm:presLayoutVars>
      </dgm:prSet>
      <dgm:spPr/>
      <dgm:t>
        <a:bodyPr/>
        <a:lstStyle/>
        <a:p>
          <a:endParaRPr lang="en-US"/>
        </a:p>
      </dgm:t>
    </dgm:pt>
    <dgm:pt modelId="{CD0631BD-9505-47E8-8913-8DA9E11A56EF}" type="pres">
      <dgm:prSet presAssocID="{45D3FAA8-4AE2-4630-ACE6-726B61330087}" presName="root" presStyleCnt="0"/>
      <dgm:spPr/>
    </dgm:pt>
    <dgm:pt modelId="{61C6B4F6-31FD-4F3B-B6EC-0DD5E89D7C81}" type="pres">
      <dgm:prSet presAssocID="{45D3FAA8-4AE2-4630-ACE6-726B61330087}" presName="rootComposite" presStyleCnt="0"/>
      <dgm:spPr/>
    </dgm:pt>
    <dgm:pt modelId="{08A282FA-FF1F-4015-B337-AC45C01FFC43}" type="pres">
      <dgm:prSet presAssocID="{45D3FAA8-4AE2-4630-ACE6-726B61330087}" presName="rootText" presStyleLbl="node1" presStyleIdx="1" presStyleCnt="2" custScaleY="71288"/>
      <dgm:spPr/>
      <dgm:t>
        <a:bodyPr/>
        <a:lstStyle/>
        <a:p>
          <a:endParaRPr lang="en-US"/>
        </a:p>
      </dgm:t>
    </dgm:pt>
    <dgm:pt modelId="{BD3AA255-7C73-406B-895D-6836988E2A0F}" type="pres">
      <dgm:prSet presAssocID="{45D3FAA8-4AE2-4630-ACE6-726B61330087}" presName="rootConnector" presStyleLbl="node1" presStyleIdx="1" presStyleCnt="2"/>
      <dgm:spPr/>
      <dgm:t>
        <a:bodyPr/>
        <a:lstStyle/>
        <a:p>
          <a:endParaRPr lang="en-US"/>
        </a:p>
      </dgm:t>
    </dgm:pt>
    <dgm:pt modelId="{49C1659D-559A-4643-86DD-ED520EDBE562}" type="pres">
      <dgm:prSet presAssocID="{45D3FAA8-4AE2-4630-ACE6-726B61330087}" presName="childShape" presStyleCnt="0"/>
      <dgm:spPr/>
    </dgm:pt>
    <dgm:pt modelId="{59D8C71F-1A12-4057-B9E9-075F03669D9D}" type="pres">
      <dgm:prSet presAssocID="{AFA783A0-850C-4DA9-B3E8-730C4E4E80EB}" presName="Name13" presStyleLbl="parChTrans1D2" presStyleIdx="2" presStyleCnt="4"/>
      <dgm:spPr/>
      <dgm:t>
        <a:bodyPr/>
        <a:lstStyle/>
        <a:p>
          <a:endParaRPr lang="en-US"/>
        </a:p>
      </dgm:t>
    </dgm:pt>
    <dgm:pt modelId="{503AE7D9-F38B-4FD9-AABA-E153AD540ACA}" type="pres">
      <dgm:prSet presAssocID="{81E9F0F7-4C00-4104-8841-3ADB598A84D0}" presName="childText" presStyleLbl="bgAcc1" presStyleIdx="2" presStyleCnt="4" custLinFactNeighborX="1573" custLinFactNeighborY="4051">
        <dgm:presLayoutVars>
          <dgm:bulletEnabled val="1"/>
        </dgm:presLayoutVars>
      </dgm:prSet>
      <dgm:spPr/>
      <dgm:t>
        <a:bodyPr/>
        <a:lstStyle/>
        <a:p>
          <a:endParaRPr lang="en-US"/>
        </a:p>
      </dgm:t>
    </dgm:pt>
    <dgm:pt modelId="{451FADD1-C62D-4D7D-A11F-F8EB6551EDAE}" type="pres">
      <dgm:prSet presAssocID="{AF503BA0-9417-4E36-848E-42E603042F15}" presName="Name13" presStyleLbl="parChTrans1D2" presStyleIdx="3" presStyleCnt="4"/>
      <dgm:spPr/>
      <dgm:t>
        <a:bodyPr/>
        <a:lstStyle/>
        <a:p>
          <a:endParaRPr lang="en-US"/>
        </a:p>
      </dgm:t>
    </dgm:pt>
    <dgm:pt modelId="{5E41BD15-23C0-4AE4-876C-1025CC333141}" type="pres">
      <dgm:prSet presAssocID="{39A88781-CB64-4101-8D6C-1012644BD805}" presName="childText" presStyleLbl="bgAcc1" presStyleIdx="3" presStyleCnt="4" custScaleY="137789">
        <dgm:presLayoutVars>
          <dgm:bulletEnabled val="1"/>
        </dgm:presLayoutVars>
      </dgm:prSet>
      <dgm:spPr/>
      <dgm:t>
        <a:bodyPr/>
        <a:lstStyle/>
        <a:p>
          <a:endParaRPr lang="en-US"/>
        </a:p>
      </dgm:t>
    </dgm:pt>
  </dgm:ptLst>
  <dgm:cxnLst>
    <dgm:cxn modelId="{22A48BEF-8FF9-4D24-8593-F3C00F397EC1}" srcId="{45D3FAA8-4AE2-4630-ACE6-726B61330087}" destId="{39A88781-CB64-4101-8D6C-1012644BD805}" srcOrd="1" destOrd="0" parTransId="{AF503BA0-9417-4E36-848E-42E603042F15}" sibTransId="{DECD2BE2-68F9-45E5-ABC3-C85354F4956D}"/>
    <dgm:cxn modelId="{86731CEF-9F04-4449-9F06-2D42A00F8F83}" type="presOf" srcId="{39A88781-CB64-4101-8D6C-1012644BD805}" destId="{5E41BD15-23C0-4AE4-876C-1025CC333141}" srcOrd="0" destOrd="0" presId="urn:microsoft.com/office/officeart/2005/8/layout/hierarchy3"/>
    <dgm:cxn modelId="{3F1352D6-71E9-42DA-9E43-B0891BCE9425}" srcId="{F9DE1C9F-EB55-459F-80E4-EDA88C0B932D}" destId="{382E2783-4C5E-47CE-8A06-EFC8AEE131C4}" srcOrd="0" destOrd="0" parTransId="{87DF6146-4F07-4F0A-A7CE-9DDF30983A98}" sibTransId="{3340080D-83CC-4A9A-BD88-44993D399121}"/>
    <dgm:cxn modelId="{29DB5F27-8BA3-4795-BAE7-9F5A97F502EB}" type="presOf" srcId="{26859118-0490-4F29-A911-6B616FB0461C}" destId="{45E13341-CFA7-40DE-8267-D69200471FF3}" srcOrd="0" destOrd="0" presId="urn:microsoft.com/office/officeart/2005/8/layout/hierarchy3"/>
    <dgm:cxn modelId="{90CB97E0-4D31-46D7-9425-7962010B3555}" srcId="{382E2783-4C5E-47CE-8A06-EFC8AEE131C4}" destId="{26859118-0490-4F29-A911-6B616FB0461C}" srcOrd="0" destOrd="0" parTransId="{8B8EDF9F-AC66-48C8-9BC8-71C0BFD9112D}" sibTransId="{060200C8-0CEA-448D-95AC-BC41CA916313}"/>
    <dgm:cxn modelId="{4AA4A3BC-3F06-40C3-97E0-5EA4E266715B}" srcId="{F9DE1C9F-EB55-459F-80E4-EDA88C0B932D}" destId="{45D3FAA8-4AE2-4630-ACE6-726B61330087}" srcOrd="1" destOrd="0" parTransId="{1E83F541-ABE5-45F4-936F-14A23AD6897F}" sibTransId="{1E66BB6C-3507-4879-9E44-6933C5CEF7FD}"/>
    <dgm:cxn modelId="{39B45C3D-50D9-4203-ABB4-3A7D83F6493E}" type="presOf" srcId="{45D3FAA8-4AE2-4630-ACE6-726B61330087}" destId="{08A282FA-FF1F-4015-B337-AC45C01FFC43}" srcOrd="0" destOrd="0" presId="urn:microsoft.com/office/officeart/2005/8/layout/hierarchy3"/>
    <dgm:cxn modelId="{0194A2E7-F024-49E1-BC09-73E9547D7281}" type="presOf" srcId="{8B8EDF9F-AC66-48C8-9BC8-71C0BFD9112D}" destId="{94324C41-F5C6-4ABD-92F4-C0BB09C089C5}" srcOrd="0" destOrd="0" presId="urn:microsoft.com/office/officeart/2005/8/layout/hierarchy3"/>
    <dgm:cxn modelId="{55BE602D-15F5-491D-A10B-0E0E22D01316}" type="presOf" srcId="{4742B754-9442-4E0E-B395-9208056066FC}" destId="{0BDF3574-9664-43C7-8C27-B960CA856E9C}" srcOrd="0" destOrd="0" presId="urn:microsoft.com/office/officeart/2005/8/layout/hierarchy3"/>
    <dgm:cxn modelId="{C1E6DD12-E25E-40F9-91C9-CC52E9685DFE}" type="presOf" srcId="{382E2783-4C5E-47CE-8A06-EFC8AEE131C4}" destId="{FF6BE2CA-F9F4-4574-8738-8AC7E2A8ECB3}" srcOrd="1" destOrd="0" presId="urn:microsoft.com/office/officeart/2005/8/layout/hierarchy3"/>
    <dgm:cxn modelId="{94C57B6F-02EB-4F01-B296-7BC18DC3C3C6}" type="presOf" srcId="{81E9F0F7-4C00-4104-8841-3ADB598A84D0}" destId="{503AE7D9-F38B-4FD9-AABA-E153AD540ACA}" srcOrd="0" destOrd="0" presId="urn:microsoft.com/office/officeart/2005/8/layout/hierarchy3"/>
    <dgm:cxn modelId="{6A3901B2-DF28-457E-A084-2EF82AF1F0E1}" type="presOf" srcId="{382E2783-4C5E-47CE-8A06-EFC8AEE131C4}" destId="{80DF44AA-5F6F-455A-8DB1-528EF90668E9}" srcOrd="0" destOrd="0" presId="urn:microsoft.com/office/officeart/2005/8/layout/hierarchy3"/>
    <dgm:cxn modelId="{6E0BCFFA-A855-4188-8DEF-D466BAE532FD}" type="presOf" srcId="{AF503BA0-9417-4E36-848E-42E603042F15}" destId="{451FADD1-C62D-4D7D-A11F-F8EB6551EDAE}" srcOrd="0" destOrd="0" presId="urn:microsoft.com/office/officeart/2005/8/layout/hierarchy3"/>
    <dgm:cxn modelId="{862506C2-0B0A-421B-A0A3-CD8C5EACD3B0}" srcId="{382E2783-4C5E-47CE-8A06-EFC8AEE131C4}" destId="{109AAB65-DE9A-4632-8040-06B103445D04}" srcOrd="1" destOrd="0" parTransId="{4742B754-9442-4E0E-B395-9208056066FC}" sibTransId="{0ECB0DC3-3584-4CE3-A361-6F6884E6A8B8}"/>
    <dgm:cxn modelId="{8F74CD06-0F7F-4E2D-9628-3BB16F385B19}" srcId="{45D3FAA8-4AE2-4630-ACE6-726B61330087}" destId="{81E9F0F7-4C00-4104-8841-3ADB598A84D0}" srcOrd="0" destOrd="0" parTransId="{AFA783A0-850C-4DA9-B3E8-730C4E4E80EB}" sibTransId="{75200BEC-50F1-4DAD-96D3-01AF0406435E}"/>
    <dgm:cxn modelId="{43160569-BD8F-4798-98DA-5DAFF652A397}" type="presOf" srcId="{109AAB65-DE9A-4632-8040-06B103445D04}" destId="{280A8D17-5415-4B07-9332-E665AFB17E2B}" srcOrd="0" destOrd="0" presId="urn:microsoft.com/office/officeart/2005/8/layout/hierarchy3"/>
    <dgm:cxn modelId="{EE551056-F6A3-48B9-A12F-9C743096CF65}" type="presOf" srcId="{F9DE1C9F-EB55-459F-80E4-EDA88C0B932D}" destId="{CF35DD18-3231-4EAE-A045-450E226DAC2F}" srcOrd="0" destOrd="0" presId="urn:microsoft.com/office/officeart/2005/8/layout/hierarchy3"/>
    <dgm:cxn modelId="{D1903E0B-112B-43B9-8011-5772C0E7EF79}" type="presOf" srcId="{AFA783A0-850C-4DA9-B3E8-730C4E4E80EB}" destId="{59D8C71F-1A12-4057-B9E9-075F03669D9D}" srcOrd="0" destOrd="0" presId="urn:microsoft.com/office/officeart/2005/8/layout/hierarchy3"/>
    <dgm:cxn modelId="{B21C4EAF-864C-4DC1-B5D8-CC585C31F7F5}" type="presOf" srcId="{45D3FAA8-4AE2-4630-ACE6-726B61330087}" destId="{BD3AA255-7C73-406B-895D-6836988E2A0F}" srcOrd="1" destOrd="0" presId="urn:microsoft.com/office/officeart/2005/8/layout/hierarchy3"/>
    <dgm:cxn modelId="{2102C176-E32E-4FBD-923F-3ACD22C50262}" type="presParOf" srcId="{CF35DD18-3231-4EAE-A045-450E226DAC2F}" destId="{60746684-EF73-49BE-9FC2-C7EEE4AA1CEF}" srcOrd="0" destOrd="0" presId="urn:microsoft.com/office/officeart/2005/8/layout/hierarchy3"/>
    <dgm:cxn modelId="{131D1712-9C0F-4168-A0B1-89C71AF0C669}" type="presParOf" srcId="{60746684-EF73-49BE-9FC2-C7EEE4AA1CEF}" destId="{FABA216E-02B6-4F18-A1EF-4DB0514542FC}" srcOrd="0" destOrd="0" presId="urn:microsoft.com/office/officeart/2005/8/layout/hierarchy3"/>
    <dgm:cxn modelId="{9B48DBD0-1760-4C21-B552-8D46B12A38DD}" type="presParOf" srcId="{FABA216E-02B6-4F18-A1EF-4DB0514542FC}" destId="{80DF44AA-5F6F-455A-8DB1-528EF90668E9}" srcOrd="0" destOrd="0" presId="urn:microsoft.com/office/officeart/2005/8/layout/hierarchy3"/>
    <dgm:cxn modelId="{3937D3EC-F31B-4327-B193-D9338B3407C3}" type="presParOf" srcId="{FABA216E-02B6-4F18-A1EF-4DB0514542FC}" destId="{FF6BE2CA-F9F4-4574-8738-8AC7E2A8ECB3}" srcOrd="1" destOrd="0" presId="urn:microsoft.com/office/officeart/2005/8/layout/hierarchy3"/>
    <dgm:cxn modelId="{F526B165-DC6B-42B2-B6BA-5E72C3DBE752}" type="presParOf" srcId="{60746684-EF73-49BE-9FC2-C7EEE4AA1CEF}" destId="{4EE9168E-C5B3-4C4A-B95C-AEF73D761BD5}" srcOrd="1" destOrd="0" presId="urn:microsoft.com/office/officeart/2005/8/layout/hierarchy3"/>
    <dgm:cxn modelId="{4EE5129C-5106-485E-AEF9-AB19EC46DB0E}" type="presParOf" srcId="{4EE9168E-C5B3-4C4A-B95C-AEF73D761BD5}" destId="{94324C41-F5C6-4ABD-92F4-C0BB09C089C5}" srcOrd="0" destOrd="0" presId="urn:microsoft.com/office/officeart/2005/8/layout/hierarchy3"/>
    <dgm:cxn modelId="{15240D25-7E2A-4D17-BAE3-9DCFBCC5ECF0}" type="presParOf" srcId="{4EE9168E-C5B3-4C4A-B95C-AEF73D761BD5}" destId="{45E13341-CFA7-40DE-8267-D69200471FF3}" srcOrd="1" destOrd="0" presId="urn:microsoft.com/office/officeart/2005/8/layout/hierarchy3"/>
    <dgm:cxn modelId="{4412038B-65D3-4622-B64B-D3C2DDC3A6E5}" type="presParOf" srcId="{4EE9168E-C5B3-4C4A-B95C-AEF73D761BD5}" destId="{0BDF3574-9664-43C7-8C27-B960CA856E9C}" srcOrd="2" destOrd="0" presId="urn:microsoft.com/office/officeart/2005/8/layout/hierarchy3"/>
    <dgm:cxn modelId="{D63E72C8-BA51-4F63-B7FE-22FA74D627F6}" type="presParOf" srcId="{4EE9168E-C5B3-4C4A-B95C-AEF73D761BD5}" destId="{280A8D17-5415-4B07-9332-E665AFB17E2B}" srcOrd="3" destOrd="0" presId="urn:microsoft.com/office/officeart/2005/8/layout/hierarchy3"/>
    <dgm:cxn modelId="{F5E1CEF1-387F-47F2-AAEC-AA5C8B4F9EEE}" type="presParOf" srcId="{CF35DD18-3231-4EAE-A045-450E226DAC2F}" destId="{CD0631BD-9505-47E8-8913-8DA9E11A56EF}" srcOrd="1" destOrd="0" presId="urn:microsoft.com/office/officeart/2005/8/layout/hierarchy3"/>
    <dgm:cxn modelId="{7319B776-16E8-4126-BC67-68BDDF8C5461}" type="presParOf" srcId="{CD0631BD-9505-47E8-8913-8DA9E11A56EF}" destId="{61C6B4F6-31FD-4F3B-B6EC-0DD5E89D7C81}" srcOrd="0" destOrd="0" presId="urn:microsoft.com/office/officeart/2005/8/layout/hierarchy3"/>
    <dgm:cxn modelId="{5E7125C1-4031-4BD4-8897-195E16C424D3}" type="presParOf" srcId="{61C6B4F6-31FD-4F3B-B6EC-0DD5E89D7C81}" destId="{08A282FA-FF1F-4015-B337-AC45C01FFC43}" srcOrd="0" destOrd="0" presId="urn:microsoft.com/office/officeart/2005/8/layout/hierarchy3"/>
    <dgm:cxn modelId="{3DFF95E8-E744-4E39-A959-643C98A1060F}" type="presParOf" srcId="{61C6B4F6-31FD-4F3B-B6EC-0DD5E89D7C81}" destId="{BD3AA255-7C73-406B-895D-6836988E2A0F}" srcOrd="1" destOrd="0" presId="urn:microsoft.com/office/officeart/2005/8/layout/hierarchy3"/>
    <dgm:cxn modelId="{45D2366A-5D01-4D16-B116-F9143909EACA}" type="presParOf" srcId="{CD0631BD-9505-47E8-8913-8DA9E11A56EF}" destId="{49C1659D-559A-4643-86DD-ED520EDBE562}" srcOrd="1" destOrd="0" presId="urn:microsoft.com/office/officeart/2005/8/layout/hierarchy3"/>
    <dgm:cxn modelId="{0E1C523A-D00C-42A2-8420-80600EB92C70}" type="presParOf" srcId="{49C1659D-559A-4643-86DD-ED520EDBE562}" destId="{59D8C71F-1A12-4057-B9E9-075F03669D9D}" srcOrd="0" destOrd="0" presId="urn:microsoft.com/office/officeart/2005/8/layout/hierarchy3"/>
    <dgm:cxn modelId="{EB85F6CA-3AB8-4C12-BB5A-D157CDAAFCF6}" type="presParOf" srcId="{49C1659D-559A-4643-86DD-ED520EDBE562}" destId="{503AE7D9-F38B-4FD9-AABA-E153AD540ACA}" srcOrd="1" destOrd="0" presId="urn:microsoft.com/office/officeart/2005/8/layout/hierarchy3"/>
    <dgm:cxn modelId="{A47F0AE4-2767-438F-BD37-62DF306B06E2}" type="presParOf" srcId="{49C1659D-559A-4643-86DD-ED520EDBE562}" destId="{451FADD1-C62D-4D7D-A11F-F8EB6551EDAE}" srcOrd="2" destOrd="0" presId="urn:microsoft.com/office/officeart/2005/8/layout/hierarchy3"/>
    <dgm:cxn modelId="{5C4F2D1D-E785-44AA-AF0B-6044F29CAEF3}" type="presParOf" srcId="{49C1659D-559A-4643-86DD-ED520EDBE562}" destId="{5E41BD15-23C0-4AE4-876C-1025CC333141}"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DF44AA-5F6F-455A-8DB1-528EF90668E9}">
      <dsp:nvSpPr>
        <dsp:cNvPr id="0" name=""/>
        <dsp:cNvSpPr/>
      </dsp:nvSpPr>
      <dsp:spPr>
        <a:xfrm>
          <a:off x="827" y="152395"/>
          <a:ext cx="3013397" cy="897871"/>
        </a:xfrm>
        <a:prstGeom prst="roundRect">
          <a:avLst>
            <a:gd name="adj" fmla="val 10000"/>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n-US" sz="2500" kern="1200" dirty="0" smtClean="0"/>
            <a:t>1:  General Regulatory Requirements</a:t>
          </a:r>
          <a:endParaRPr lang="en-US" sz="2500" kern="1200" dirty="0"/>
        </a:p>
      </dsp:txBody>
      <dsp:txXfrm>
        <a:off x="27125" y="178693"/>
        <a:ext cx="2960801" cy="845275"/>
      </dsp:txXfrm>
    </dsp:sp>
    <dsp:sp modelId="{94324C41-F5C6-4ABD-92F4-C0BB09C089C5}">
      <dsp:nvSpPr>
        <dsp:cNvPr id="0" name=""/>
        <dsp:cNvSpPr/>
      </dsp:nvSpPr>
      <dsp:spPr>
        <a:xfrm>
          <a:off x="302167" y="1050267"/>
          <a:ext cx="301339" cy="1130024"/>
        </a:xfrm>
        <a:custGeom>
          <a:avLst/>
          <a:gdLst/>
          <a:ahLst/>
          <a:cxnLst/>
          <a:rect l="0" t="0" r="0" b="0"/>
          <a:pathLst>
            <a:path>
              <a:moveTo>
                <a:pt x="0" y="0"/>
              </a:moveTo>
              <a:lnTo>
                <a:pt x="0" y="1130024"/>
              </a:lnTo>
              <a:lnTo>
                <a:pt x="301339" y="11300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E13341-CFA7-40DE-8267-D69200471FF3}">
      <dsp:nvSpPr>
        <dsp:cNvPr id="0" name=""/>
        <dsp:cNvSpPr/>
      </dsp:nvSpPr>
      <dsp:spPr>
        <a:xfrm>
          <a:off x="603507" y="1426942"/>
          <a:ext cx="2410717" cy="150669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n-US" sz="2200" kern="1200" dirty="0" smtClean="0"/>
            <a:t>Applicable to both conventional &amp; Islamic products</a:t>
          </a:r>
          <a:endParaRPr lang="en-US" sz="2200" kern="1200" dirty="0"/>
        </a:p>
      </dsp:txBody>
      <dsp:txXfrm>
        <a:off x="647637" y="1471072"/>
        <a:ext cx="2322457" cy="1418438"/>
      </dsp:txXfrm>
    </dsp:sp>
    <dsp:sp modelId="{0BDF3574-9664-43C7-8C27-B960CA856E9C}">
      <dsp:nvSpPr>
        <dsp:cNvPr id="0" name=""/>
        <dsp:cNvSpPr/>
      </dsp:nvSpPr>
      <dsp:spPr>
        <a:xfrm>
          <a:off x="302167" y="1050267"/>
          <a:ext cx="301339" cy="3140276"/>
        </a:xfrm>
        <a:custGeom>
          <a:avLst/>
          <a:gdLst/>
          <a:ahLst/>
          <a:cxnLst/>
          <a:rect l="0" t="0" r="0" b="0"/>
          <a:pathLst>
            <a:path>
              <a:moveTo>
                <a:pt x="0" y="0"/>
              </a:moveTo>
              <a:lnTo>
                <a:pt x="0" y="3140276"/>
              </a:lnTo>
              <a:lnTo>
                <a:pt x="301339" y="31402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0A8D17-5415-4B07-9332-E665AFB17E2B}">
      <dsp:nvSpPr>
        <dsp:cNvPr id="0" name=""/>
        <dsp:cNvSpPr/>
      </dsp:nvSpPr>
      <dsp:spPr>
        <a:xfrm>
          <a:off x="603507" y="3310315"/>
          <a:ext cx="2410717" cy="17604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n-US" sz="2200" kern="1200" dirty="0" smtClean="0"/>
            <a:t>Prospectus </a:t>
          </a:r>
        </a:p>
        <a:p>
          <a:pPr lvl="0" algn="ctr" defTabSz="977900">
            <a:lnSpc>
              <a:spcPct val="90000"/>
            </a:lnSpc>
            <a:spcBef>
              <a:spcPct val="0"/>
            </a:spcBef>
            <a:spcAft>
              <a:spcPct val="35000"/>
            </a:spcAft>
          </a:pPr>
          <a:r>
            <a:rPr lang="en-US" sz="2200" kern="1200" dirty="0" smtClean="0"/>
            <a:t>Trust Deeds</a:t>
          </a:r>
        </a:p>
        <a:p>
          <a:pPr lvl="0" algn="ctr" defTabSz="977900">
            <a:lnSpc>
              <a:spcPct val="90000"/>
            </a:lnSpc>
            <a:spcBef>
              <a:spcPct val="0"/>
            </a:spcBef>
            <a:spcAft>
              <a:spcPct val="35000"/>
            </a:spcAft>
          </a:pPr>
          <a:r>
            <a:rPr lang="en-US" sz="2200" kern="1200" dirty="0" smtClean="0"/>
            <a:t>Eligible Issuers</a:t>
          </a:r>
        </a:p>
        <a:p>
          <a:pPr lvl="0" algn="ctr" defTabSz="977900">
            <a:lnSpc>
              <a:spcPct val="90000"/>
            </a:lnSpc>
            <a:spcBef>
              <a:spcPct val="0"/>
            </a:spcBef>
            <a:spcAft>
              <a:spcPct val="35000"/>
            </a:spcAft>
          </a:pPr>
          <a:r>
            <a:rPr lang="en-US" sz="2200" kern="1200" dirty="0" smtClean="0"/>
            <a:t>Mandatory rating</a:t>
          </a:r>
          <a:endParaRPr lang="en-US" sz="2200" kern="1200" dirty="0"/>
        </a:p>
      </dsp:txBody>
      <dsp:txXfrm>
        <a:off x="655069" y="3361877"/>
        <a:ext cx="2307593" cy="1657332"/>
      </dsp:txXfrm>
    </dsp:sp>
    <dsp:sp modelId="{08A282FA-FF1F-4015-B337-AC45C01FFC43}">
      <dsp:nvSpPr>
        <dsp:cNvPr id="0" name=""/>
        <dsp:cNvSpPr/>
      </dsp:nvSpPr>
      <dsp:spPr>
        <a:xfrm>
          <a:off x="3767574" y="152395"/>
          <a:ext cx="3013397" cy="1074095"/>
        </a:xfrm>
        <a:prstGeom prst="roundRect">
          <a:avLst>
            <a:gd name="adj" fmla="val 1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n-US" sz="2500" i="0" kern="1200" dirty="0" smtClean="0"/>
            <a:t>2:  </a:t>
          </a:r>
          <a:r>
            <a:rPr lang="en-US" sz="2500" i="1" kern="1200" dirty="0" err="1" smtClean="0"/>
            <a:t>Shariah</a:t>
          </a:r>
          <a:r>
            <a:rPr lang="en-US" sz="2500" kern="1200" dirty="0" smtClean="0"/>
            <a:t>-specific Requirements</a:t>
          </a:r>
          <a:endParaRPr lang="en-US" sz="2500" kern="1200" dirty="0"/>
        </a:p>
      </dsp:txBody>
      <dsp:txXfrm>
        <a:off x="3799033" y="183854"/>
        <a:ext cx="2950479" cy="1011177"/>
      </dsp:txXfrm>
    </dsp:sp>
    <dsp:sp modelId="{59D8C71F-1A12-4057-B9E9-075F03669D9D}">
      <dsp:nvSpPr>
        <dsp:cNvPr id="0" name=""/>
        <dsp:cNvSpPr/>
      </dsp:nvSpPr>
      <dsp:spPr>
        <a:xfrm>
          <a:off x="4068914" y="1226491"/>
          <a:ext cx="302167" cy="1191060"/>
        </a:xfrm>
        <a:custGeom>
          <a:avLst/>
          <a:gdLst/>
          <a:ahLst/>
          <a:cxnLst/>
          <a:rect l="0" t="0" r="0" b="0"/>
          <a:pathLst>
            <a:path>
              <a:moveTo>
                <a:pt x="0" y="0"/>
              </a:moveTo>
              <a:lnTo>
                <a:pt x="0" y="1191060"/>
              </a:lnTo>
              <a:lnTo>
                <a:pt x="302167" y="11910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3AE7D9-F38B-4FD9-AABA-E153AD540ACA}">
      <dsp:nvSpPr>
        <dsp:cNvPr id="0" name=""/>
        <dsp:cNvSpPr/>
      </dsp:nvSpPr>
      <dsp:spPr>
        <a:xfrm>
          <a:off x="4371082" y="1664202"/>
          <a:ext cx="2410717" cy="150669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n-US" sz="2200" kern="1200" dirty="0" smtClean="0"/>
            <a:t>Applicable to Islamic products &amp; </a:t>
          </a:r>
          <a:r>
            <a:rPr lang="en-US" sz="2200" i="1" kern="1200" dirty="0" err="1" smtClean="0"/>
            <a:t>Sukuk</a:t>
          </a:r>
          <a:endParaRPr lang="en-US" sz="2200" i="1" kern="1200" dirty="0"/>
        </a:p>
      </dsp:txBody>
      <dsp:txXfrm>
        <a:off x="4415212" y="1708332"/>
        <a:ext cx="2322457" cy="1418438"/>
      </dsp:txXfrm>
    </dsp:sp>
    <dsp:sp modelId="{451FADD1-C62D-4D7D-A11F-F8EB6551EDAE}">
      <dsp:nvSpPr>
        <dsp:cNvPr id="0" name=""/>
        <dsp:cNvSpPr/>
      </dsp:nvSpPr>
      <dsp:spPr>
        <a:xfrm>
          <a:off x="4068914" y="1226491"/>
          <a:ext cx="301339" cy="3298080"/>
        </a:xfrm>
        <a:custGeom>
          <a:avLst/>
          <a:gdLst/>
          <a:ahLst/>
          <a:cxnLst/>
          <a:rect l="0" t="0" r="0" b="0"/>
          <a:pathLst>
            <a:path>
              <a:moveTo>
                <a:pt x="0" y="0"/>
              </a:moveTo>
              <a:lnTo>
                <a:pt x="0" y="3298080"/>
              </a:lnTo>
              <a:lnTo>
                <a:pt x="301339" y="32980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41BD15-23C0-4AE4-876C-1025CC333141}">
      <dsp:nvSpPr>
        <dsp:cNvPr id="0" name=""/>
        <dsp:cNvSpPr/>
      </dsp:nvSpPr>
      <dsp:spPr>
        <a:xfrm>
          <a:off x="4370254" y="3486539"/>
          <a:ext cx="2410717" cy="20760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en-US" sz="2200" kern="1200" dirty="0" smtClean="0"/>
            <a:t>Approved </a:t>
          </a:r>
          <a:r>
            <a:rPr lang="en-US" sz="2200" i="1" kern="1200" dirty="0" err="1" smtClean="0"/>
            <a:t>Shariah</a:t>
          </a:r>
          <a:r>
            <a:rPr lang="en-US" sz="2200" kern="1200" dirty="0" smtClean="0"/>
            <a:t> principles</a:t>
          </a:r>
        </a:p>
        <a:p>
          <a:pPr lvl="0" algn="ctr" defTabSz="977900">
            <a:lnSpc>
              <a:spcPct val="90000"/>
            </a:lnSpc>
            <a:spcBef>
              <a:spcPct val="0"/>
            </a:spcBef>
            <a:spcAft>
              <a:spcPct val="35000"/>
            </a:spcAft>
          </a:pPr>
          <a:r>
            <a:rPr lang="en-US" sz="2200" i="1" kern="1200" dirty="0" err="1" smtClean="0"/>
            <a:t>Shariah</a:t>
          </a:r>
          <a:r>
            <a:rPr lang="en-US" sz="2200" kern="1200" dirty="0" smtClean="0"/>
            <a:t> Adviser</a:t>
          </a:r>
        </a:p>
        <a:p>
          <a:pPr lvl="0" algn="ctr" defTabSz="977900">
            <a:lnSpc>
              <a:spcPct val="90000"/>
            </a:lnSpc>
            <a:spcBef>
              <a:spcPct val="0"/>
            </a:spcBef>
            <a:spcAft>
              <a:spcPct val="35000"/>
            </a:spcAft>
          </a:pPr>
          <a:r>
            <a:rPr lang="en-US" sz="2200" kern="1200" dirty="0" smtClean="0"/>
            <a:t>Utilization of proceeds</a:t>
          </a:r>
          <a:endParaRPr lang="en-US" sz="2200" kern="1200" dirty="0"/>
        </a:p>
      </dsp:txBody>
      <dsp:txXfrm>
        <a:off x="4431060" y="3547345"/>
        <a:ext cx="2289105" cy="195445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EDF6A-3AAF-4FF7-817E-DB0339B03715}" type="datetimeFigureOut">
              <a:rPr lang="en-US" smtClean="0"/>
              <a:t>4/18/2015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01F775-E6CE-4DA2-9F88-E2D6C18248D5}" type="slidenum">
              <a:rPr lang="en-US" smtClean="0"/>
              <a:t>‹#›</a:t>
            </a:fld>
            <a:endParaRPr lang="en-US"/>
          </a:p>
        </p:txBody>
      </p:sp>
    </p:spTree>
    <p:extLst>
      <p:ext uri="{BB962C8B-B14F-4D97-AF65-F5344CB8AC3E}">
        <p14:creationId xmlns:p14="http://schemas.microsoft.com/office/powerpoint/2010/main" val="764018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3</a:t>
            </a:fld>
            <a:endParaRPr lang="en-US"/>
          </a:p>
        </p:txBody>
      </p:sp>
    </p:spTree>
    <p:extLst>
      <p:ext uri="{BB962C8B-B14F-4D97-AF65-F5344CB8AC3E}">
        <p14:creationId xmlns:p14="http://schemas.microsoft.com/office/powerpoint/2010/main" val="1687710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13</a:t>
            </a:fld>
            <a:endParaRPr lang="en-US"/>
          </a:p>
        </p:txBody>
      </p:sp>
    </p:spTree>
    <p:extLst>
      <p:ext uri="{BB962C8B-B14F-4D97-AF65-F5344CB8AC3E}">
        <p14:creationId xmlns:p14="http://schemas.microsoft.com/office/powerpoint/2010/main" val="572082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14</a:t>
            </a:fld>
            <a:endParaRPr lang="en-US"/>
          </a:p>
        </p:txBody>
      </p:sp>
    </p:spTree>
    <p:extLst>
      <p:ext uri="{BB962C8B-B14F-4D97-AF65-F5344CB8AC3E}">
        <p14:creationId xmlns:p14="http://schemas.microsoft.com/office/powerpoint/2010/main" val="1473403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15</a:t>
            </a:fld>
            <a:endParaRPr lang="en-US"/>
          </a:p>
        </p:txBody>
      </p:sp>
    </p:spTree>
    <p:extLst>
      <p:ext uri="{BB962C8B-B14F-4D97-AF65-F5344CB8AC3E}">
        <p14:creationId xmlns:p14="http://schemas.microsoft.com/office/powerpoint/2010/main" val="2432937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16</a:t>
            </a:fld>
            <a:endParaRPr lang="en-US"/>
          </a:p>
        </p:txBody>
      </p:sp>
    </p:spTree>
    <p:extLst>
      <p:ext uri="{BB962C8B-B14F-4D97-AF65-F5344CB8AC3E}">
        <p14:creationId xmlns:p14="http://schemas.microsoft.com/office/powerpoint/2010/main" val="11349722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17</a:t>
            </a:fld>
            <a:endParaRPr lang="en-US"/>
          </a:p>
        </p:txBody>
      </p:sp>
    </p:spTree>
    <p:extLst>
      <p:ext uri="{BB962C8B-B14F-4D97-AF65-F5344CB8AC3E}">
        <p14:creationId xmlns:p14="http://schemas.microsoft.com/office/powerpoint/2010/main" val="1130733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6F2EE5F-3FA2-4732-AC63-B7E3347E93E7}" type="slidenum">
              <a:rPr lang="en-GB"/>
              <a:pPr/>
              <a:t>18</a:t>
            </a:fld>
            <a:endParaRPr lang="en-GB"/>
          </a:p>
        </p:txBody>
      </p:sp>
      <p:sp>
        <p:nvSpPr>
          <p:cNvPr id="446466" name="Rectangle 7"/>
          <p:cNvSpPr txBox="1">
            <a:spLocks noGrp="1" noChangeArrowheads="1"/>
          </p:cNvSpPr>
          <p:nvPr/>
        </p:nvSpPr>
        <p:spPr bwMode="auto">
          <a:xfrm>
            <a:off x="3882441" y="8686357"/>
            <a:ext cx="2973924" cy="456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11" tIns="45356" rIns="90711" bIns="45356" anchor="b"/>
          <a:lstStyle>
            <a:lvl1pPr defTabSz="906463">
              <a:defRPr>
                <a:solidFill>
                  <a:schemeClr val="tx1"/>
                </a:solidFill>
                <a:latin typeface="Arial" charset="0"/>
              </a:defRPr>
            </a:lvl1pPr>
            <a:lvl2pPr marL="738188" indent="-284163" defTabSz="906463">
              <a:defRPr>
                <a:solidFill>
                  <a:schemeClr val="tx1"/>
                </a:solidFill>
                <a:latin typeface="Arial" charset="0"/>
              </a:defRPr>
            </a:lvl2pPr>
            <a:lvl3pPr marL="1136650" indent="-228600" defTabSz="906463">
              <a:defRPr>
                <a:solidFill>
                  <a:schemeClr val="tx1"/>
                </a:solidFill>
                <a:latin typeface="Arial" charset="0"/>
              </a:defRPr>
            </a:lvl3pPr>
            <a:lvl4pPr marL="1590675" indent="-227013" defTabSz="906463">
              <a:defRPr>
                <a:solidFill>
                  <a:schemeClr val="tx1"/>
                </a:solidFill>
                <a:latin typeface="Arial" charset="0"/>
              </a:defRPr>
            </a:lvl4pPr>
            <a:lvl5pPr marL="2044700" indent="-227013" defTabSz="906463">
              <a:defRPr>
                <a:solidFill>
                  <a:schemeClr val="tx1"/>
                </a:solidFill>
                <a:latin typeface="Arial" charset="0"/>
              </a:defRPr>
            </a:lvl5pPr>
            <a:lvl6pPr marL="2501900" indent="-227013" defTabSz="906463" fontAlgn="base">
              <a:spcBef>
                <a:spcPct val="0"/>
              </a:spcBef>
              <a:spcAft>
                <a:spcPct val="0"/>
              </a:spcAft>
              <a:defRPr>
                <a:solidFill>
                  <a:schemeClr val="tx1"/>
                </a:solidFill>
                <a:latin typeface="Arial" charset="0"/>
              </a:defRPr>
            </a:lvl6pPr>
            <a:lvl7pPr marL="2959100" indent="-227013" defTabSz="906463" fontAlgn="base">
              <a:spcBef>
                <a:spcPct val="0"/>
              </a:spcBef>
              <a:spcAft>
                <a:spcPct val="0"/>
              </a:spcAft>
              <a:defRPr>
                <a:solidFill>
                  <a:schemeClr val="tx1"/>
                </a:solidFill>
                <a:latin typeface="Arial" charset="0"/>
              </a:defRPr>
            </a:lvl7pPr>
            <a:lvl8pPr marL="3416300" indent="-227013" defTabSz="906463" fontAlgn="base">
              <a:spcBef>
                <a:spcPct val="0"/>
              </a:spcBef>
              <a:spcAft>
                <a:spcPct val="0"/>
              </a:spcAft>
              <a:defRPr>
                <a:solidFill>
                  <a:schemeClr val="tx1"/>
                </a:solidFill>
                <a:latin typeface="Arial" charset="0"/>
              </a:defRPr>
            </a:lvl8pPr>
            <a:lvl9pPr marL="3873500" indent="-227013" defTabSz="906463" fontAlgn="base">
              <a:spcBef>
                <a:spcPct val="0"/>
              </a:spcBef>
              <a:spcAft>
                <a:spcPct val="0"/>
              </a:spcAft>
              <a:defRPr>
                <a:solidFill>
                  <a:schemeClr val="tx1"/>
                </a:solidFill>
                <a:latin typeface="Arial" charset="0"/>
              </a:defRPr>
            </a:lvl9pPr>
          </a:lstStyle>
          <a:p>
            <a:pPr algn="r"/>
            <a:fld id="{C24EF2A3-A636-4E41-9FBF-C963E33E1A39}" type="slidenum">
              <a:rPr lang="en-GB" sz="1200"/>
              <a:pPr algn="r"/>
              <a:t>18</a:t>
            </a:fld>
            <a:endParaRPr lang="en-GB" sz="1200"/>
          </a:p>
        </p:txBody>
      </p:sp>
      <p:sp>
        <p:nvSpPr>
          <p:cNvPr id="446467" name="Rectangle 2"/>
          <p:cNvSpPr>
            <a:spLocks noGrp="1" noRot="1" noChangeAspect="1" noChangeArrowheads="1" noTextEdit="1"/>
          </p:cNvSpPr>
          <p:nvPr>
            <p:ph type="sldImg"/>
          </p:nvPr>
        </p:nvSpPr>
        <p:spPr>
          <a:xfrm>
            <a:off x="1141413" y="593725"/>
            <a:ext cx="4576762" cy="3432175"/>
          </a:xfrm>
          <a:ln/>
        </p:spPr>
      </p:sp>
      <p:sp>
        <p:nvSpPr>
          <p:cNvPr id="446468" name="Rectangle 3"/>
          <p:cNvSpPr>
            <a:spLocks noGrp="1" noChangeArrowheads="1"/>
          </p:cNvSpPr>
          <p:nvPr>
            <p:ph type="body" idx="1"/>
          </p:nvPr>
        </p:nvSpPr>
        <p:spPr>
          <a:xfrm>
            <a:off x="271248" y="4171932"/>
            <a:ext cx="6315504" cy="4710770"/>
          </a:xfrm>
        </p:spPr>
        <p:txBody>
          <a:bodyPr lIns="90711" tIns="45356" rIns="90711" bIns="45356"/>
          <a:lstStyle/>
          <a:p>
            <a:endParaRPr lang="en-US">
              <a:solidFill>
                <a:srgbClr val="000099"/>
              </a:solidFill>
            </a:endParaRPr>
          </a:p>
        </p:txBody>
      </p:sp>
    </p:spTree>
    <p:extLst>
      <p:ext uri="{BB962C8B-B14F-4D97-AF65-F5344CB8AC3E}">
        <p14:creationId xmlns:p14="http://schemas.microsoft.com/office/powerpoint/2010/main" val="4174678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19</a:t>
            </a:fld>
            <a:endParaRPr lang="en-US"/>
          </a:p>
        </p:txBody>
      </p:sp>
    </p:spTree>
    <p:extLst>
      <p:ext uri="{BB962C8B-B14F-4D97-AF65-F5344CB8AC3E}">
        <p14:creationId xmlns:p14="http://schemas.microsoft.com/office/powerpoint/2010/main" val="19598818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20</a:t>
            </a:fld>
            <a:endParaRPr lang="en-US"/>
          </a:p>
        </p:txBody>
      </p:sp>
    </p:spTree>
    <p:extLst>
      <p:ext uri="{BB962C8B-B14F-4D97-AF65-F5344CB8AC3E}">
        <p14:creationId xmlns:p14="http://schemas.microsoft.com/office/powerpoint/2010/main" val="1451498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21</a:t>
            </a:fld>
            <a:endParaRPr lang="en-US"/>
          </a:p>
        </p:txBody>
      </p:sp>
    </p:spTree>
    <p:extLst>
      <p:ext uri="{BB962C8B-B14F-4D97-AF65-F5344CB8AC3E}">
        <p14:creationId xmlns:p14="http://schemas.microsoft.com/office/powerpoint/2010/main" val="2279778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22</a:t>
            </a:fld>
            <a:endParaRPr lang="en-US"/>
          </a:p>
        </p:txBody>
      </p:sp>
    </p:spTree>
    <p:extLst>
      <p:ext uri="{BB962C8B-B14F-4D97-AF65-F5344CB8AC3E}">
        <p14:creationId xmlns:p14="http://schemas.microsoft.com/office/powerpoint/2010/main" val="61202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4</a:t>
            </a:fld>
            <a:endParaRPr lang="en-US"/>
          </a:p>
        </p:txBody>
      </p:sp>
    </p:spTree>
    <p:extLst>
      <p:ext uri="{BB962C8B-B14F-4D97-AF65-F5344CB8AC3E}">
        <p14:creationId xmlns:p14="http://schemas.microsoft.com/office/powerpoint/2010/main" val="41388815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23</a:t>
            </a:fld>
            <a:endParaRPr lang="en-US"/>
          </a:p>
        </p:txBody>
      </p:sp>
    </p:spTree>
    <p:extLst>
      <p:ext uri="{BB962C8B-B14F-4D97-AF65-F5344CB8AC3E}">
        <p14:creationId xmlns:p14="http://schemas.microsoft.com/office/powerpoint/2010/main" val="2456495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fontAlgn="base">
              <a:spcBef>
                <a:spcPct val="0"/>
              </a:spcBef>
              <a:spcAft>
                <a:spcPct val="0"/>
              </a:spcAft>
            </a:pPr>
            <a:fld id="{5CE4B8F3-DF0E-441C-8F51-7488D2A8ED41}" type="slidenum">
              <a:rPr lang="en-US"/>
              <a:pPr fontAlgn="base">
                <a:spcBef>
                  <a:spcPct val="0"/>
                </a:spcBef>
                <a:spcAft>
                  <a:spcPct val="0"/>
                </a:spcAft>
              </a:pPr>
              <a:t>25</a:t>
            </a:fld>
            <a:endParaRPr lang="en-US"/>
          </a:p>
        </p:txBody>
      </p:sp>
      <p:sp>
        <p:nvSpPr>
          <p:cNvPr id="95234" name="Rectangle 2"/>
          <p:cNvSpPr>
            <a:spLocks noGrp="1" noRot="1" noChangeAspect="1" noChangeArrowheads="1" noTextEdit="1"/>
          </p:cNvSpPr>
          <p:nvPr>
            <p:ph type="sldImg"/>
          </p:nvPr>
        </p:nvSpPr>
        <p:spPr bwMode="auto">
          <a:xfrm>
            <a:off x="1144588" y="685800"/>
            <a:ext cx="4570412" cy="34274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21266595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fontAlgn="base">
              <a:spcBef>
                <a:spcPct val="0"/>
              </a:spcBef>
              <a:spcAft>
                <a:spcPct val="0"/>
              </a:spcAft>
            </a:pPr>
            <a:fld id="{5CE4B8F3-DF0E-441C-8F51-7488D2A8ED41}" type="slidenum">
              <a:rPr lang="en-US"/>
              <a:pPr fontAlgn="base">
                <a:spcBef>
                  <a:spcPct val="0"/>
                </a:spcBef>
                <a:spcAft>
                  <a:spcPct val="0"/>
                </a:spcAft>
              </a:pPr>
              <a:t>26</a:t>
            </a:fld>
            <a:endParaRPr lang="en-US"/>
          </a:p>
        </p:txBody>
      </p:sp>
      <p:sp>
        <p:nvSpPr>
          <p:cNvPr id="95234" name="Rectangle 2"/>
          <p:cNvSpPr>
            <a:spLocks noGrp="1" noRot="1" noChangeAspect="1" noChangeArrowheads="1" noTextEdit="1"/>
          </p:cNvSpPr>
          <p:nvPr>
            <p:ph type="sldImg"/>
          </p:nvPr>
        </p:nvSpPr>
        <p:spPr bwMode="auto">
          <a:xfrm>
            <a:off x="1144588" y="685800"/>
            <a:ext cx="4570412" cy="34274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18252056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fontAlgn="base">
              <a:spcBef>
                <a:spcPct val="0"/>
              </a:spcBef>
              <a:spcAft>
                <a:spcPct val="0"/>
              </a:spcAft>
            </a:pPr>
            <a:fld id="{BD7CC256-80E3-484E-A94D-2C85BC3AB219}" type="slidenum">
              <a:rPr lang="en-US"/>
              <a:pPr fontAlgn="base">
                <a:spcBef>
                  <a:spcPct val="0"/>
                </a:spcBef>
                <a:spcAft>
                  <a:spcPct val="0"/>
                </a:spcAft>
              </a:pPr>
              <a:t>27</a:t>
            </a:fld>
            <a:endParaRPr lang="en-US"/>
          </a:p>
        </p:txBody>
      </p:sp>
      <p:sp>
        <p:nvSpPr>
          <p:cNvPr id="93186" name="Rectangle 2"/>
          <p:cNvSpPr>
            <a:spLocks noGrp="1" noRot="1" noChangeAspect="1" noChangeArrowheads="1" noTextEdit="1"/>
          </p:cNvSpPr>
          <p:nvPr>
            <p:ph type="sldImg"/>
          </p:nvPr>
        </p:nvSpPr>
        <p:spPr bwMode="auto">
          <a:xfrm>
            <a:off x="1144588" y="685800"/>
            <a:ext cx="4570412" cy="34274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31985817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fontAlgn="base">
              <a:spcBef>
                <a:spcPct val="0"/>
              </a:spcBef>
              <a:spcAft>
                <a:spcPct val="0"/>
              </a:spcAft>
            </a:pPr>
            <a:fld id="{13D40AC9-E6F5-4B6E-A153-3D0A4DCDBC7E}" type="slidenum">
              <a:rPr lang="en-US"/>
              <a:pPr fontAlgn="base">
                <a:spcBef>
                  <a:spcPct val="0"/>
                </a:spcBef>
                <a:spcAft>
                  <a:spcPct val="0"/>
                </a:spcAft>
              </a:pPr>
              <a:t>28</a:t>
            </a:fld>
            <a:endParaRPr lang="en-US"/>
          </a:p>
        </p:txBody>
      </p:sp>
      <p:sp>
        <p:nvSpPr>
          <p:cNvPr id="91138" name="Rectangle 2"/>
          <p:cNvSpPr>
            <a:spLocks noGrp="1" noRot="1" noChangeAspect="1" noChangeArrowheads="1" noTextEdit="1"/>
          </p:cNvSpPr>
          <p:nvPr>
            <p:ph type="sldImg"/>
          </p:nvPr>
        </p:nvSpPr>
        <p:spPr bwMode="auto">
          <a:xfrm>
            <a:off x="1144588" y="685800"/>
            <a:ext cx="4570412" cy="34274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14842970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fontAlgn="base">
              <a:spcBef>
                <a:spcPct val="0"/>
              </a:spcBef>
              <a:spcAft>
                <a:spcPct val="0"/>
              </a:spcAft>
            </a:pPr>
            <a:fld id="{3646E60C-DE4A-4F18-B744-1179085C1B5E}" type="slidenum">
              <a:rPr lang="en-US"/>
              <a:pPr fontAlgn="base">
                <a:spcBef>
                  <a:spcPct val="0"/>
                </a:spcBef>
                <a:spcAft>
                  <a:spcPct val="0"/>
                </a:spcAft>
              </a:pPr>
              <a:t>29</a:t>
            </a:fld>
            <a:endParaRPr lang="en-US"/>
          </a:p>
        </p:txBody>
      </p:sp>
      <p:sp>
        <p:nvSpPr>
          <p:cNvPr id="80898" name="Rectangle 2"/>
          <p:cNvSpPr>
            <a:spLocks noGrp="1" noRot="1" noChangeAspect="1" noChangeArrowheads="1" noTextEdit="1"/>
          </p:cNvSpPr>
          <p:nvPr>
            <p:ph type="sldImg"/>
          </p:nvPr>
        </p:nvSpPr>
        <p:spPr bwMode="auto">
          <a:xfrm>
            <a:off x="1144588" y="685800"/>
            <a:ext cx="4570412" cy="34274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111714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44563" eaLnBrk="0" hangingPunct="0">
              <a:defRPr sz="2400" b="1">
                <a:solidFill>
                  <a:schemeClr val="tx1"/>
                </a:solidFill>
                <a:latin typeface="Times New Roman" pitchFamily="18" charset="0"/>
                <a:cs typeface="Times New Roman" pitchFamily="18" charset="0"/>
              </a:defRPr>
            </a:lvl1pPr>
            <a:lvl2pPr marL="742950" indent="-285750" defTabSz="944563" eaLnBrk="0" hangingPunct="0">
              <a:defRPr sz="2400" b="1">
                <a:solidFill>
                  <a:schemeClr val="tx1"/>
                </a:solidFill>
                <a:latin typeface="Times New Roman" pitchFamily="18" charset="0"/>
                <a:cs typeface="Times New Roman" pitchFamily="18" charset="0"/>
              </a:defRPr>
            </a:lvl2pPr>
            <a:lvl3pPr marL="1143000" indent="-228600" defTabSz="944563" eaLnBrk="0" hangingPunct="0">
              <a:defRPr sz="2400" b="1">
                <a:solidFill>
                  <a:schemeClr val="tx1"/>
                </a:solidFill>
                <a:latin typeface="Times New Roman" pitchFamily="18" charset="0"/>
                <a:cs typeface="Times New Roman" pitchFamily="18" charset="0"/>
              </a:defRPr>
            </a:lvl3pPr>
            <a:lvl4pPr marL="1600200" indent="-228600" defTabSz="944563" eaLnBrk="0" hangingPunct="0">
              <a:defRPr sz="2400" b="1">
                <a:solidFill>
                  <a:schemeClr val="tx1"/>
                </a:solidFill>
                <a:latin typeface="Times New Roman" pitchFamily="18" charset="0"/>
                <a:cs typeface="Times New Roman" pitchFamily="18" charset="0"/>
              </a:defRPr>
            </a:lvl4pPr>
            <a:lvl5pPr marL="2057400" indent="-228600" defTabSz="944563" eaLnBrk="0" hangingPunct="0">
              <a:defRPr sz="2400" b="1">
                <a:solidFill>
                  <a:schemeClr val="tx1"/>
                </a:solidFill>
                <a:latin typeface="Times New Roman" pitchFamily="18" charset="0"/>
                <a:cs typeface="Times New Roman" pitchFamily="18" charset="0"/>
              </a:defRPr>
            </a:lvl5pPr>
            <a:lvl6pPr marL="2514600" indent="-228600" algn="ctr" defTabSz="944563" eaLnBrk="0" fontAlgn="base" hangingPunct="0">
              <a:spcBef>
                <a:spcPct val="0"/>
              </a:spcBef>
              <a:spcAft>
                <a:spcPct val="0"/>
              </a:spcAft>
              <a:defRPr sz="2400" b="1">
                <a:solidFill>
                  <a:schemeClr val="tx1"/>
                </a:solidFill>
                <a:latin typeface="Times New Roman" pitchFamily="18" charset="0"/>
                <a:cs typeface="Times New Roman" pitchFamily="18" charset="0"/>
              </a:defRPr>
            </a:lvl6pPr>
            <a:lvl7pPr marL="2971800" indent="-228600" algn="ctr" defTabSz="944563" eaLnBrk="0" fontAlgn="base" hangingPunct="0">
              <a:spcBef>
                <a:spcPct val="0"/>
              </a:spcBef>
              <a:spcAft>
                <a:spcPct val="0"/>
              </a:spcAft>
              <a:defRPr sz="2400" b="1">
                <a:solidFill>
                  <a:schemeClr val="tx1"/>
                </a:solidFill>
                <a:latin typeface="Times New Roman" pitchFamily="18" charset="0"/>
                <a:cs typeface="Times New Roman" pitchFamily="18" charset="0"/>
              </a:defRPr>
            </a:lvl7pPr>
            <a:lvl8pPr marL="3429000" indent="-228600" algn="ctr" defTabSz="944563" eaLnBrk="0" fontAlgn="base" hangingPunct="0">
              <a:spcBef>
                <a:spcPct val="0"/>
              </a:spcBef>
              <a:spcAft>
                <a:spcPct val="0"/>
              </a:spcAft>
              <a:defRPr sz="2400" b="1">
                <a:solidFill>
                  <a:schemeClr val="tx1"/>
                </a:solidFill>
                <a:latin typeface="Times New Roman" pitchFamily="18" charset="0"/>
                <a:cs typeface="Times New Roman" pitchFamily="18" charset="0"/>
              </a:defRPr>
            </a:lvl8pPr>
            <a:lvl9pPr marL="3886200" indent="-228600" algn="ctr" defTabSz="944563" eaLnBrk="0" fontAlgn="base" hangingPunct="0">
              <a:spcBef>
                <a:spcPct val="0"/>
              </a:spcBef>
              <a:spcAft>
                <a:spcPct val="0"/>
              </a:spcAft>
              <a:defRPr sz="2400" b="1">
                <a:solidFill>
                  <a:schemeClr val="tx1"/>
                </a:solidFill>
                <a:latin typeface="Times New Roman" pitchFamily="18" charset="0"/>
                <a:cs typeface="Times New Roman" pitchFamily="18" charset="0"/>
              </a:defRPr>
            </a:lvl9pPr>
          </a:lstStyle>
          <a:p>
            <a:pPr eaLnBrk="1" hangingPunct="1"/>
            <a:fld id="{18E30039-6208-4E62-9C29-A61DD36D1291}" type="slidenum">
              <a:rPr lang="en-US" sz="1300" b="0"/>
              <a:pPr eaLnBrk="1" hangingPunct="1"/>
              <a:t>5</a:t>
            </a:fld>
            <a:endParaRPr lang="en-US" sz="1300" b="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marL="228600" indent="-228600" eaLnBrk="1" hangingPunct="1"/>
            <a:endParaRPr lang="en-US" sz="1000" smtClean="0">
              <a:latin typeface="Arial" pitchFamily="34" charset="0"/>
            </a:endParaRPr>
          </a:p>
        </p:txBody>
      </p:sp>
    </p:spTree>
    <p:extLst>
      <p:ext uri="{BB962C8B-B14F-4D97-AF65-F5344CB8AC3E}">
        <p14:creationId xmlns:p14="http://schemas.microsoft.com/office/powerpoint/2010/main" val="3194909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A7F585-C0CF-4F6C-869E-C0FCB2B090EF}" type="slidenum">
              <a:rPr lang="en-GB"/>
              <a:pPr/>
              <a:t>6</a:t>
            </a:fld>
            <a:endParaRPr lang="en-GB"/>
          </a:p>
        </p:txBody>
      </p:sp>
      <p:sp>
        <p:nvSpPr>
          <p:cNvPr id="463874" name="Rectangle 2"/>
          <p:cNvSpPr>
            <a:spLocks noGrp="1" noRot="1" noChangeAspect="1" noChangeArrowheads="1" noTextEdit="1"/>
          </p:cNvSpPr>
          <p:nvPr>
            <p:ph type="sldImg"/>
          </p:nvPr>
        </p:nvSpPr>
        <p:spPr>
          <a:ln/>
        </p:spPr>
      </p:sp>
      <p:sp>
        <p:nvSpPr>
          <p:cNvPr id="463875" name="Rectangle 3"/>
          <p:cNvSpPr>
            <a:spLocks noGrp="1" noChangeArrowheads="1"/>
          </p:cNvSpPr>
          <p:nvPr>
            <p:ph type="body" idx="1"/>
          </p:nvPr>
        </p:nvSpPr>
        <p:spPr/>
        <p:txBody>
          <a:bodyPr/>
          <a:lstStyle/>
          <a:p>
            <a:r>
              <a:rPr lang="en-US" dirty="0"/>
              <a:t>As the domestic Islamic banking industry progresses into a more advanced stage of development, the Islamic banking industry is also witnessing significant developments shaping its financial regulatory infrastructure on both the domestic and international front. </a:t>
            </a:r>
          </a:p>
          <a:p>
            <a:endParaRPr lang="en-US" u="sng" dirty="0"/>
          </a:p>
          <a:p>
            <a:r>
              <a:rPr lang="en-US" u="sng" dirty="0"/>
              <a:t>Domestic Prudential Regulation</a:t>
            </a:r>
          </a:p>
          <a:p>
            <a:r>
              <a:rPr lang="en-US" dirty="0"/>
              <a:t>On the domestic front, these developments include the emergence of a different set of regulatory guidelines for Islamic banking operations, encompassing corporate governance, standard calculation of rate of return to depositors, financial disclosure, </a:t>
            </a:r>
            <a:r>
              <a:rPr lang="en-US" dirty="0" err="1"/>
              <a:t>Shariah</a:t>
            </a:r>
            <a:r>
              <a:rPr lang="en-US" dirty="0"/>
              <a:t> governance, Islamic money market and capital adequacy.</a:t>
            </a:r>
          </a:p>
        </p:txBody>
      </p:sp>
    </p:spTree>
    <p:extLst>
      <p:ext uri="{BB962C8B-B14F-4D97-AF65-F5344CB8AC3E}">
        <p14:creationId xmlns:p14="http://schemas.microsoft.com/office/powerpoint/2010/main" val="2020337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406A004-2F5C-4FDA-852A-BD4197CF5FA2}" type="slidenum">
              <a:rPr lang="en-GB"/>
              <a:pPr/>
              <a:t>7</a:t>
            </a:fld>
            <a:endParaRPr lang="en-GB"/>
          </a:p>
        </p:txBody>
      </p:sp>
      <p:sp>
        <p:nvSpPr>
          <p:cNvPr id="434178" name="Rectangle 7"/>
          <p:cNvSpPr txBox="1">
            <a:spLocks noGrp="1" noChangeArrowheads="1"/>
          </p:cNvSpPr>
          <p:nvPr/>
        </p:nvSpPr>
        <p:spPr bwMode="auto">
          <a:xfrm>
            <a:off x="3882441" y="8686357"/>
            <a:ext cx="2973924" cy="456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11" tIns="45356" rIns="90711" bIns="45356" anchor="b"/>
          <a:lstStyle>
            <a:lvl1pPr defTabSz="906463">
              <a:defRPr>
                <a:solidFill>
                  <a:schemeClr val="tx1"/>
                </a:solidFill>
                <a:latin typeface="Arial" charset="0"/>
              </a:defRPr>
            </a:lvl1pPr>
            <a:lvl2pPr marL="738188" indent="-284163" defTabSz="906463">
              <a:defRPr>
                <a:solidFill>
                  <a:schemeClr val="tx1"/>
                </a:solidFill>
                <a:latin typeface="Arial" charset="0"/>
              </a:defRPr>
            </a:lvl2pPr>
            <a:lvl3pPr marL="1136650" indent="-228600" defTabSz="906463">
              <a:defRPr>
                <a:solidFill>
                  <a:schemeClr val="tx1"/>
                </a:solidFill>
                <a:latin typeface="Arial" charset="0"/>
              </a:defRPr>
            </a:lvl3pPr>
            <a:lvl4pPr marL="1590675" indent="-227013" defTabSz="906463">
              <a:defRPr>
                <a:solidFill>
                  <a:schemeClr val="tx1"/>
                </a:solidFill>
                <a:latin typeface="Arial" charset="0"/>
              </a:defRPr>
            </a:lvl4pPr>
            <a:lvl5pPr marL="2044700" indent="-227013" defTabSz="906463">
              <a:defRPr>
                <a:solidFill>
                  <a:schemeClr val="tx1"/>
                </a:solidFill>
                <a:latin typeface="Arial" charset="0"/>
              </a:defRPr>
            </a:lvl5pPr>
            <a:lvl6pPr marL="2501900" indent="-227013" defTabSz="906463" fontAlgn="base">
              <a:spcBef>
                <a:spcPct val="0"/>
              </a:spcBef>
              <a:spcAft>
                <a:spcPct val="0"/>
              </a:spcAft>
              <a:defRPr>
                <a:solidFill>
                  <a:schemeClr val="tx1"/>
                </a:solidFill>
                <a:latin typeface="Arial" charset="0"/>
              </a:defRPr>
            </a:lvl6pPr>
            <a:lvl7pPr marL="2959100" indent="-227013" defTabSz="906463" fontAlgn="base">
              <a:spcBef>
                <a:spcPct val="0"/>
              </a:spcBef>
              <a:spcAft>
                <a:spcPct val="0"/>
              </a:spcAft>
              <a:defRPr>
                <a:solidFill>
                  <a:schemeClr val="tx1"/>
                </a:solidFill>
                <a:latin typeface="Arial" charset="0"/>
              </a:defRPr>
            </a:lvl7pPr>
            <a:lvl8pPr marL="3416300" indent="-227013" defTabSz="906463" fontAlgn="base">
              <a:spcBef>
                <a:spcPct val="0"/>
              </a:spcBef>
              <a:spcAft>
                <a:spcPct val="0"/>
              </a:spcAft>
              <a:defRPr>
                <a:solidFill>
                  <a:schemeClr val="tx1"/>
                </a:solidFill>
                <a:latin typeface="Arial" charset="0"/>
              </a:defRPr>
            </a:lvl8pPr>
            <a:lvl9pPr marL="3873500" indent="-227013" defTabSz="906463" fontAlgn="base">
              <a:spcBef>
                <a:spcPct val="0"/>
              </a:spcBef>
              <a:spcAft>
                <a:spcPct val="0"/>
              </a:spcAft>
              <a:defRPr>
                <a:solidFill>
                  <a:schemeClr val="tx1"/>
                </a:solidFill>
                <a:latin typeface="Arial" charset="0"/>
              </a:defRPr>
            </a:lvl9pPr>
          </a:lstStyle>
          <a:p>
            <a:pPr algn="r"/>
            <a:fld id="{9930D481-1A4C-4E32-BDCC-DEB25076A031}" type="slidenum">
              <a:rPr lang="en-GB" sz="1200"/>
              <a:pPr algn="r"/>
              <a:t>7</a:t>
            </a:fld>
            <a:endParaRPr lang="en-GB" sz="1200"/>
          </a:p>
        </p:txBody>
      </p:sp>
      <p:sp>
        <p:nvSpPr>
          <p:cNvPr id="434179" name="Rectangle 2"/>
          <p:cNvSpPr>
            <a:spLocks noGrp="1" noRot="1" noChangeAspect="1" noChangeArrowheads="1" noTextEdit="1"/>
          </p:cNvSpPr>
          <p:nvPr>
            <p:ph type="sldImg"/>
          </p:nvPr>
        </p:nvSpPr>
        <p:spPr>
          <a:xfrm>
            <a:off x="1146175" y="685800"/>
            <a:ext cx="4573588" cy="3429000"/>
          </a:xfrm>
          <a:ln/>
        </p:spPr>
      </p:sp>
      <p:sp>
        <p:nvSpPr>
          <p:cNvPr id="434180" name="Rectangle 3"/>
          <p:cNvSpPr>
            <a:spLocks noChangeArrowheads="1"/>
          </p:cNvSpPr>
          <p:nvPr/>
        </p:nvSpPr>
        <p:spPr bwMode="auto">
          <a:xfrm>
            <a:off x="302295" y="4343179"/>
            <a:ext cx="6372694" cy="463252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89996" tIns="44998" rIns="89996" bIns="44998"/>
          <a:lstStyle/>
          <a:p>
            <a:pPr marL="246063" indent="-246063" defTabSz="908050">
              <a:spcBef>
                <a:spcPct val="30000"/>
              </a:spcBef>
              <a:buFontTx/>
              <a:buChar char="-"/>
            </a:pPr>
            <a:endParaRPr lang="en-US" sz="1000"/>
          </a:p>
        </p:txBody>
      </p:sp>
    </p:spTree>
    <p:extLst>
      <p:ext uri="{BB962C8B-B14F-4D97-AF65-F5344CB8AC3E}">
        <p14:creationId xmlns:p14="http://schemas.microsoft.com/office/powerpoint/2010/main" val="1837410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9439921-065A-4458-8AD2-18C9D844B0D4}" type="slidenum">
              <a:rPr lang="en-GB"/>
              <a:pPr/>
              <a:t>8</a:t>
            </a:fld>
            <a:endParaRPr lang="en-GB"/>
          </a:p>
        </p:txBody>
      </p:sp>
      <p:sp>
        <p:nvSpPr>
          <p:cNvPr id="438274" name="Rectangle 7"/>
          <p:cNvSpPr txBox="1">
            <a:spLocks noGrp="1" noChangeArrowheads="1"/>
          </p:cNvSpPr>
          <p:nvPr/>
        </p:nvSpPr>
        <p:spPr bwMode="auto">
          <a:xfrm>
            <a:off x="3882441" y="8686357"/>
            <a:ext cx="2973924" cy="456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11" tIns="45356" rIns="90711" bIns="45356" anchor="b"/>
          <a:lstStyle>
            <a:lvl1pPr defTabSz="906463">
              <a:defRPr>
                <a:solidFill>
                  <a:schemeClr val="tx1"/>
                </a:solidFill>
                <a:latin typeface="Arial" charset="0"/>
              </a:defRPr>
            </a:lvl1pPr>
            <a:lvl2pPr marL="738188" indent="-284163" defTabSz="906463">
              <a:defRPr>
                <a:solidFill>
                  <a:schemeClr val="tx1"/>
                </a:solidFill>
                <a:latin typeface="Arial" charset="0"/>
              </a:defRPr>
            </a:lvl2pPr>
            <a:lvl3pPr marL="1136650" indent="-228600" defTabSz="906463">
              <a:defRPr>
                <a:solidFill>
                  <a:schemeClr val="tx1"/>
                </a:solidFill>
                <a:latin typeface="Arial" charset="0"/>
              </a:defRPr>
            </a:lvl3pPr>
            <a:lvl4pPr marL="1590675" indent="-227013" defTabSz="906463">
              <a:defRPr>
                <a:solidFill>
                  <a:schemeClr val="tx1"/>
                </a:solidFill>
                <a:latin typeface="Arial" charset="0"/>
              </a:defRPr>
            </a:lvl4pPr>
            <a:lvl5pPr marL="2044700" indent="-227013" defTabSz="906463">
              <a:defRPr>
                <a:solidFill>
                  <a:schemeClr val="tx1"/>
                </a:solidFill>
                <a:latin typeface="Arial" charset="0"/>
              </a:defRPr>
            </a:lvl5pPr>
            <a:lvl6pPr marL="2501900" indent="-227013" defTabSz="906463" fontAlgn="base">
              <a:spcBef>
                <a:spcPct val="0"/>
              </a:spcBef>
              <a:spcAft>
                <a:spcPct val="0"/>
              </a:spcAft>
              <a:defRPr>
                <a:solidFill>
                  <a:schemeClr val="tx1"/>
                </a:solidFill>
                <a:latin typeface="Arial" charset="0"/>
              </a:defRPr>
            </a:lvl6pPr>
            <a:lvl7pPr marL="2959100" indent="-227013" defTabSz="906463" fontAlgn="base">
              <a:spcBef>
                <a:spcPct val="0"/>
              </a:spcBef>
              <a:spcAft>
                <a:spcPct val="0"/>
              </a:spcAft>
              <a:defRPr>
                <a:solidFill>
                  <a:schemeClr val="tx1"/>
                </a:solidFill>
                <a:latin typeface="Arial" charset="0"/>
              </a:defRPr>
            </a:lvl7pPr>
            <a:lvl8pPr marL="3416300" indent="-227013" defTabSz="906463" fontAlgn="base">
              <a:spcBef>
                <a:spcPct val="0"/>
              </a:spcBef>
              <a:spcAft>
                <a:spcPct val="0"/>
              </a:spcAft>
              <a:defRPr>
                <a:solidFill>
                  <a:schemeClr val="tx1"/>
                </a:solidFill>
                <a:latin typeface="Arial" charset="0"/>
              </a:defRPr>
            </a:lvl8pPr>
            <a:lvl9pPr marL="3873500" indent="-227013" defTabSz="906463" fontAlgn="base">
              <a:spcBef>
                <a:spcPct val="0"/>
              </a:spcBef>
              <a:spcAft>
                <a:spcPct val="0"/>
              </a:spcAft>
              <a:defRPr>
                <a:solidFill>
                  <a:schemeClr val="tx1"/>
                </a:solidFill>
                <a:latin typeface="Arial" charset="0"/>
              </a:defRPr>
            </a:lvl9pPr>
          </a:lstStyle>
          <a:p>
            <a:pPr algn="r"/>
            <a:fld id="{E96ECB16-17AE-481D-B7E0-DB0CF51A931E}" type="slidenum">
              <a:rPr lang="en-GB" sz="1200"/>
              <a:pPr algn="r"/>
              <a:t>8</a:t>
            </a:fld>
            <a:endParaRPr lang="en-GB" sz="1200"/>
          </a:p>
        </p:txBody>
      </p:sp>
      <p:sp>
        <p:nvSpPr>
          <p:cNvPr id="438275" name="Rectangle 2"/>
          <p:cNvSpPr>
            <a:spLocks noGrp="1" noRot="1" noChangeAspect="1" noChangeArrowheads="1" noTextEdit="1"/>
          </p:cNvSpPr>
          <p:nvPr>
            <p:ph type="sldImg"/>
          </p:nvPr>
        </p:nvSpPr>
        <p:spPr>
          <a:xfrm>
            <a:off x="1141413" y="685800"/>
            <a:ext cx="4573587" cy="3429000"/>
          </a:xfrm>
          <a:ln/>
        </p:spPr>
      </p:sp>
      <p:sp>
        <p:nvSpPr>
          <p:cNvPr id="438276" name="Rectangle 3"/>
          <p:cNvSpPr>
            <a:spLocks noGrp="1" noChangeArrowheads="1"/>
          </p:cNvSpPr>
          <p:nvPr>
            <p:ph type="body" idx="1"/>
          </p:nvPr>
        </p:nvSpPr>
        <p:spPr/>
        <p:txBody>
          <a:bodyPr lIns="90711" tIns="45356" rIns="90711" bIns="45356"/>
          <a:lstStyle/>
          <a:p>
            <a:endParaRPr lang="en-US"/>
          </a:p>
          <a:p>
            <a:endParaRPr lang="en-US"/>
          </a:p>
        </p:txBody>
      </p:sp>
    </p:spTree>
    <p:extLst>
      <p:ext uri="{BB962C8B-B14F-4D97-AF65-F5344CB8AC3E}">
        <p14:creationId xmlns:p14="http://schemas.microsoft.com/office/powerpoint/2010/main" val="1614601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F5A7FFCD-0124-4D41-8C72-9473A6ACD452}" type="slidenum">
              <a:rPr lang="en-GB"/>
              <a:pPr/>
              <a:t>9</a:t>
            </a:fld>
            <a:endParaRPr lang="en-GB"/>
          </a:p>
        </p:txBody>
      </p:sp>
      <p:sp>
        <p:nvSpPr>
          <p:cNvPr id="444418" name="Rectangle 7"/>
          <p:cNvSpPr txBox="1">
            <a:spLocks noGrp="1" noChangeArrowheads="1"/>
          </p:cNvSpPr>
          <p:nvPr/>
        </p:nvSpPr>
        <p:spPr bwMode="auto">
          <a:xfrm>
            <a:off x="3882441" y="8686357"/>
            <a:ext cx="2973924" cy="456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11" tIns="45356" rIns="90711" bIns="45356" anchor="b"/>
          <a:lstStyle>
            <a:lvl1pPr defTabSz="906463">
              <a:defRPr>
                <a:solidFill>
                  <a:schemeClr val="tx1"/>
                </a:solidFill>
                <a:latin typeface="Arial" charset="0"/>
              </a:defRPr>
            </a:lvl1pPr>
            <a:lvl2pPr marL="738188" indent="-284163" defTabSz="906463">
              <a:defRPr>
                <a:solidFill>
                  <a:schemeClr val="tx1"/>
                </a:solidFill>
                <a:latin typeface="Arial" charset="0"/>
              </a:defRPr>
            </a:lvl2pPr>
            <a:lvl3pPr marL="1136650" indent="-228600" defTabSz="906463">
              <a:defRPr>
                <a:solidFill>
                  <a:schemeClr val="tx1"/>
                </a:solidFill>
                <a:latin typeface="Arial" charset="0"/>
              </a:defRPr>
            </a:lvl3pPr>
            <a:lvl4pPr marL="1590675" indent="-227013" defTabSz="906463">
              <a:defRPr>
                <a:solidFill>
                  <a:schemeClr val="tx1"/>
                </a:solidFill>
                <a:latin typeface="Arial" charset="0"/>
              </a:defRPr>
            </a:lvl4pPr>
            <a:lvl5pPr marL="2044700" indent="-227013" defTabSz="906463">
              <a:defRPr>
                <a:solidFill>
                  <a:schemeClr val="tx1"/>
                </a:solidFill>
                <a:latin typeface="Arial" charset="0"/>
              </a:defRPr>
            </a:lvl5pPr>
            <a:lvl6pPr marL="2501900" indent="-227013" defTabSz="906463" fontAlgn="base">
              <a:spcBef>
                <a:spcPct val="0"/>
              </a:spcBef>
              <a:spcAft>
                <a:spcPct val="0"/>
              </a:spcAft>
              <a:defRPr>
                <a:solidFill>
                  <a:schemeClr val="tx1"/>
                </a:solidFill>
                <a:latin typeface="Arial" charset="0"/>
              </a:defRPr>
            </a:lvl6pPr>
            <a:lvl7pPr marL="2959100" indent="-227013" defTabSz="906463" fontAlgn="base">
              <a:spcBef>
                <a:spcPct val="0"/>
              </a:spcBef>
              <a:spcAft>
                <a:spcPct val="0"/>
              </a:spcAft>
              <a:defRPr>
                <a:solidFill>
                  <a:schemeClr val="tx1"/>
                </a:solidFill>
                <a:latin typeface="Arial" charset="0"/>
              </a:defRPr>
            </a:lvl7pPr>
            <a:lvl8pPr marL="3416300" indent="-227013" defTabSz="906463" fontAlgn="base">
              <a:spcBef>
                <a:spcPct val="0"/>
              </a:spcBef>
              <a:spcAft>
                <a:spcPct val="0"/>
              </a:spcAft>
              <a:defRPr>
                <a:solidFill>
                  <a:schemeClr val="tx1"/>
                </a:solidFill>
                <a:latin typeface="Arial" charset="0"/>
              </a:defRPr>
            </a:lvl8pPr>
            <a:lvl9pPr marL="3873500" indent="-227013" defTabSz="906463" fontAlgn="base">
              <a:spcBef>
                <a:spcPct val="0"/>
              </a:spcBef>
              <a:spcAft>
                <a:spcPct val="0"/>
              </a:spcAft>
              <a:defRPr>
                <a:solidFill>
                  <a:schemeClr val="tx1"/>
                </a:solidFill>
                <a:latin typeface="Arial" charset="0"/>
              </a:defRPr>
            </a:lvl9pPr>
          </a:lstStyle>
          <a:p>
            <a:pPr algn="r"/>
            <a:fld id="{D82175B3-536C-47C7-BB5D-81DD27FE0515}" type="slidenum">
              <a:rPr lang="en-GB" sz="1200"/>
              <a:pPr algn="r"/>
              <a:t>9</a:t>
            </a:fld>
            <a:endParaRPr lang="en-GB" sz="1200"/>
          </a:p>
        </p:txBody>
      </p:sp>
      <p:sp>
        <p:nvSpPr>
          <p:cNvPr id="444419" name="Rectangle 7"/>
          <p:cNvSpPr txBox="1">
            <a:spLocks noGrp="1" noChangeArrowheads="1"/>
          </p:cNvSpPr>
          <p:nvPr/>
        </p:nvSpPr>
        <p:spPr bwMode="auto">
          <a:xfrm>
            <a:off x="3880808" y="8687834"/>
            <a:ext cx="2975558" cy="45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46" tIns="45823" rIns="91646" bIns="45823" anchor="b"/>
          <a:lstStyle>
            <a:lvl1pPr defTabSz="915988">
              <a:defRPr>
                <a:solidFill>
                  <a:schemeClr val="tx1"/>
                </a:solidFill>
                <a:latin typeface="Arial" charset="0"/>
              </a:defRPr>
            </a:lvl1pPr>
            <a:lvl2pPr marL="738188" indent="-284163" defTabSz="915988">
              <a:defRPr>
                <a:solidFill>
                  <a:schemeClr val="tx1"/>
                </a:solidFill>
                <a:latin typeface="Arial" charset="0"/>
              </a:defRPr>
            </a:lvl2pPr>
            <a:lvl3pPr marL="1136650" indent="-228600" defTabSz="915988">
              <a:defRPr>
                <a:solidFill>
                  <a:schemeClr val="tx1"/>
                </a:solidFill>
                <a:latin typeface="Arial" charset="0"/>
              </a:defRPr>
            </a:lvl3pPr>
            <a:lvl4pPr marL="1590675" indent="-227013" defTabSz="915988">
              <a:defRPr>
                <a:solidFill>
                  <a:schemeClr val="tx1"/>
                </a:solidFill>
                <a:latin typeface="Arial" charset="0"/>
              </a:defRPr>
            </a:lvl4pPr>
            <a:lvl5pPr marL="2044700" indent="-227013" defTabSz="915988">
              <a:defRPr>
                <a:solidFill>
                  <a:schemeClr val="tx1"/>
                </a:solidFill>
                <a:latin typeface="Arial" charset="0"/>
              </a:defRPr>
            </a:lvl5pPr>
            <a:lvl6pPr marL="2501900" indent="-227013" defTabSz="915988" fontAlgn="base">
              <a:spcBef>
                <a:spcPct val="0"/>
              </a:spcBef>
              <a:spcAft>
                <a:spcPct val="0"/>
              </a:spcAft>
              <a:defRPr>
                <a:solidFill>
                  <a:schemeClr val="tx1"/>
                </a:solidFill>
                <a:latin typeface="Arial" charset="0"/>
              </a:defRPr>
            </a:lvl6pPr>
            <a:lvl7pPr marL="2959100" indent="-227013" defTabSz="915988" fontAlgn="base">
              <a:spcBef>
                <a:spcPct val="0"/>
              </a:spcBef>
              <a:spcAft>
                <a:spcPct val="0"/>
              </a:spcAft>
              <a:defRPr>
                <a:solidFill>
                  <a:schemeClr val="tx1"/>
                </a:solidFill>
                <a:latin typeface="Arial" charset="0"/>
              </a:defRPr>
            </a:lvl7pPr>
            <a:lvl8pPr marL="3416300" indent="-227013" defTabSz="915988" fontAlgn="base">
              <a:spcBef>
                <a:spcPct val="0"/>
              </a:spcBef>
              <a:spcAft>
                <a:spcPct val="0"/>
              </a:spcAft>
              <a:defRPr>
                <a:solidFill>
                  <a:schemeClr val="tx1"/>
                </a:solidFill>
                <a:latin typeface="Arial" charset="0"/>
              </a:defRPr>
            </a:lvl8pPr>
            <a:lvl9pPr marL="3873500" indent="-227013" defTabSz="915988" fontAlgn="base">
              <a:spcBef>
                <a:spcPct val="0"/>
              </a:spcBef>
              <a:spcAft>
                <a:spcPct val="0"/>
              </a:spcAft>
              <a:defRPr>
                <a:solidFill>
                  <a:schemeClr val="tx1"/>
                </a:solidFill>
                <a:latin typeface="Arial" charset="0"/>
              </a:defRPr>
            </a:lvl9pPr>
          </a:lstStyle>
          <a:p>
            <a:pPr algn="r"/>
            <a:fld id="{48CFD851-8F30-44FC-9DF8-F7A34D414627}" type="slidenum">
              <a:rPr lang="en-US" sz="1200">
                <a:cs typeface="Arial" charset="0"/>
              </a:rPr>
              <a:pPr algn="r"/>
              <a:t>9</a:t>
            </a:fld>
            <a:endParaRPr lang="en-US" sz="1200">
              <a:cs typeface="Arial" charset="0"/>
            </a:endParaRPr>
          </a:p>
        </p:txBody>
      </p:sp>
      <p:sp>
        <p:nvSpPr>
          <p:cNvPr id="444420" name="Rectangle 2"/>
          <p:cNvSpPr>
            <a:spLocks noGrp="1" noRot="1" noChangeAspect="1" noChangeArrowheads="1" noTextEdit="1"/>
          </p:cNvSpPr>
          <p:nvPr>
            <p:ph type="sldImg"/>
          </p:nvPr>
        </p:nvSpPr>
        <p:spPr>
          <a:xfrm>
            <a:off x="1146175" y="687388"/>
            <a:ext cx="4568825" cy="3427412"/>
          </a:xfrm>
          <a:ln/>
        </p:spPr>
      </p:sp>
      <p:sp>
        <p:nvSpPr>
          <p:cNvPr id="444421" name="Rectangle 3"/>
          <p:cNvSpPr>
            <a:spLocks noGrp="1" noChangeArrowheads="1"/>
          </p:cNvSpPr>
          <p:nvPr>
            <p:ph type="body" idx="1"/>
          </p:nvPr>
        </p:nvSpPr>
        <p:spPr>
          <a:xfrm>
            <a:off x="687925" y="4343179"/>
            <a:ext cx="5482151" cy="4112881"/>
          </a:xfrm>
        </p:spPr>
        <p:txBody>
          <a:bodyPr lIns="91646" tIns="45823" rIns="91646" bIns="45823"/>
          <a:lstStyle/>
          <a:p>
            <a:endParaRPr lang="ms-MY"/>
          </a:p>
        </p:txBody>
      </p:sp>
    </p:spTree>
    <p:extLst>
      <p:ext uri="{BB962C8B-B14F-4D97-AF65-F5344CB8AC3E}">
        <p14:creationId xmlns:p14="http://schemas.microsoft.com/office/powerpoint/2010/main" val="3674146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44563" eaLnBrk="0" hangingPunct="0">
              <a:defRPr sz="2400" b="1">
                <a:solidFill>
                  <a:schemeClr val="tx1"/>
                </a:solidFill>
                <a:latin typeface="Times New Roman" pitchFamily="18" charset="0"/>
                <a:cs typeface="Times New Roman" pitchFamily="18" charset="0"/>
              </a:defRPr>
            </a:lvl1pPr>
            <a:lvl2pPr marL="742950" indent="-285750" defTabSz="944563" eaLnBrk="0" hangingPunct="0">
              <a:defRPr sz="2400" b="1">
                <a:solidFill>
                  <a:schemeClr val="tx1"/>
                </a:solidFill>
                <a:latin typeface="Times New Roman" pitchFamily="18" charset="0"/>
                <a:cs typeface="Times New Roman" pitchFamily="18" charset="0"/>
              </a:defRPr>
            </a:lvl2pPr>
            <a:lvl3pPr marL="1143000" indent="-228600" defTabSz="944563" eaLnBrk="0" hangingPunct="0">
              <a:defRPr sz="2400" b="1">
                <a:solidFill>
                  <a:schemeClr val="tx1"/>
                </a:solidFill>
                <a:latin typeface="Times New Roman" pitchFamily="18" charset="0"/>
                <a:cs typeface="Times New Roman" pitchFamily="18" charset="0"/>
              </a:defRPr>
            </a:lvl3pPr>
            <a:lvl4pPr marL="1600200" indent="-228600" defTabSz="944563" eaLnBrk="0" hangingPunct="0">
              <a:defRPr sz="2400" b="1">
                <a:solidFill>
                  <a:schemeClr val="tx1"/>
                </a:solidFill>
                <a:latin typeface="Times New Roman" pitchFamily="18" charset="0"/>
                <a:cs typeface="Times New Roman" pitchFamily="18" charset="0"/>
              </a:defRPr>
            </a:lvl4pPr>
            <a:lvl5pPr marL="2057400" indent="-228600" defTabSz="944563" eaLnBrk="0" hangingPunct="0">
              <a:defRPr sz="2400" b="1">
                <a:solidFill>
                  <a:schemeClr val="tx1"/>
                </a:solidFill>
                <a:latin typeface="Times New Roman" pitchFamily="18" charset="0"/>
                <a:cs typeface="Times New Roman" pitchFamily="18" charset="0"/>
              </a:defRPr>
            </a:lvl5pPr>
            <a:lvl6pPr marL="2514600" indent="-228600" algn="ctr" defTabSz="944563" eaLnBrk="0" fontAlgn="base" hangingPunct="0">
              <a:spcBef>
                <a:spcPct val="0"/>
              </a:spcBef>
              <a:spcAft>
                <a:spcPct val="0"/>
              </a:spcAft>
              <a:defRPr sz="2400" b="1">
                <a:solidFill>
                  <a:schemeClr val="tx1"/>
                </a:solidFill>
                <a:latin typeface="Times New Roman" pitchFamily="18" charset="0"/>
                <a:cs typeface="Times New Roman" pitchFamily="18" charset="0"/>
              </a:defRPr>
            </a:lvl6pPr>
            <a:lvl7pPr marL="2971800" indent="-228600" algn="ctr" defTabSz="944563" eaLnBrk="0" fontAlgn="base" hangingPunct="0">
              <a:spcBef>
                <a:spcPct val="0"/>
              </a:spcBef>
              <a:spcAft>
                <a:spcPct val="0"/>
              </a:spcAft>
              <a:defRPr sz="2400" b="1">
                <a:solidFill>
                  <a:schemeClr val="tx1"/>
                </a:solidFill>
                <a:latin typeface="Times New Roman" pitchFamily="18" charset="0"/>
                <a:cs typeface="Times New Roman" pitchFamily="18" charset="0"/>
              </a:defRPr>
            </a:lvl7pPr>
            <a:lvl8pPr marL="3429000" indent="-228600" algn="ctr" defTabSz="944563" eaLnBrk="0" fontAlgn="base" hangingPunct="0">
              <a:spcBef>
                <a:spcPct val="0"/>
              </a:spcBef>
              <a:spcAft>
                <a:spcPct val="0"/>
              </a:spcAft>
              <a:defRPr sz="2400" b="1">
                <a:solidFill>
                  <a:schemeClr val="tx1"/>
                </a:solidFill>
                <a:latin typeface="Times New Roman" pitchFamily="18" charset="0"/>
                <a:cs typeface="Times New Roman" pitchFamily="18" charset="0"/>
              </a:defRPr>
            </a:lvl8pPr>
            <a:lvl9pPr marL="3886200" indent="-228600" algn="ctr" defTabSz="944563" eaLnBrk="0" fontAlgn="base" hangingPunct="0">
              <a:spcBef>
                <a:spcPct val="0"/>
              </a:spcBef>
              <a:spcAft>
                <a:spcPct val="0"/>
              </a:spcAft>
              <a:defRPr sz="2400" b="1">
                <a:solidFill>
                  <a:schemeClr val="tx1"/>
                </a:solidFill>
                <a:latin typeface="Times New Roman" pitchFamily="18" charset="0"/>
                <a:cs typeface="Times New Roman" pitchFamily="18" charset="0"/>
              </a:defRPr>
            </a:lvl9pPr>
          </a:lstStyle>
          <a:p>
            <a:pPr eaLnBrk="1" hangingPunct="1"/>
            <a:fld id="{65932400-F3D9-4562-9D68-5AF7D058A75E}" type="slidenum">
              <a:rPr lang="en-US" sz="1300" b="0"/>
              <a:pPr eaLnBrk="1" hangingPunct="1"/>
              <a:t>11</a:t>
            </a:fld>
            <a:endParaRPr lang="en-US" sz="1300" b="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322869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9AD-CB1C-4BE5-A678-53563871B21C}" type="slidenum">
              <a:rPr lang="en-US" smtClean="0"/>
              <a:pPr/>
              <a:t>12</a:t>
            </a:fld>
            <a:endParaRPr lang="en-US"/>
          </a:p>
        </p:txBody>
      </p:sp>
    </p:spTree>
    <p:extLst>
      <p:ext uri="{BB962C8B-B14F-4D97-AF65-F5344CB8AC3E}">
        <p14:creationId xmlns:p14="http://schemas.microsoft.com/office/powerpoint/2010/main" val="3664028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B383FE-273C-4797-988A-DF2125888A06}"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585832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383FE-273C-4797-988A-DF2125888A06}"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752847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383FE-273C-4797-988A-DF2125888A06}"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2993465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2" name="Rectangle 11"/>
          <p:cNvSpPr>
            <a:spLocks noChangeArrowheads="1"/>
          </p:cNvSpPr>
          <p:nvPr/>
        </p:nvSpPr>
        <p:spPr bwMode="auto">
          <a:xfrm>
            <a:off x="7239000" y="6400800"/>
            <a:ext cx="76200" cy="457200"/>
          </a:xfrm>
          <a:prstGeom prst="rect">
            <a:avLst/>
          </a:prstGeom>
          <a:solidFill>
            <a:schemeClr val="bg1"/>
          </a:solidFill>
          <a:ln w="9525">
            <a:noFill/>
            <a:miter lim="800000"/>
            <a:headEnd/>
            <a:tailEnd/>
          </a:ln>
          <a:effectLst/>
        </p:spPr>
        <p:txBody>
          <a:bodyPr wrap="none" anchor="ctr"/>
          <a:lstStyle/>
          <a:p>
            <a:pPr fontAlgn="auto">
              <a:spcBef>
                <a:spcPts val="0"/>
              </a:spcBef>
              <a:spcAft>
                <a:spcPts val="0"/>
              </a:spcAft>
              <a:defRPr/>
            </a:pPr>
            <a:endParaRPr lang="en-US">
              <a:cs typeface="+mn-cs"/>
            </a:endParaRPr>
          </a:p>
        </p:txBody>
      </p:sp>
      <p:pic>
        <p:nvPicPr>
          <p:cNvPr id="3" name="Picture 11" descr="IRTI.jpg"/>
          <p:cNvPicPr>
            <a:picLocks noChangeAspect="1" noChangeArrowheads="1"/>
          </p:cNvPicPr>
          <p:nvPr userDrawn="1"/>
        </p:nvPicPr>
        <p:blipFill>
          <a:blip r:embed="rId2">
            <a:clrChange>
              <a:clrFrom>
                <a:srgbClr val="FEFEFE"/>
              </a:clrFrom>
              <a:clrTo>
                <a:srgbClr val="FEFEFE">
                  <a:alpha val="0"/>
                </a:srgbClr>
              </a:clrTo>
            </a:clrChange>
            <a:lum contrast="30000"/>
            <a:extLst>
              <a:ext uri="{28A0092B-C50C-407E-A947-70E740481C1C}">
                <a14:useLocalDpi xmlns:a14="http://schemas.microsoft.com/office/drawing/2010/main" val="0"/>
              </a:ext>
            </a:extLst>
          </a:blip>
          <a:srcRect/>
          <a:stretch>
            <a:fillRect/>
          </a:stretch>
        </p:blipFill>
        <p:spPr bwMode="auto">
          <a:xfrm>
            <a:off x="1143000" y="6172200"/>
            <a:ext cx="68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12"/>
          <p:cNvSpPr/>
          <p:nvPr userDrawn="1"/>
        </p:nvSpPr>
        <p:spPr>
          <a:xfrm>
            <a:off x="1905000" y="6248400"/>
            <a:ext cx="4038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200" dirty="0">
                <a:solidFill>
                  <a:schemeClr val="tx1"/>
                </a:solidFill>
              </a:rPr>
              <a:t>Islamic Finance Summer Course - Kazakhstan</a:t>
            </a:r>
          </a:p>
        </p:txBody>
      </p:sp>
      <p:sp>
        <p:nvSpPr>
          <p:cNvPr id="5" name="Rectangle 4"/>
          <p:cNvSpPr>
            <a:spLocks noGrp="1" noChangeArrowheads="1"/>
          </p:cNvSpPr>
          <p:nvPr>
            <p:ph type="sldNum" sz="quarter" idx="10"/>
          </p:nvPr>
        </p:nvSpPr>
        <p:spPr>
          <a:xfrm>
            <a:off x="6553200" y="6245225"/>
            <a:ext cx="2133600" cy="476250"/>
          </a:xfrm>
        </p:spPr>
        <p:txBody>
          <a:bodyPr/>
          <a:lstStyle>
            <a:lvl1pPr>
              <a:defRPr/>
            </a:lvl1pPr>
          </a:lstStyle>
          <a:p>
            <a:pPr>
              <a:defRPr/>
            </a:pPr>
            <a:fld id="{A59990C5-7C72-4435-B699-5BB228FF8A3B}" type="slidenum">
              <a:rPr lang="en-US"/>
              <a:pPr>
                <a:defRPr/>
              </a:pPr>
              <a:t>‹#›</a:t>
            </a:fld>
            <a:endParaRPr lang="en-US"/>
          </a:p>
        </p:txBody>
      </p:sp>
    </p:spTree>
    <p:extLst>
      <p:ext uri="{BB962C8B-B14F-4D97-AF65-F5344CB8AC3E}">
        <p14:creationId xmlns:p14="http://schemas.microsoft.com/office/powerpoint/2010/main" val="3472274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9_Title Slide">
    <p:spTree>
      <p:nvGrpSpPr>
        <p:cNvPr id="1" name=""/>
        <p:cNvGrpSpPr/>
        <p:nvPr/>
      </p:nvGrpSpPr>
      <p:grpSpPr>
        <a:xfrm>
          <a:off x="0" y="0"/>
          <a:ext cx="0" cy="0"/>
          <a:chOff x="0" y="0"/>
          <a:chExt cx="0" cy="0"/>
        </a:xfrm>
      </p:grpSpPr>
      <p:sp>
        <p:nvSpPr>
          <p:cNvPr id="481282" name="Rectangle 2"/>
          <p:cNvSpPr>
            <a:spLocks noGrp="1" noChangeArrowheads="1"/>
          </p:cNvSpPr>
          <p:nvPr/>
        </p:nvSpPr>
        <p:spPr bwMode="auto">
          <a:xfrm>
            <a:off x="457200" y="274638"/>
            <a:ext cx="8229600" cy="1143000"/>
          </a:xfrm>
          <a:prstGeom prst="rect">
            <a:avLst/>
          </a:prstGeom>
        </p:spPr>
        <p:txBody>
          <a:bodyPr lIns="91420" tIns="45711" rIns="91420" bIns="45711" anchor="ctr"/>
          <a:lstStyle/>
          <a:p>
            <a:pPr algn="ctr" defTabSz="912813"/>
            <a:endParaRPr lang="en-US" sz="4400">
              <a:solidFill>
                <a:schemeClr val="tx2"/>
              </a:solidFill>
            </a:endParaRPr>
          </a:p>
        </p:txBody>
      </p:sp>
      <p:sp>
        <p:nvSpPr>
          <p:cNvPr id="481283" name="Rectangle 3"/>
          <p:cNvSpPr>
            <a:spLocks noGrp="1"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defTabSz="912813">
              <a:spcBef>
                <a:spcPct val="20000"/>
              </a:spcBef>
              <a:buFontTx/>
              <a:buChar char="•"/>
            </a:pPr>
            <a:endParaRPr lang="en-US" sz="3200"/>
          </a:p>
        </p:txBody>
      </p:sp>
    </p:spTree>
    <p:extLst>
      <p:ext uri="{BB962C8B-B14F-4D97-AF65-F5344CB8AC3E}">
        <p14:creationId xmlns:p14="http://schemas.microsoft.com/office/powerpoint/2010/main" val="122610158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383FE-273C-4797-988A-DF2125888A06}"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398980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B383FE-273C-4797-988A-DF2125888A06}" type="datetimeFigureOut">
              <a:rPr lang="en-US" smtClean="0"/>
              <a:t>4/18/2015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727236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B383FE-273C-4797-988A-DF2125888A06}" type="datetimeFigureOut">
              <a:rPr lang="en-US" smtClean="0"/>
              <a:t>4/18/2015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3020421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B383FE-273C-4797-988A-DF2125888A06}" type="datetimeFigureOut">
              <a:rPr lang="en-US" smtClean="0"/>
              <a:t>4/18/2015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295425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B383FE-273C-4797-988A-DF2125888A06}" type="datetimeFigureOut">
              <a:rPr lang="en-US" smtClean="0"/>
              <a:t>4/18/2015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319478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383FE-273C-4797-988A-DF2125888A06}" type="datetimeFigureOut">
              <a:rPr lang="en-US" smtClean="0"/>
              <a:t>4/18/2015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3878932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383FE-273C-4797-988A-DF2125888A06}" type="datetimeFigureOut">
              <a:rPr lang="en-US" smtClean="0"/>
              <a:t>4/18/2015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347849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383FE-273C-4797-988A-DF2125888A06}" type="datetimeFigureOut">
              <a:rPr lang="en-US" smtClean="0"/>
              <a:t>4/18/2015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5A9F4-8A3A-48EF-B4D0-4BB008D936B1}" type="slidenum">
              <a:rPr lang="en-US" smtClean="0"/>
              <a:t>‹#›</a:t>
            </a:fld>
            <a:endParaRPr lang="en-US"/>
          </a:p>
        </p:txBody>
      </p:sp>
    </p:spTree>
    <p:extLst>
      <p:ext uri="{BB962C8B-B14F-4D97-AF65-F5344CB8AC3E}">
        <p14:creationId xmlns:p14="http://schemas.microsoft.com/office/powerpoint/2010/main" val="4101015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383FE-273C-4797-988A-DF2125888A06}" type="datetimeFigureOut">
              <a:rPr lang="en-US" smtClean="0"/>
              <a:t>4/18/2015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5A9F4-8A3A-48EF-B4D0-4BB008D936B1}" type="slidenum">
              <a:rPr lang="en-US" smtClean="0"/>
              <a:t>‹#›</a:t>
            </a:fld>
            <a:endParaRPr lang="en-US"/>
          </a:p>
        </p:txBody>
      </p:sp>
    </p:spTree>
    <p:extLst>
      <p:ext uri="{BB962C8B-B14F-4D97-AF65-F5344CB8AC3E}">
        <p14:creationId xmlns:p14="http://schemas.microsoft.com/office/powerpoint/2010/main" val="2143381148"/>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 id="2147483835"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3809999"/>
          </a:xfrm>
          <a:solidFill>
            <a:schemeClr val="accent1">
              <a:lumMod val="60000"/>
              <a:lumOff val="40000"/>
            </a:schemeClr>
          </a:solidFill>
        </p:spPr>
        <p:txBody>
          <a:bodyPr>
            <a:normAutofit fontScale="90000"/>
          </a:bodyPr>
          <a:lstStyle/>
          <a:p>
            <a:r>
              <a:rPr lang="en-US" sz="3600" b="1" cap="small" dirty="0" smtClean="0"/>
              <a:t/>
            </a:r>
            <a:br>
              <a:rPr lang="en-US" sz="3600" b="1" cap="small" dirty="0" smtClean="0"/>
            </a:br>
            <a:r>
              <a:rPr lang="en-US" sz="3600" b="1" cap="small" dirty="0" smtClean="0"/>
              <a:t/>
            </a:r>
            <a:br>
              <a:rPr lang="en-US" sz="3600" b="1" cap="small" dirty="0" smtClean="0"/>
            </a:br>
            <a:r>
              <a:rPr lang="en-US" sz="3600" b="1" cap="small" dirty="0" smtClean="0"/>
              <a:t/>
            </a:r>
            <a:br>
              <a:rPr lang="en-US" sz="3600" b="1" cap="small" dirty="0" smtClean="0"/>
            </a:br>
            <a:r>
              <a:rPr lang="en-US" sz="3600" b="1" cap="small" dirty="0"/>
              <a:t/>
            </a:r>
            <a:br>
              <a:rPr lang="en-US" sz="3600" b="1" cap="small" dirty="0"/>
            </a:br>
            <a:r>
              <a:rPr lang="en-US" sz="3600" b="1" cap="small" dirty="0" smtClean="0"/>
              <a:t>Regulation and Supervision of </a:t>
            </a:r>
            <a:r>
              <a:rPr lang="en-US" sz="3600" b="1" i="1" cap="small" dirty="0" err="1" smtClean="0"/>
              <a:t>sukuk</a:t>
            </a:r>
            <a:r>
              <a:rPr lang="en-US" sz="3600" b="1" cap="small" dirty="0" smtClean="0"/>
              <a:t> markets</a:t>
            </a:r>
            <a:br>
              <a:rPr lang="en-US" sz="3600" b="1" cap="small" dirty="0" smtClean="0"/>
            </a:br>
            <a:r>
              <a:rPr lang="en-US" sz="3600" b="1" cap="small" dirty="0"/>
              <a:t/>
            </a:r>
            <a:br>
              <a:rPr lang="en-US" sz="3600" b="1" cap="small" dirty="0"/>
            </a:br>
            <a:r>
              <a:rPr lang="en-US" sz="3100" b="1" cap="small" dirty="0" smtClean="0"/>
              <a:t>Abu </a:t>
            </a:r>
            <a:r>
              <a:rPr lang="en-US" sz="3100" b="1" cap="small" dirty="0" err="1" smtClean="0"/>
              <a:t>dhabi</a:t>
            </a:r>
            <a:r>
              <a:rPr lang="en-US" sz="3100" b="1" cap="small" dirty="0" smtClean="0"/>
              <a:t>, UAE</a:t>
            </a:r>
            <a:br>
              <a:rPr lang="en-US" sz="3100" b="1" cap="small" dirty="0" smtClean="0"/>
            </a:br>
            <a:r>
              <a:rPr lang="en-US" sz="3100" b="1" cap="small" dirty="0" smtClean="0"/>
              <a:t>20 </a:t>
            </a:r>
            <a:r>
              <a:rPr lang="en-US" sz="3100" b="1" cap="small" dirty="0"/>
              <a:t>April 2015</a:t>
            </a:r>
            <a:r>
              <a:rPr lang="en-US" sz="3100" b="1" cap="small" dirty="0" smtClean="0"/>
              <a:t/>
            </a:r>
            <a:br>
              <a:rPr lang="en-US" sz="3100" b="1" cap="small" dirty="0" smtClean="0"/>
            </a:br>
            <a:r>
              <a:rPr lang="en-US" sz="3100" b="1" cap="small" dirty="0"/>
              <a:t/>
            </a:r>
            <a:br>
              <a:rPr lang="en-US" sz="3100" b="1" cap="small" dirty="0"/>
            </a:br>
            <a:r>
              <a:rPr lang="en-US" sz="3600" b="1" cap="small" dirty="0" smtClean="0"/>
              <a:t/>
            </a:r>
            <a:br>
              <a:rPr lang="en-US" sz="3600" b="1" cap="small" dirty="0" smtClean="0"/>
            </a:br>
            <a:r>
              <a:rPr lang="en-US" sz="3600" b="1" cap="small" dirty="0" smtClean="0"/>
              <a:t/>
            </a:r>
            <a:br>
              <a:rPr lang="en-US" sz="3600" b="1" cap="small" dirty="0" smtClean="0"/>
            </a:br>
            <a:endParaRPr lang="en-US" sz="3600" dirty="0"/>
          </a:p>
        </p:txBody>
      </p:sp>
      <p:sp>
        <p:nvSpPr>
          <p:cNvPr id="3" name="Subtitle 2"/>
          <p:cNvSpPr>
            <a:spLocks noGrp="1"/>
          </p:cNvSpPr>
          <p:nvPr>
            <p:ph type="subTitle" idx="1"/>
          </p:nvPr>
        </p:nvSpPr>
        <p:spPr>
          <a:xfrm>
            <a:off x="685800" y="4343399"/>
            <a:ext cx="7772400" cy="1981201"/>
          </a:xfrm>
          <a:solidFill>
            <a:schemeClr val="bg2"/>
          </a:solidFill>
        </p:spPr>
        <p:txBody>
          <a:bodyPr>
            <a:normAutofit fontScale="32500" lnSpcReduction="20000"/>
          </a:bodyPr>
          <a:lstStyle/>
          <a:p>
            <a:r>
              <a:rPr lang="en-GB" sz="7400" b="1" dirty="0" smtClean="0"/>
              <a:t>Sau </a:t>
            </a:r>
            <a:r>
              <a:rPr lang="en-GB" sz="7400" b="1" dirty="0" smtClean="0"/>
              <a:t>Ngan Wong, </a:t>
            </a:r>
            <a:r>
              <a:rPr lang="en-GB" sz="7400" b="1" i="1" dirty="0" smtClean="0"/>
              <a:t>Senior Counsel, </a:t>
            </a:r>
          </a:p>
          <a:p>
            <a:r>
              <a:rPr lang="en-GB" sz="7400" b="1" i="1" dirty="0" smtClean="0"/>
              <a:t>Finance and Markets Global Practice</a:t>
            </a:r>
          </a:p>
          <a:p>
            <a:r>
              <a:rPr lang="en-GB" sz="7400" b="1" i="1" dirty="0" smtClean="0"/>
              <a:t>The World Bank Grou</a:t>
            </a:r>
            <a:r>
              <a:rPr lang="en-GB" sz="7400" b="1" dirty="0" smtClean="0"/>
              <a:t>p</a:t>
            </a:r>
          </a:p>
          <a:p>
            <a:r>
              <a:rPr lang="en-GB" sz="7400" b="1" dirty="0" smtClean="0"/>
              <a:t>saunganwong@worldbank.org</a:t>
            </a:r>
            <a:endParaRPr lang="en-US" sz="7400" dirty="0" smtClean="0"/>
          </a:p>
          <a:p>
            <a:r>
              <a:rPr lang="en-US" b="1" cap="small" dirty="0" smtClean="0"/>
              <a:t/>
            </a:r>
            <a:br>
              <a:rPr lang="en-US" b="1" cap="small" dirty="0" smtClean="0"/>
            </a:br>
            <a:endParaRPr lang="en-US" dirty="0"/>
          </a:p>
        </p:txBody>
      </p:sp>
    </p:spTree>
    <p:extLst>
      <p:ext uri="{BB962C8B-B14F-4D97-AF65-F5344CB8AC3E}">
        <p14:creationId xmlns:p14="http://schemas.microsoft.com/office/powerpoint/2010/main" val="2436442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ChangeArrowheads="1"/>
          </p:cNvSpPr>
          <p:nvPr/>
        </p:nvSpPr>
        <p:spPr bwMode="auto">
          <a:xfrm>
            <a:off x="566738" y="3205163"/>
            <a:ext cx="7966075" cy="1258887"/>
          </a:xfrm>
          <a:prstGeom prst="rect">
            <a:avLst/>
          </a:prstGeom>
          <a:gradFill rotWithShape="1">
            <a:gsLst>
              <a:gs pos="0">
                <a:schemeClr val="bg2">
                  <a:alpha val="39999"/>
                </a:schemeClr>
              </a:gs>
              <a:gs pos="100000">
                <a:schemeClr val="bg2">
                  <a:gamma/>
                  <a:tint val="73725"/>
                  <a:invGamma/>
                  <a:alpha val="39999"/>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811" name="Rectangle 3"/>
          <p:cNvSpPr>
            <a:spLocks noChangeArrowheads="1"/>
          </p:cNvSpPr>
          <p:nvPr/>
        </p:nvSpPr>
        <p:spPr bwMode="auto">
          <a:xfrm>
            <a:off x="566738" y="1900238"/>
            <a:ext cx="7966075" cy="1214437"/>
          </a:xfrm>
          <a:prstGeom prst="rect">
            <a:avLst/>
          </a:prstGeom>
          <a:gradFill rotWithShape="1">
            <a:gsLst>
              <a:gs pos="0">
                <a:srgbClr val="CCFF99">
                  <a:alpha val="39999"/>
                </a:srgbClr>
              </a:gs>
              <a:gs pos="100000">
                <a:srgbClr val="CCFF99">
                  <a:gamma/>
                  <a:tint val="73725"/>
                  <a:invGamma/>
                  <a:alpha val="39999"/>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812" name="Rectangle 4"/>
          <p:cNvSpPr>
            <a:spLocks noChangeArrowheads="1"/>
          </p:cNvSpPr>
          <p:nvPr/>
        </p:nvSpPr>
        <p:spPr bwMode="auto">
          <a:xfrm>
            <a:off x="566738" y="4510088"/>
            <a:ext cx="8010525" cy="2114550"/>
          </a:xfrm>
          <a:prstGeom prst="rect">
            <a:avLst/>
          </a:prstGeom>
          <a:gradFill rotWithShape="1">
            <a:gsLst>
              <a:gs pos="0">
                <a:schemeClr val="accent1">
                  <a:alpha val="39999"/>
                </a:schemeClr>
              </a:gs>
              <a:gs pos="100000">
                <a:schemeClr val="accent1">
                  <a:gamma/>
                  <a:tint val="73725"/>
                  <a:invGamma/>
                  <a:alpha val="39999"/>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813" name="Freeform 5"/>
          <p:cNvSpPr>
            <a:spLocks/>
          </p:cNvSpPr>
          <p:nvPr/>
        </p:nvSpPr>
        <p:spPr bwMode="auto">
          <a:xfrm>
            <a:off x="927100" y="1133475"/>
            <a:ext cx="7235825" cy="715963"/>
          </a:xfrm>
          <a:custGeom>
            <a:avLst/>
            <a:gdLst>
              <a:gd name="T0" fmla="*/ 0 w 3413"/>
              <a:gd name="T1" fmla="*/ 743 h 743"/>
              <a:gd name="T2" fmla="*/ 3413 w 3413"/>
              <a:gd name="T3" fmla="*/ 743 h 743"/>
              <a:gd name="T4" fmla="*/ 1710 w 3413"/>
              <a:gd name="T5" fmla="*/ 0 h 743"/>
              <a:gd name="T6" fmla="*/ 0 w 3413"/>
              <a:gd name="T7" fmla="*/ 743 h 743"/>
            </a:gdLst>
            <a:ahLst/>
            <a:cxnLst>
              <a:cxn ang="0">
                <a:pos x="T0" y="T1"/>
              </a:cxn>
              <a:cxn ang="0">
                <a:pos x="T2" y="T3"/>
              </a:cxn>
              <a:cxn ang="0">
                <a:pos x="T4" y="T5"/>
              </a:cxn>
              <a:cxn ang="0">
                <a:pos x="T6" y="T7"/>
              </a:cxn>
            </a:cxnLst>
            <a:rect l="0" t="0" r="r" b="b"/>
            <a:pathLst>
              <a:path w="3413" h="743">
                <a:moveTo>
                  <a:pt x="0" y="743"/>
                </a:moveTo>
                <a:lnTo>
                  <a:pt x="3413" y="743"/>
                </a:lnTo>
                <a:lnTo>
                  <a:pt x="1710" y="0"/>
                </a:lnTo>
                <a:lnTo>
                  <a:pt x="0" y="743"/>
                </a:lnTo>
                <a:close/>
              </a:path>
            </a:pathLst>
          </a:custGeom>
          <a:solidFill>
            <a:srgbClr val="DED4AC"/>
          </a:solidFill>
          <a:ln w="12700" cap="flat">
            <a:solidFill>
              <a:srgbClr val="FF0000"/>
            </a:solidFill>
            <a:prstDash val="dash"/>
            <a:round/>
            <a:headEnd/>
            <a:tailEnd/>
          </a:ln>
        </p:spPr>
        <p:txBody>
          <a:bodyPr/>
          <a:lstStyle/>
          <a:p>
            <a:endParaRPr lang="en-US"/>
          </a:p>
        </p:txBody>
      </p:sp>
      <p:sp>
        <p:nvSpPr>
          <p:cNvPr id="503814" name="Text Box 6"/>
          <p:cNvSpPr txBox="1">
            <a:spLocks noChangeArrowheads="1"/>
          </p:cNvSpPr>
          <p:nvPr/>
        </p:nvSpPr>
        <p:spPr bwMode="auto">
          <a:xfrm>
            <a:off x="2193925" y="1309688"/>
            <a:ext cx="4718050" cy="569694"/>
          </a:xfrm>
          <a:prstGeom prst="rect">
            <a:avLst/>
          </a:prstGeom>
          <a:noFill/>
          <a:ln>
            <a:noFill/>
          </a:ln>
          <a:effectLst/>
          <a:extLst>
            <a:ext uri="{909E8E84-426E-40DD-AFC4-6F175D3DCCD1}">
              <a14:hiddenFill xmlns:a14="http://schemas.microsoft.com/office/drawing/2010/main">
                <a:gradFill rotWithShape="1">
                  <a:gsLst>
                    <a:gs pos="0">
                      <a:srgbClr val="C2E1F6"/>
                    </a:gs>
                    <a:gs pos="100000">
                      <a:srgbClr val="67B3E7"/>
                    </a:gs>
                  </a:gsLst>
                  <a:lin ang="0" scaled="1"/>
                </a:gra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2121" tIns="26060" rIns="52121" bIns="26060">
            <a:spAutoFit/>
          </a:bodyPr>
          <a:lstStyle/>
          <a:p>
            <a:pPr algn="ctr">
              <a:lnSpc>
                <a:spcPct val="120000"/>
              </a:lnSpc>
            </a:pPr>
            <a:r>
              <a:rPr lang="en-US" sz="1400" b="1" dirty="0">
                <a:solidFill>
                  <a:srgbClr val="786330"/>
                </a:solidFill>
              </a:rPr>
              <a:t>SHARIAH</a:t>
            </a:r>
          </a:p>
          <a:p>
            <a:pPr algn="ctr">
              <a:lnSpc>
                <a:spcPct val="120000"/>
              </a:lnSpc>
            </a:pPr>
            <a:r>
              <a:rPr lang="en-US" sz="1400" b="1" dirty="0">
                <a:solidFill>
                  <a:srgbClr val="786330"/>
                </a:solidFill>
              </a:rPr>
              <a:t>as overarching principle in Islamic finance</a:t>
            </a:r>
          </a:p>
        </p:txBody>
      </p:sp>
      <p:sp>
        <p:nvSpPr>
          <p:cNvPr id="503815" name="Rectangle 2"/>
          <p:cNvSpPr>
            <a:spLocks noChangeArrowheads="1"/>
          </p:cNvSpPr>
          <p:nvPr/>
        </p:nvSpPr>
        <p:spPr bwMode="auto">
          <a:xfrm>
            <a:off x="663575" y="287338"/>
            <a:ext cx="7823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sz="2000" b="1" dirty="0" smtClean="0">
                <a:solidFill>
                  <a:schemeClr val="accent2"/>
                </a:solidFill>
                <a:cs typeface="Arial" charset="0"/>
              </a:rPr>
              <a:t>An example of </a:t>
            </a:r>
            <a:r>
              <a:rPr lang="en-US" sz="2000" b="1" i="1" dirty="0" err="1" smtClean="0">
                <a:solidFill>
                  <a:schemeClr val="accent2"/>
                </a:solidFill>
                <a:cs typeface="Arial" charset="0"/>
              </a:rPr>
              <a:t>Shariah</a:t>
            </a:r>
            <a:r>
              <a:rPr lang="en-US" sz="2000" b="1" dirty="0" smtClean="0">
                <a:solidFill>
                  <a:schemeClr val="accent2"/>
                </a:solidFill>
                <a:cs typeface="Arial" charset="0"/>
              </a:rPr>
              <a:t> </a:t>
            </a:r>
            <a:r>
              <a:rPr lang="en-US" sz="2000" b="1" dirty="0">
                <a:solidFill>
                  <a:schemeClr val="accent2"/>
                </a:solidFill>
                <a:cs typeface="Arial" charset="0"/>
              </a:rPr>
              <a:t>Governance Framework </a:t>
            </a:r>
            <a:r>
              <a:rPr lang="en-US" sz="2000" b="1" dirty="0" smtClean="0">
                <a:solidFill>
                  <a:schemeClr val="accent2"/>
                </a:solidFill>
                <a:cs typeface="Arial" charset="0"/>
              </a:rPr>
              <a:t>Model</a:t>
            </a:r>
            <a:endParaRPr lang="en-US" sz="2000" b="1" dirty="0">
              <a:solidFill>
                <a:schemeClr val="accent2"/>
              </a:solidFill>
              <a:cs typeface="Arial" charset="0"/>
            </a:endParaRPr>
          </a:p>
        </p:txBody>
      </p:sp>
      <p:sp>
        <p:nvSpPr>
          <p:cNvPr id="503816" name="Rectangle 8"/>
          <p:cNvSpPr>
            <a:spLocks noChangeArrowheads="1"/>
          </p:cNvSpPr>
          <p:nvPr/>
        </p:nvSpPr>
        <p:spPr bwMode="auto">
          <a:xfrm>
            <a:off x="927100" y="1939925"/>
            <a:ext cx="1673225" cy="782638"/>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eaLnBrk="0" hangingPunct="0"/>
            <a:r>
              <a:rPr lang="en-US" sz="1200" b="1" dirty="0">
                <a:solidFill>
                  <a:srgbClr val="786330"/>
                </a:solidFill>
              </a:rPr>
              <a:t>BOARD RISK MANAGEMENT COMMITTEE</a:t>
            </a:r>
          </a:p>
        </p:txBody>
      </p:sp>
      <p:sp>
        <p:nvSpPr>
          <p:cNvPr id="503817" name="Rectangle 9"/>
          <p:cNvSpPr>
            <a:spLocks noChangeArrowheads="1"/>
          </p:cNvSpPr>
          <p:nvPr/>
        </p:nvSpPr>
        <p:spPr bwMode="auto">
          <a:xfrm>
            <a:off x="2763838" y="1939924"/>
            <a:ext cx="1673225" cy="1043782"/>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eaLnBrk="0" hangingPunct="0">
              <a:spcBef>
                <a:spcPct val="50000"/>
              </a:spcBef>
            </a:pPr>
            <a:endParaRPr lang="en-US" sz="1000" b="1" dirty="0" smtClean="0">
              <a:solidFill>
                <a:srgbClr val="786330"/>
              </a:solidFill>
            </a:endParaRPr>
          </a:p>
          <a:p>
            <a:pPr algn="ctr" eaLnBrk="0" hangingPunct="0">
              <a:spcBef>
                <a:spcPct val="50000"/>
              </a:spcBef>
            </a:pPr>
            <a:r>
              <a:rPr lang="en-US" sz="1200" b="1" dirty="0" smtClean="0">
                <a:solidFill>
                  <a:srgbClr val="786330"/>
                </a:solidFill>
              </a:rPr>
              <a:t>BOARD</a:t>
            </a:r>
            <a:r>
              <a:rPr lang="en-US" sz="1200" b="1" dirty="0">
                <a:solidFill>
                  <a:srgbClr val="786330"/>
                </a:solidFill>
              </a:rPr>
              <a:t> </a:t>
            </a:r>
            <a:r>
              <a:rPr lang="en-US" sz="1200" b="1" dirty="0" smtClean="0">
                <a:solidFill>
                  <a:srgbClr val="786330"/>
                </a:solidFill>
              </a:rPr>
              <a:t> </a:t>
            </a:r>
            <a:r>
              <a:rPr lang="en-US" sz="1000" b="1" dirty="0" smtClean="0">
                <a:solidFill>
                  <a:srgbClr val="786330"/>
                </a:solidFill>
              </a:rPr>
              <a:t>                         </a:t>
            </a:r>
            <a:r>
              <a:rPr lang="en-US" sz="1050" dirty="0" smtClean="0"/>
              <a:t>Overall </a:t>
            </a:r>
            <a:r>
              <a:rPr lang="en-US" sz="1050" dirty="0"/>
              <a:t>oversight on </a:t>
            </a:r>
            <a:r>
              <a:rPr lang="en-US" sz="1050" i="1" dirty="0" err="1"/>
              <a:t>Shariah</a:t>
            </a:r>
            <a:r>
              <a:rPr lang="en-US" sz="1050" dirty="0"/>
              <a:t> governance structure &amp; </a:t>
            </a:r>
            <a:r>
              <a:rPr lang="en-US" sz="1050" i="1" dirty="0" err="1"/>
              <a:t>Shariah</a:t>
            </a:r>
            <a:r>
              <a:rPr lang="en-US" sz="1050" dirty="0"/>
              <a:t> compliance</a:t>
            </a:r>
          </a:p>
        </p:txBody>
      </p:sp>
      <p:sp>
        <p:nvSpPr>
          <p:cNvPr id="503818" name="Rectangle 10"/>
          <p:cNvSpPr>
            <a:spLocks noChangeArrowheads="1"/>
          </p:cNvSpPr>
          <p:nvPr/>
        </p:nvSpPr>
        <p:spPr bwMode="auto">
          <a:xfrm>
            <a:off x="4662488" y="2209800"/>
            <a:ext cx="1673225" cy="782638"/>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eaLnBrk="0" hangingPunct="0">
              <a:spcBef>
                <a:spcPct val="50000"/>
              </a:spcBef>
            </a:pPr>
            <a:r>
              <a:rPr lang="en-US" sz="1200" b="1" dirty="0">
                <a:solidFill>
                  <a:srgbClr val="786330"/>
                </a:solidFill>
              </a:rPr>
              <a:t>SHARIAH COMMITTEE</a:t>
            </a:r>
          </a:p>
          <a:p>
            <a:pPr eaLnBrk="0" hangingPunct="0">
              <a:spcBef>
                <a:spcPct val="50000"/>
              </a:spcBef>
            </a:pPr>
            <a:r>
              <a:rPr lang="en-US" sz="1050" dirty="0"/>
              <a:t>Oversight accountability on </a:t>
            </a:r>
            <a:r>
              <a:rPr lang="en-US" sz="1050" i="1" dirty="0" err="1"/>
              <a:t>Shariah</a:t>
            </a:r>
            <a:r>
              <a:rPr lang="en-US" sz="1050" dirty="0"/>
              <a:t> related matters</a:t>
            </a:r>
          </a:p>
        </p:txBody>
      </p:sp>
      <p:sp>
        <p:nvSpPr>
          <p:cNvPr id="503819" name="Rectangle 11"/>
          <p:cNvSpPr>
            <a:spLocks noChangeArrowheads="1"/>
          </p:cNvSpPr>
          <p:nvPr/>
        </p:nvSpPr>
        <p:spPr bwMode="auto">
          <a:xfrm>
            <a:off x="6489700" y="1939925"/>
            <a:ext cx="1673225" cy="782638"/>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ctr" eaLnBrk="0" hangingPunct="0"/>
            <a:r>
              <a:rPr lang="en-US" sz="1200" b="1" dirty="0">
                <a:solidFill>
                  <a:srgbClr val="786330"/>
                </a:solidFill>
              </a:rPr>
              <a:t>BOARD AUDIT COMMITTEE</a:t>
            </a:r>
          </a:p>
        </p:txBody>
      </p:sp>
      <p:sp>
        <p:nvSpPr>
          <p:cNvPr id="503820" name="Line 12"/>
          <p:cNvSpPr>
            <a:spLocks noChangeShapeType="1"/>
          </p:cNvSpPr>
          <p:nvPr/>
        </p:nvSpPr>
        <p:spPr bwMode="auto">
          <a:xfrm>
            <a:off x="2600325" y="2344738"/>
            <a:ext cx="163513" cy="0"/>
          </a:xfrm>
          <a:prstGeom prst="line">
            <a:avLst/>
          </a:prstGeom>
          <a:noFill/>
          <a:ln w="12700">
            <a:solidFill>
              <a:srgbClr val="78633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21" name="Line 13"/>
          <p:cNvSpPr>
            <a:spLocks noChangeShapeType="1"/>
          </p:cNvSpPr>
          <p:nvPr/>
        </p:nvSpPr>
        <p:spPr bwMode="auto">
          <a:xfrm>
            <a:off x="4437063" y="2524125"/>
            <a:ext cx="225425" cy="0"/>
          </a:xfrm>
          <a:prstGeom prst="line">
            <a:avLst/>
          </a:prstGeom>
          <a:noFill/>
          <a:ln w="12700">
            <a:solidFill>
              <a:srgbClr val="786330"/>
            </a:solidFill>
            <a:round/>
            <a:headEnd type="triangl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22" name="Line 14"/>
          <p:cNvSpPr>
            <a:spLocks noChangeShapeType="1"/>
          </p:cNvSpPr>
          <p:nvPr/>
        </p:nvSpPr>
        <p:spPr bwMode="auto">
          <a:xfrm>
            <a:off x="4437063" y="2074863"/>
            <a:ext cx="2052637" cy="0"/>
          </a:xfrm>
          <a:prstGeom prst="line">
            <a:avLst/>
          </a:prstGeom>
          <a:noFill/>
          <a:ln w="12700">
            <a:solidFill>
              <a:srgbClr val="786330"/>
            </a:solidFill>
            <a:round/>
            <a:headEnd type="triangl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23" name="Rectangle 15"/>
          <p:cNvSpPr>
            <a:spLocks noChangeArrowheads="1"/>
          </p:cNvSpPr>
          <p:nvPr/>
        </p:nvSpPr>
        <p:spPr bwMode="auto">
          <a:xfrm>
            <a:off x="2006600" y="3244850"/>
            <a:ext cx="3195638" cy="900113"/>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marL="87313" indent="-87313" algn="ctr" eaLnBrk="0" hangingPunct="0">
              <a:spcBef>
                <a:spcPct val="50000"/>
              </a:spcBef>
            </a:pPr>
            <a:r>
              <a:rPr lang="en-US" sz="1200" b="1" dirty="0">
                <a:solidFill>
                  <a:srgbClr val="786330"/>
                </a:solidFill>
              </a:rPr>
              <a:t>MANAGEMENT</a:t>
            </a:r>
          </a:p>
          <a:p>
            <a:pPr marL="87313" indent="-87313" eaLnBrk="0" hangingPunct="0">
              <a:spcBef>
                <a:spcPct val="25000"/>
              </a:spcBef>
              <a:buFontTx/>
              <a:buChar char="•"/>
            </a:pPr>
            <a:r>
              <a:rPr lang="en-US" sz="1000" dirty="0"/>
              <a:t>Ensure executions of business &amp; operations are in accordance with </a:t>
            </a:r>
            <a:r>
              <a:rPr lang="en-US" sz="1000" i="1" dirty="0" err="1"/>
              <a:t>Shariah</a:t>
            </a:r>
            <a:r>
              <a:rPr lang="en-US" sz="1000" dirty="0"/>
              <a:t> principles</a:t>
            </a:r>
          </a:p>
          <a:p>
            <a:pPr marL="87313" indent="-87313" eaLnBrk="0" hangingPunct="0">
              <a:spcBef>
                <a:spcPct val="25000"/>
              </a:spcBef>
              <a:buFontTx/>
              <a:buChar char="•"/>
            </a:pPr>
            <a:r>
              <a:rPr lang="en-US" sz="1000" dirty="0"/>
              <a:t>Provide necessary support to the </a:t>
            </a:r>
            <a:r>
              <a:rPr lang="en-US" sz="1000" i="1" dirty="0" err="1"/>
              <a:t>Shariah</a:t>
            </a:r>
            <a:r>
              <a:rPr lang="en-US" sz="1000" i="1" dirty="0"/>
              <a:t> </a:t>
            </a:r>
            <a:r>
              <a:rPr lang="en-US" sz="1000" dirty="0"/>
              <a:t>Committee</a:t>
            </a:r>
          </a:p>
        </p:txBody>
      </p:sp>
      <p:sp>
        <p:nvSpPr>
          <p:cNvPr id="503824" name="Line 16"/>
          <p:cNvSpPr>
            <a:spLocks noChangeShapeType="1"/>
          </p:cNvSpPr>
          <p:nvPr/>
        </p:nvSpPr>
        <p:spPr bwMode="auto">
          <a:xfrm flipV="1">
            <a:off x="3627438" y="2722563"/>
            <a:ext cx="0" cy="522287"/>
          </a:xfrm>
          <a:prstGeom prst="line">
            <a:avLst/>
          </a:prstGeom>
          <a:noFill/>
          <a:ln w="12700">
            <a:solidFill>
              <a:srgbClr val="78633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25" name="Rectangle 17"/>
          <p:cNvSpPr>
            <a:spLocks noChangeArrowheads="1"/>
          </p:cNvSpPr>
          <p:nvPr/>
        </p:nvSpPr>
        <p:spPr bwMode="auto">
          <a:xfrm>
            <a:off x="927100" y="4549775"/>
            <a:ext cx="1673225" cy="1352550"/>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spcBef>
                <a:spcPct val="50000"/>
              </a:spcBef>
            </a:pPr>
            <a:r>
              <a:rPr lang="en-US" sz="1200" b="1" i="1" dirty="0" err="1">
                <a:solidFill>
                  <a:srgbClr val="786330"/>
                </a:solidFill>
              </a:rPr>
              <a:t>Shariah</a:t>
            </a:r>
            <a:r>
              <a:rPr lang="en-US" sz="1200" b="1" dirty="0">
                <a:solidFill>
                  <a:srgbClr val="786330"/>
                </a:solidFill>
              </a:rPr>
              <a:t> Risk Management Control Function</a:t>
            </a:r>
          </a:p>
          <a:p>
            <a:pPr eaLnBrk="0" hangingPunct="0">
              <a:spcBef>
                <a:spcPct val="50000"/>
              </a:spcBef>
            </a:pPr>
            <a:r>
              <a:rPr lang="en-US" sz="1050" dirty="0"/>
              <a:t>Identify, measure, monitor, report &amp; control </a:t>
            </a:r>
            <a:r>
              <a:rPr lang="en-US" sz="1050" i="1" dirty="0" err="1"/>
              <a:t>Shariah</a:t>
            </a:r>
            <a:r>
              <a:rPr lang="en-US" sz="1050" i="1" dirty="0"/>
              <a:t> </a:t>
            </a:r>
            <a:r>
              <a:rPr lang="en-US" sz="1050" dirty="0"/>
              <a:t>non-compliance risk</a:t>
            </a:r>
          </a:p>
        </p:txBody>
      </p:sp>
      <p:sp>
        <p:nvSpPr>
          <p:cNvPr id="503826" name="Rectangle 18"/>
          <p:cNvSpPr>
            <a:spLocks noChangeArrowheads="1"/>
          </p:cNvSpPr>
          <p:nvPr/>
        </p:nvSpPr>
        <p:spPr bwMode="auto">
          <a:xfrm>
            <a:off x="2763838" y="4549775"/>
            <a:ext cx="1673225" cy="1352550"/>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spcBef>
                <a:spcPct val="50000"/>
              </a:spcBef>
            </a:pPr>
            <a:r>
              <a:rPr lang="en-US" sz="1200" b="1" i="1" dirty="0" err="1">
                <a:solidFill>
                  <a:srgbClr val="786330"/>
                </a:solidFill>
              </a:rPr>
              <a:t>Shariah</a:t>
            </a:r>
            <a:r>
              <a:rPr lang="en-US" sz="1200" b="1" dirty="0">
                <a:solidFill>
                  <a:srgbClr val="786330"/>
                </a:solidFill>
              </a:rPr>
              <a:t> Review Function</a:t>
            </a:r>
          </a:p>
          <a:p>
            <a:pPr eaLnBrk="0" hangingPunct="0">
              <a:spcBef>
                <a:spcPct val="50000"/>
              </a:spcBef>
            </a:pPr>
            <a:r>
              <a:rPr lang="en-US" sz="1050" dirty="0"/>
              <a:t>Review business operations on regular basis to ensure </a:t>
            </a:r>
            <a:r>
              <a:rPr lang="en-US" sz="1050" i="1" dirty="0" err="1"/>
              <a:t>Shariah</a:t>
            </a:r>
            <a:r>
              <a:rPr lang="en-US" sz="1050" i="1" dirty="0"/>
              <a:t> </a:t>
            </a:r>
            <a:r>
              <a:rPr lang="en-US" sz="1050" dirty="0"/>
              <a:t>compliance</a:t>
            </a:r>
          </a:p>
        </p:txBody>
      </p:sp>
      <p:sp>
        <p:nvSpPr>
          <p:cNvPr id="503827" name="Rectangle 19"/>
          <p:cNvSpPr>
            <a:spLocks noChangeArrowheads="1"/>
          </p:cNvSpPr>
          <p:nvPr/>
        </p:nvSpPr>
        <p:spPr bwMode="auto">
          <a:xfrm>
            <a:off x="4662488" y="4549775"/>
            <a:ext cx="1673225" cy="1352550"/>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spcBef>
                <a:spcPct val="50000"/>
              </a:spcBef>
            </a:pPr>
            <a:r>
              <a:rPr lang="en-US" sz="1200" b="1" i="1" dirty="0" err="1">
                <a:solidFill>
                  <a:srgbClr val="786330"/>
                </a:solidFill>
              </a:rPr>
              <a:t>Shariah</a:t>
            </a:r>
            <a:r>
              <a:rPr lang="en-US" sz="1200" b="1" dirty="0">
                <a:solidFill>
                  <a:srgbClr val="786330"/>
                </a:solidFill>
              </a:rPr>
              <a:t> Research Function</a:t>
            </a:r>
          </a:p>
          <a:p>
            <a:pPr eaLnBrk="0" hangingPunct="0">
              <a:spcBef>
                <a:spcPct val="50000"/>
              </a:spcBef>
            </a:pPr>
            <a:r>
              <a:rPr lang="en-US" sz="1050" dirty="0"/>
              <a:t>Conduct in-depth </a:t>
            </a:r>
            <a:r>
              <a:rPr lang="en-US" sz="1050" i="1" dirty="0" err="1"/>
              <a:t>Shariah</a:t>
            </a:r>
            <a:r>
              <a:rPr lang="en-US" sz="1050" dirty="0"/>
              <a:t> research prior to submission to the </a:t>
            </a:r>
            <a:r>
              <a:rPr lang="en-US" sz="1050" i="1" dirty="0" err="1"/>
              <a:t>Shariah</a:t>
            </a:r>
            <a:r>
              <a:rPr lang="en-US" sz="1050" i="1" dirty="0"/>
              <a:t> </a:t>
            </a:r>
            <a:r>
              <a:rPr lang="en-US" sz="1050" dirty="0"/>
              <a:t>Committee</a:t>
            </a:r>
          </a:p>
        </p:txBody>
      </p:sp>
      <p:sp>
        <p:nvSpPr>
          <p:cNvPr id="503828" name="Rectangle 20"/>
          <p:cNvSpPr>
            <a:spLocks noChangeArrowheads="1"/>
          </p:cNvSpPr>
          <p:nvPr/>
        </p:nvSpPr>
        <p:spPr bwMode="auto">
          <a:xfrm>
            <a:off x="6499225" y="4549775"/>
            <a:ext cx="1673225" cy="1352550"/>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spcBef>
                <a:spcPct val="50000"/>
              </a:spcBef>
            </a:pPr>
            <a:r>
              <a:rPr lang="en-US" sz="1200" b="1" i="1" dirty="0" err="1">
                <a:solidFill>
                  <a:srgbClr val="786330"/>
                </a:solidFill>
              </a:rPr>
              <a:t>Shariah</a:t>
            </a:r>
            <a:r>
              <a:rPr lang="en-US" sz="1200" b="1" i="1" dirty="0">
                <a:solidFill>
                  <a:srgbClr val="786330"/>
                </a:solidFill>
              </a:rPr>
              <a:t> </a:t>
            </a:r>
            <a:r>
              <a:rPr lang="en-US" sz="1200" b="1" dirty="0">
                <a:solidFill>
                  <a:srgbClr val="786330"/>
                </a:solidFill>
              </a:rPr>
              <a:t>Audit Function</a:t>
            </a:r>
          </a:p>
          <a:p>
            <a:pPr eaLnBrk="0" hangingPunct="0">
              <a:spcBef>
                <a:spcPct val="50000"/>
              </a:spcBef>
            </a:pPr>
            <a:r>
              <a:rPr lang="en-US" sz="1050" dirty="0"/>
              <a:t>Provide independent assessment &amp; objective assurance designed to value add &amp; improve IFI’s compliance with </a:t>
            </a:r>
            <a:r>
              <a:rPr lang="en-US" sz="1050" i="1" dirty="0" err="1"/>
              <a:t>Shariah</a:t>
            </a:r>
            <a:endParaRPr lang="en-US" sz="1050" i="1" dirty="0"/>
          </a:p>
        </p:txBody>
      </p:sp>
      <p:sp>
        <p:nvSpPr>
          <p:cNvPr id="503829" name="Line 21"/>
          <p:cNvSpPr>
            <a:spLocks noChangeShapeType="1"/>
          </p:cNvSpPr>
          <p:nvPr/>
        </p:nvSpPr>
        <p:spPr bwMode="auto">
          <a:xfrm flipV="1">
            <a:off x="1692275" y="2722563"/>
            <a:ext cx="0" cy="1827212"/>
          </a:xfrm>
          <a:prstGeom prst="line">
            <a:avLst/>
          </a:prstGeom>
          <a:noFill/>
          <a:ln w="12700">
            <a:solidFill>
              <a:srgbClr val="78633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0" name="Line 22"/>
          <p:cNvSpPr>
            <a:spLocks noChangeShapeType="1"/>
          </p:cNvSpPr>
          <p:nvPr/>
        </p:nvSpPr>
        <p:spPr bwMode="auto">
          <a:xfrm flipV="1">
            <a:off x="5697538" y="2992438"/>
            <a:ext cx="0" cy="1557337"/>
          </a:xfrm>
          <a:prstGeom prst="line">
            <a:avLst/>
          </a:prstGeom>
          <a:noFill/>
          <a:ln w="12700">
            <a:solidFill>
              <a:srgbClr val="78633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1" name="Line 23"/>
          <p:cNvSpPr>
            <a:spLocks noChangeShapeType="1"/>
          </p:cNvSpPr>
          <p:nvPr/>
        </p:nvSpPr>
        <p:spPr bwMode="auto">
          <a:xfrm flipV="1">
            <a:off x="7362825" y="2722563"/>
            <a:ext cx="0" cy="1827212"/>
          </a:xfrm>
          <a:prstGeom prst="line">
            <a:avLst/>
          </a:prstGeom>
          <a:noFill/>
          <a:ln w="12700">
            <a:solidFill>
              <a:srgbClr val="78633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2" name="Line 24"/>
          <p:cNvSpPr>
            <a:spLocks noChangeShapeType="1"/>
          </p:cNvSpPr>
          <p:nvPr/>
        </p:nvSpPr>
        <p:spPr bwMode="auto">
          <a:xfrm flipV="1">
            <a:off x="3627438" y="4148138"/>
            <a:ext cx="0" cy="401637"/>
          </a:xfrm>
          <a:prstGeom prst="line">
            <a:avLst/>
          </a:prstGeom>
          <a:noFill/>
          <a:ln w="12700">
            <a:solidFill>
              <a:srgbClr val="786330"/>
            </a:solidFill>
            <a:prstDash val="dash"/>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3" name="Line 25"/>
          <p:cNvSpPr>
            <a:spLocks noChangeShapeType="1"/>
          </p:cNvSpPr>
          <p:nvPr/>
        </p:nvSpPr>
        <p:spPr bwMode="auto">
          <a:xfrm flipV="1">
            <a:off x="3492500" y="4148138"/>
            <a:ext cx="0" cy="204787"/>
          </a:xfrm>
          <a:prstGeom prst="line">
            <a:avLst/>
          </a:prstGeom>
          <a:noFill/>
          <a:ln w="12700">
            <a:solidFill>
              <a:srgbClr val="786330"/>
            </a:solidFill>
            <a:prstDash val="dash"/>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4" name="Line 26"/>
          <p:cNvSpPr>
            <a:spLocks noChangeShapeType="1"/>
          </p:cNvSpPr>
          <p:nvPr/>
        </p:nvSpPr>
        <p:spPr bwMode="auto">
          <a:xfrm flipH="1">
            <a:off x="1827213" y="4352925"/>
            <a:ext cx="1665287" cy="0"/>
          </a:xfrm>
          <a:prstGeom prst="line">
            <a:avLst/>
          </a:prstGeom>
          <a:noFill/>
          <a:ln w="12700">
            <a:solidFill>
              <a:srgbClr val="786330"/>
            </a:solidFill>
            <a:prstDash val="dash"/>
            <a:round/>
            <a:headEnd type="none" w="sm"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5" name="Line 27"/>
          <p:cNvSpPr>
            <a:spLocks noChangeShapeType="1"/>
          </p:cNvSpPr>
          <p:nvPr/>
        </p:nvSpPr>
        <p:spPr bwMode="auto">
          <a:xfrm>
            <a:off x="1827213" y="4352925"/>
            <a:ext cx="0" cy="196850"/>
          </a:xfrm>
          <a:prstGeom prst="line">
            <a:avLst/>
          </a:prstGeom>
          <a:noFill/>
          <a:ln w="12700">
            <a:solidFill>
              <a:srgbClr val="786330"/>
            </a:solidFill>
            <a:prstDash val="dash"/>
            <a:round/>
            <a:headEnd type="none" w="sm"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6" name="Line 28"/>
          <p:cNvSpPr>
            <a:spLocks noChangeShapeType="1"/>
          </p:cNvSpPr>
          <p:nvPr/>
        </p:nvSpPr>
        <p:spPr bwMode="auto">
          <a:xfrm flipV="1">
            <a:off x="5562600" y="2992438"/>
            <a:ext cx="0" cy="1360487"/>
          </a:xfrm>
          <a:prstGeom prst="line">
            <a:avLst/>
          </a:prstGeom>
          <a:noFill/>
          <a:ln w="12700">
            <a:solidFill>
              <a:srgbClr val="78633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7" name="Line 29"/>
          <p:cNvSpPr>
            <a:spLocks noChangeShapeType="1"/>
          </p:cNvSpPr>
          <p:nvPr/>
        </p:nvSpPr>
        <p:spPr bwMode="auto">
          <a:xfrm flipH="1">
            <a:off x="3762375" y="4352925"/>
            <a:ext cx="1800225" cy="0"/>
          </a:xfrm>
          <a:prstGeom prst="line">
            <a:avLst/>
          </a:prstGeom>
          <a:noFill/>
          <a:ln w="12700">
            <a:solidFill>
              <a:srgbClr val="786330"/>
            </a:solidFill>
            <a:round/>
            <a:headEnd type="none" w="sm"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8" name="Line 30"/>
          <p:cNvSpPr>
            <a:spLocks noChangeShapeType="1"/>
          </p:cNvSpPr>
          <p:nvPr/>
        </p:nvSpPr>
        <p:spPr bwMode="auto">
          <a:xfrm>
            <a:off x="3762375" y="4352925"/>
            <a:ext cx="0" cy="196850"/>
          </a:xfrm>
          <a:prstGeom prst="line">
            <a:avLst/>
          </a:prstGeom>
          <a:noFill/>
          <a:ln w="12700">
            <a:solidFill>
              <a:srgbClr val="786330"/>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39" name="Line 31"/>
          <p:cNvSpPr>
            <a:spLocks noChangeShapeType="1"/>
          </p:cNvSpPr>
          <p:nvPr/>
        </p:nvSpPr>
        <p:spPr bwMode="auto">
          <a:xfrm flipV="1">
            <a:off x="4932363" y="4148138"/>
            <a:ext cx="0" cy="401637"/>
          </a:xfrm>
          <a:prstGeom prst="line">
            <a:avLst/>
          </a:prstGeom>
          <a:noFill/>
          <a:ln w="12700">
            <a:solidFill>
              <a:srgbClr val="786330"/>
            </a:solidFill>
            <a:prstDash val="dash"/>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40" name="Line 32"/>
          <p:cNvSpPr>
            <a:spLocks noChangeShapeType="1"/>
          </p:cNvSpPr>
          <p:nvPr/>
        </p:nvSpPr>
        <p:spPr bwMode="auto">
          <a:xfrm flipV="1">
            <a:off x="5427663" y="2997200"/>
            <a:ext cx="0" cy="655638"/>
          </a:xfrm>
          <a:prstGeom prst="line">
            <a:avLst/>
          </a:prstGeom>
          <a:noFill/>
          <a:ln w="12700">
            <a:solidFill>
              <a:srgbClr val="786330"/>
            </a:solidFill>
            <a:prstDash val="dash"/>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41" name="Line 33"/>
          <p:cNvSpPr>
            <a:spLocks noChangeShapeType="1"/>
          </p:cNvSpPr>
          <p:nvPr/>
        </p:nvSpPr>
        <p:spPr bwMode="auto">
          <a:xfrm flipH="1">
            <a:off x="5202238" y="3697288"/>
            <a:ext cx="225425" cy="0"/>
          </a:xfrm>
          <a:prstGeom prst="line">
            <a:avLst/>
          </a:prstGeom>
          <a:noFill/>
          <a:ln w="12700">
            <a:solidFill>
              <a:srgbClr val="786330"/>
            </a:solidFill>
            <a:prstDash val="dash"/>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42" name="Line 34"/>
          <p:cNvSpPr>
            <a:spLocks noChangeShapeType="1"/>
          </p:cNvSpPr>
          <p:nvPr/>
        </p:nvSpPr>
        <p:spPr bwMode="auto">
          <a:xfrm flipV="1">
            <a:off x="5832475" y="2997200"/>
            <a:ext cx="0" cy="655638"/>
          </a:xfrm>
          <a:prstGeom prst="line">
            <a:avLst/>
          </a:prstGeom>
          <a:noFill/>
          <a:ln w="12700">
            <a:solidFill>
              <a:srgbClr val="786330"/>
            </a:solidFill>
            <a:prstDash val="dash"/>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43" name="Line 35"/>
          <p:cNvSpPr>
            <a:spLocks noChangeShapeType="1"/>
          </p:cNvSpPr>
          <p:nvPr/>
        </p:nvSpPr>
        <p:spPr bwMode="auto">
          <a:xfrm flipH="1">
            <a:off x="5832475" y="3697288"/>
            <a:ext cx="1349375" cy="0"/>
          </a:xfrm>
          <a:prstGeom prst="line">
            <a:avLst/>
          </a:prstGeom>
          <a:noFill/>
          <a:ln w="12700">
            <a:solidFill>
              <a:srgbClr val="786330"/>
            </a:solidFill>
            <a:prstDash val="dash"/>
            <a:round/>
            <a:headEnd type="none" w="sm"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44" name="Line 36"/>
          <p:cNvSpPr>
            <a:spLocks noChangeShapeType="1"/>
          </p:cNvSpPr>
          <p:nvPr/>
        </p:nvSpPr>
        <p:spPr bwMode="auto">
          <a:xfrm>
            <a:off x="7227888" y="3697288"/>
            <a:ext cx="0" cy="852487"/>
          </a:xfrm>
          <a:prstGeom prst="line">
            <a:avLst/>
          </a:prstGeom>
          <a:noFill/>
          <a:ln w="12700">
            <a:solidFill>
              <a:srgbClr val="786330"/>
            </a:solidFill>
            <a:prstDash val="dash"/>
            <a:round/>
            <a:headEnd type="none" w="sm"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en-US"/>
          </a:p>
        </p:txBody>
      </p:sp>
      <p:sp>
        <p:nvSpPr>
          <p:cNvPr id="503845" name="Rectangle 37"/>
          <p:cNvSpPr>
            <a:spLocks noChangeArrowheads="1"/>
          </p:cNvSpPr>
          <p:nvPr/>
        </p:nvSpPr>
        <p:spPr bwMode="auto">
          <a:xfrm>
            <a:off x="927100" y="6173788"/>
            <a:ext cx="7245350" cy="360362"/>
          </a:xfrm>
          <a:prstGeom prst="rect">
            <a:avLst/>
          </a:prstGeom>
          <a:solidFill>
            <a:srgbClr val="DED4AC"/>
          </a:solidFill>
          <a:ln w="12700" algn="ctr">
            <a:solidFill>
              <a:srgbClr val="96969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marL="87313" indent="-87313" algn="ctr" eaLnBrk="0" hangingPunct="0">
              <a:spcBef>
                <a:spcPct val="50000"/>
              </a:spcBef>
            </a:pPr>
            <a:r>
              <a:rPr lang="en-US" sz="1400" b="1" dirty="0" err="1">
                <a:solidFill>
                  <a:srgbClr val="786330"/>
                </a:solidFill>
              </a:rPr>
              <a:t>Shariah</a:t>
            </a:r>
            <a:r>
              <a:rPr lang="en-US" sz="1400" b="1" dirty="0">
                <a:solidFill>
                  <a:srgbClr val="786330"/>
                </a:solidFill>
              </a:rPr>
              <a:t> Compliance and Research Functions</a:t>
            </a:r>
          </a:p>
        </p:txBody>
      </p:sp>
      <p:sp>
        <p:nvSpPr>
          <p:cNvPr id="503846" name="AutoShape 38"/>
          <p:cNvSpPr>
            <a:spLocks/>
          </p:cNvSpPr>
          <p:nvPr/>
        </p:nvSpPr>
        <p:spPr bwMode="auto">
          <a:xfrm rot="5400000">
            <a:off x="4280694" y="2778919"/>
            <a:ext cx="227012" cy="6477000"/>
          </a:xfrm>
          <a:prstGeom prst="rightBrace">
            <a:avLst>
              <a:gd name="adj1" fmla="val 237763"/>
              <a:gd name="adj2" fmla="val 50000"/>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847" name="Text Box 39"/>
          <p:cNvSpPr txBox="1">
            <a:spLocks noChangeArrowheads="1"/>
          </p:cNvSpPr>
          <p:nvPr/>
        </p:nvSpPr>
        <p:spPr bwMode="auto">
          <a:xfrm rot="16200000">
            <a:off x="-143668" y="2197893"/>
            <a:ext cx="159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t>Accountability</a:t>
            </a:r>
          </a:p>
        </p:txBody>
      </p:sp>
      <p:sp>
        <p:nvSpPr>
          <p:cNvPr id="503848" name="Text Box 40"/>
          <p:cNvSpPr txBox="1">
            <a:spLocks noChangeArrowheads="1"/>
          </p:cNvSpPr>
          <p:nvPr/>
        </p:nvSpPr>
        <p:spPr bwMode="auto">
          <a:xfrm rot="5400000">
            <a:off x="7763669" y="2196307"/>
            <a:ext cx="1162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t>Oversight</a:t>
            </a:r>
          </a:p>
        </p:txBody>
      </p:sp>
      <p:sp>
        <p:nvSpPr>
          <p:cNvPr id="503849" name="Text Box 41"/>
          <p:cNvSpPr txBox="1">
            <a:spLocks noChangeArrowheads="1"/>
          </p:cNvSpPr>
          <p:nvPr/>
        </p:nvSpPr>
        <p:spPr bwMode="auto">
          <a:xfrm rot="16200000">
            <a:off x="205582" y="3609181"/>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Support</a:t>
            </a:r>
          </a:p>
        </p:txBody>
      </p:sp>
      <p:sp>
        <p:nvSpPr>
          <p:cNvPr id="503850" name="Text Box 42"/>
          <p:cNvSpPr txBox="1">
            <a:spLocks noChangeArrowheads="1"/>
          </p:cNvSpPr>
          <p:nvPr/>
        </p:nvSpPr>
        <p:spPr bwMode="auto">
          <a:xfrm rot="5400000">
            <a:off x="7857332" y="3602831"/>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Support</a:t>
            </a:r>
          </a:p>
        </p:txBody>
      </p:sp>
      <p:sp>
        <p:nvSpPr>
          <p:cNvPr id="503851" name="Text Box 43"/>
          <p:cNvSpPr txBox="1">
            <a:spLocks noChangeArrowheads="1"/>
          </p:cNvSpPr>
          <p:nvPr/>
        </p:nvSpPr>
        <p:spPr bwMode="auto">
          <a:xfrm rot="16200000">
            <a:off x="-315118" y="5426868"/>
            <a:ext cx="193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Check &amp; Balance</a:t>
            </a:r>
          </a:p>
        </p:txBody>
      </p:sp>
      <p:sp>
        <p:nvSpPr>
          <p:cNvPr id="503852" name="Text Box 44"/>
          <p:cNvSpPr txBox="1">
            <a:spLocks noChangeArrowheads="1"/>
          </p:cNvSpPr>
          <p:nvPr/>
        </p:nvSpPr>
        <p:spPr bwMode="auto">
          <a:xfrm rot="5400000">
            <a:off x="7425532" y="5426868"/>
            <a:ext cx="193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Check &amp; Balance</a:t>
            </a:r>
          </a:p>
        </p:txBody>
      </p:sp>
    </p:spTree>
    <p:extLst>
      <p:ext uri="{BB962C8B-B14F-4D97-AF65-F5344CB8AC3E}">
        <p14:creationId xmlns:p14="http://schemas.microsoft.com/office/powerpoint/2010/main" val="399691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2"/>
          <p:cNvSpPr>
            <a:spLocks noGrp="1"/>
          </p:cNvSpPr>
          <p:nvPr>
            <p:ph type="sldNum" sz="quarter" idx="10"/>
          </p:nvPr>
        </p:nvSpPr>
        <p:spPr/>
        <p:txBody>
          <a:bodyPr/>
          <a:lstStyle/>
          <a:p>
            <a:pPr>
              <a:defRPr/>
            </a:pPr>
            <a:fld id="{E0AB7A52-52D0-4C91-8CA9-9BF3B883DF48}" type="slidenum">
              <a:rPr lang="en-US"/>
              <a:pPr>
                <a:defRPr/>
              </a:pPr>
              <a:t>11</a:t>
            </a:fld>
            <a:endParaRPr lang="en-US"/>
          </a:p>
        </p:txBody>
      </p:sp>
      <p:sp>
        <p:nvSpPr>
          <p:cNvPr id="10243" name="Rectangle 4"/>
          <p:cNvSpPr>
            <a:spLocks noChangeArrowheads="1"/>
          </p:cNvSpPr>
          <p:nvPr/>
        </p:nvSpPr>
        <p:spPr bwMode="auto">
          <a:xfrm>
            <a:off x="127000" y="2055131"/>
            <a:ext cx="8931275" cy="4149725"/>
          </a:xfrm>
          <a:prstGeom prst="rect">
            <a:avLst/>
          </a:prstGeom>
          <a:solidFill>
            <a:srgbClr val="F6F4D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5"/>
          <p:cNvSpPr>
            <a:spLocks noGrp="1" noChangeArrowheads="1"/>
          </p:cNvSpPr>
          <p:nvPr>
            <p:ph type="title"/>
          </p:nvPr>
        </p:nvSpPr>
        <p:spPr>
          <a:xfrm>
            <a:off x="228600" y="109538"/>
            <a:ext cx="7772400" cy="762000"/>
          </a:xfrm>
          <a:extLst>
            <a:ext uri="{909E8E84-426E-40DD-AFC4-6F175D3DCCD1}">
              <a14:hiddenFill xmlns:a14="http://schemas.microsoft.com/office/drawing/2010/main">
                <a:solidFill>
                  <a:schemeClr val="accent2"/>
                </a:solidFill>
              </a14:hiddenFill>
            </a:ext>
          </a:extLst>
        </p:spPr>
        <p:txBody>
          <a:bodyPr>
            <a:normAutofit fontScale="90000"/>
          </a:bodyPr>
          <a:lstStyle/>
          <a:p>
            <a:pPr eaLnBrk="1" hangingPunct="1">
              <a:lnSpc>
                <a:spcPct val="90000"/>
              </a:lnSpc>
            </a:pPr>
            <a:r>
              <a:rPr lang="en-US" sz="3000" b="1" smtClean="0">
                <a:solidFill>
                  <a:schemeClr val="tx1"/>
                </a:solidFill>
                <a:latin typeface="Arial" pitchFamily="34" charset="0"/>
              </a:rPr>
              <a:t>Proper Sequencing of Regulatory Policies</a:t>
            </a:r>
          </a:p>
        </p:txBody>
      </p:sp>
      <p:pic>
        <p:nvPicPr>
          <p:cNvPr id="10245" name="Picture 6" descr="Column3"/>
          <p:cNvPicPr>
            <a:picLocks noChangeAspect="1" noChangeArrowheads="1"/>
          </p:cNvPicPr>
          <p:nvPr/>
        </p:nvPicPr>
        <p:blipFill>
          <a:blip r:embed="rId3">
            <a:lum bright="24000" contrast="-48000"/>
            <a:extLst>
              <a:ext uri="{28A0092B-C50C-407E-A947-70E740481C1C}">
                <a14:useLocalDpi xmlns:a14="http://schemas.microsoft.com/office/drawing/2010/main" val="0"/>
              </a:ext>
            </a:extLst>
          </a:blip>
          <a:srcRect b="24355"/>
          <a:stretch>
            <a:fillRect/>
          </a:stretch>
        </p:blipFill>
        <p:spPr bwMode="auto">
          <a:xfrm>
            <a:off x="2001838" y="2165350"/>
            <a:ext cx="1836737" cy="362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Text Box 7"/>
          <p:cNvSpPr txBox="1">
            <a:spLocks noChangeArrowheads="1"/>
          </p:cNvSpPr>
          <p:nvPr/>
        </p:nvSpPr>
        <p:spPr bwMode="auto">
          <a:xfrm>
            <a:off x="1933575" y="2309813"/>
            <a:ext cx="1828800" cy="2402838"/>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2400" b="1">
                <a:solidFill>
                  <a:schemeClr val="tx1"/>
                </a:solidFill>
                <a:latin typeface="Times New Roman" pitchFamily="18" charset="0"/>
                <a:cs typeface="Times New Roman" pitchFamily="18" charset="0"/>
              </a:defRPr>
            </a:lvl1pPr>
            <a:lvl2pPr marL="742950" indent="-285750" eaLnBrk="0" hangingPunct="0">
              <a:defRPr sz="2400" b="1">
                <a:solidFill>
                  <a:schemeClr val="tx1"/>
                </a:solidFill>
                <a:latin typeface="Times New Roman" pitchFamily="18" charset="0"/>
                <a:cs typeface="Times New Roman" pitchFamily="18" charset="0"/>
              </a:defRPr>
            </a:lvl2pPr>
            <a:lvl3pPr marL="1143000" indent="-228600" eaLnBrk="0" hangingPunct="0">
              <a:defRPr sz="2400" b="1">
                <a:solidFill>
                  <a:schemeClr val="tx1"/>
                </a:solidFill>
                <a:latin typeface="Times New Roman" pitchFamily="18" charset="0"/>
                <a:cs typeface="Times New Roman" pitchFamily="18" charset="0"/>
              </a:defRPr>
            </a:lvl3pPr>
            <a:lvl4pPr marL="1600200" indent="-228600" eaLnBrk="0" hangingPunct="0">
              <a:defRPr sz="2400" b="1">
                <a:solidFill>
                  <a:schemeClr val="tx1"/>
                </a:solidFill>
                <a:latin typeface="Times New Roman" pitchFamily="18" charset="0"/>
                <a:cs typeface="Times New Roman" pitchFamily="18" charset="0"/>
              </a:defRPr>
            </a:lvl4pPr>
            <a:lvl5pPr marL="2057400" indent="-228600" eaLnBrk="0" hangingPunct="0">
              <a:defRPr sz="2400" b="1">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9pPr>
          </a:lstStyle>
          <a:p>
            <a:pPr eaLnBrk="1" hangingPunct="1">
              <a:spcBef>
                <a:spcPct val="50000"/>
              </a:spcBef>
            </a:pPr>
            <a:endParaRPr lang="en-US" sz="2000" dirty="0" smtClean="0">
              <a:latin typeface="Arial" pitchFamily="34" charset="0"/>
            </a:endParaRPr>
          </a:p>
          <a:p>
            <a:pPr eaLnBrk="1" hangingPunct="1">
              <a:spcBef>
                <a:spcPct val="50000"/>
              </a:spcBef>
            </a:pPr>
            <a:r>
              <a:rPr lang="en-US" sz="2000" dirty="0" smtClean="0">
                <a:latin typeface="Arial" pitchFamily="34" charset="0"/>
              </a:rPr>
              <a:t>Introduce </a:t>
            </a:r>
            <a:r>
              <a:rPr lang="en-US" sz="2000" dirty="0">
                <a:latin typeface="Arial" pitchFamily="34" charset="0"/>
              </a:rPr>
              <a:t>efficient &amp; facilitative issuance process for </a:t>
            </a:r>
            <a:r>
              <a:rPr lang="en-US" sz="2000" i="1" dirty="0" err="1" smtClean="0">
                <a:latin typeface="Arial" pitchFamily="34" charset="0"/>
              </a:rPr>
              <a:t>Sukuk</a:t>
            </a:r>
            <a:endParaRPr lang="en-US" sz="2000" dirty="0">
              <a:latin typeface="Arial" pitchFamily="34" charset="0"/>
            </a:endParaRPr>
          </a:p>
        </p:txBody>
      </p:sp>
      <p:pic>
        <p:nvPicPr>
          <p:cNvPr id="10247" name="Picture 8" descr="Column3"/>
          <p:cNvPicPr>
            <a:picLocks noChangeAspect="1" noChangeArrowheads="1"/>
          </p:cNvPicPr>
          <p:nvPr/>
        </p:nvPicPr>
        <p:blipFill>
          <a:blip r:embed="rId3">
            <a:lum bright="24000" contrast="-48000"/>
            <a:extLst>
              <a:ext uri="{28A0092B-C50C-407E-A947-70E740481C1C}">
                <a14:useLocalDpi xmlns:a14="http://schemas.microsoft.com/office/drawing/2010/main" val="0"/>
              </a:ext>
            </a:extLst>
          </a:blip>
          <a:srcRect b="24159"/>
          <a:stretch>
            <a:fillRect/>
          </a:stretch>
        </p:blipFill>
        <p:spPr bwMode="auto">
          <a:xfrm>
            <a:off x="3886200" y="2157413"/>
            <a:ext cx="1676400" cy="363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Text Box 9"/>
          <p:cNvSpPr txBox="1">
            <a:spLocks noChangeArrowheads="1"/>
          </p:cNvSpPr>
          <p:nvPr/>
        </p:nvSpPr>
        <p:spPr bwMode="auto">
          <a:xfrm>
            <a:off x="3876675" y="2301875"/>
            <a:ext cx="1573213" cy="175650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2400" b="1">
                <a:solidFill>
                  <a:schemeClr val="tx1"/>
                </a:solidFill>
                <a:latin typeface="Times New Roman" pitchFamily="18" charset="0"/>
                <a:cs typeface="Times New Roman" pitchFamily="18" charset="0"/>
              </a:defRPr>
            </a:lvl1pPr>
            <a:lvl2pPr marL="742950" indent="-285750" eaLnBrk="0" hangingPunct="0">
              <a:defRPr sz="2400" b="1">
                <a:solidFill>
                  <a:schemeClr val="tx1"/>
                </a:solidFill>
                <a:latin typeface="Times New Roman" pitchFamily="18" charset="0"/>
                <a:cs typeface="Times New Roman" pitchFamily="18" charset="0"/>
              </a:defRPr>
            </a:lvl2pPr>
            <a:lvl3pPr marL="1143000" indent="-228600" eaLnBrk="0" hangingPunct="0">
              <a:defRPr sz="2400" b="1">
                <a:solidFill>
                  <a:schemeClr val="tx1"/>
                </a:solidFill>
                <a:latin typeface="Times New Roman" pitchFamily="18" charset="0"/>
                <a:cs typeface="Times New Roman" pitchFamily="18" charset="0"/>
              </a:defRPr>
            </a:lvl3pPr>
            <a:lvl4pPr marL="1600200" indent="-228600" eaLnBrk="0" hangingPunct="0">
              <a:defRPr sz="2400" b="1">
                <a:solidFill>
                  <a:schemeClr val="tx1"/>
                </a:solidFill>
                <a:latin typeface="Times New Roman" pitchFamily="18" charset="0"/>
                <a:cs typeface="Times New Roman" pitchFamily="18" charset="0"/>
              </a:defRPr>
            </a:lvl4pPr>
            <a:lvl5pPr marL="2057400" indent="-228600" eaLnBrk="0" hangingPunct="0">
              <a:defRPr sz="2400" b="1">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9pPr>
          </a:lstStyle>
          <a:p>
            <a:pPr eaLnBrk="1" hangingPunct="1">
              <a:spcBef>
                <a:spcPct val="50000"/>
              </a:spcBef>
            </a:pPr>
            <a:endParaRPr lang="en-US" sz="1800" dirty="0">
              <a:latin typeface="Arial" pitchFamily="34" charset="0"/>
            </a:endParaRPr>
          </a:p>
          <a:p>
            <a:pPr eaLnBrk="1" hangingPunct="1">
              <a:spcBef>
                <a:spcPct val="50000"/>
              </a:spcBef>
            </a:pPr>
            <a:r>
              <a:rPr lang="en-US" sz="2000" dirty="0" smtClean="0">
                <a:latin typeface="Arial" pitchFamily="34" charset="0"/>
              </a:rPr>
              <a:t>Widen issuer </a:t>
            </a:r>
            <a:r>
              <a:rPr lang="en-US" sz="2000" dirty="0">
                <a:latin typeface="Arial" pitchFamily="34" charset="0"/>
              </a:rPr>
              <a:t>and </a:t>
            </a:r>
            <a:r>
              <a:rPr lang="en-US" sz="2000" dirty="0" smtClean="0">
                <a:latin typeface="Arial" pitchFamily="34" charset="0"/>
              </a:rPr>
              <a:t>investor </a:t>
            </a:r>
            <a:r>
              <a:rPr lang="en-US" sz="2000" dirty="0">
                <a:latin typeface="Arial" pitchFamily="34" charset="0"/>
              </a:rPr>
              <a:t>base</a:t>
            </a:r>
          </a:p>
        </p:txBody>
      </p:sp>
      <p:pic>
        <p:nvPicPr>
          <p:cNvPr id="10249" name="Picture 10" descr="Column3"/>
          <p:cNvPicPr>
            <a:picLocks noChangeAspect="1" noChangeArrowheads="1"/>
          </p:cNvPicPr>
          <p:nvPr/>
        </p:nvPicPr>
        <p:blipFill>
          <a:blip r:embed="rId3">
            <a:lum bright="24000" contrast="-48000"/>
            <a:extLst>
              <a:ext uri="{28A0092B-C50C-407E-A947-70E740481C1C}">
                <a14:useLocalDpi xmlns:a14="http://schemas.microsoft.com/office/drawing/2010/main" val="0"/>
              </a:ext>
            </a:extLst>
          </a:blip>
          <a:srcRect b="24501"/>
          <a:stretch>
            <a:fillRect/>
          </a:stretch>
        </p:blipFill>
        <p:spPr bwMode="auto">
          <a:xfrm>
            <a:off x="5438775" y="2166938"/>
            <a:ext cx="1828800" cy="3624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0" name="Text Box 11"/>
          <p:cNvSpPr txBox="1">
            <a:spLocks noChangeArrowheads="1"/>
          </p:cNvSpPr>
          <p:nvPr/>
        </p:nvSpPr>
        <p:spPr bwMode="auto">
          <a:xfrm>
            <a:off x="5562600" y="2300288"/>
            <a:ext cx="1704975" cy="2064284"/>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2400" b="1">
                <a:solidFill>
                  <a:schemeClr val="tx1"/>
                </a:solidFill>
                <a:latin typeface="Times New Roman" pitchFamily="18" charset="0"/>
                <a:cs typeface="Times New Roman" pitchFamily="18" charset="0"/>
              </a:defRPr>
            </a:lvl1pPr>
            <a:lvl2pPr marL="742950" indent="-285750" eaLnBrk="0" hangingPunct="0">
              <a:defRPr sz="2400" b="1">
                <a:solidFill>
                  <a:schemeClr val="tx1"/>
                </a:solidFill>
                <a:latin typeface="Times New Roman" pitchFamily="18" charset="0"/>
                <a:cs typeface="Times New Roman" pitchFamily="18" charset="0"/>
              </a:defRPr>
            </a:lvl2pPr>
            <a:lvl3pPr marL="1143000" indent="-228600" eaLnBrk="0" hangingPunct="0">
              <a:defRPr sz="2400" b="1">
                <a:solidFill>
                  <a:schemeClr val="tx1"/>
                </a:solidFill>
                <a:latin typeface="Times New Roman" pitchFamily="18" charset="0"/>
                <a:cs typeface="Times New Roman" pitchFamily="18" charset="0"/>
              </a:defRPr>
            </a:lvl3pPr>
            <a:lvl4pPr marL="1600200" indent="-228600" eaLnBrk="0" hangingPunct="0">
              <a:defRPr sz="2400" b="1">
                <a:solidFill>
                  <a:schemeClr val="tx1"/>
                </a:solidFill>
                <a:latin typeface="Times New Roman" pitchFamily="18" charset="0"/>
                <a:cs typeface="Times New Roman" pitchFamily="18" charset="0"/>
              </a:defRPr>
            </a:lvl4pPr>
            <a:lvl5pPr marL="2057400" indent="-228600" eaLnBrk="0" hangingPunct="0">
              <a:defRPr sz="2400" b="1">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9pPr>
          </a:lstStyle>
          <a:p>
            <a:pPr eaLnBrk="1" hangingPunct="1">
              <a:spcBef>
                <a:spcPct val="50000"/>
              </a:spcBef>
            </a:pPr>
            <a:endParaRPr lang="en-US" sz="1800" dirty="0">
              <a:latin typeface="Arial" pitchFamily="34" charset="0"/>
            </a:endParaRPr>
          </a:p>
          <a:p>
            <a:pPr eaLnBrk="1" hangingPunct="1">
              <a:spcBef>
                <a:spcPct val="50000"/>
              </a:spcBef>
            </a:pPr>
            <a:r>
              <a:rPr lang="en-US" sz="2000" dirty="0">
                <a:latin typeface="Arial" pitchFamily="34" charset="0"/>
              </a:rPr>
              <a:t>Improve liquidity in the secondary market</a:t>
            </a:r>
          </a:p>
        </p:txBody>
      </p:sp>
      <p:pic>
        <p:nvPicPr>
          <p:cNvPr id="10251" name="Picture 13" descr="Column3"/>
          <p:cNvPicPr>
            <a:picLocks noChangeAspect="1" noChangeArrowheads="1"/>
          </p:cNvPicPr>
          <p:nvPr/>
        </p:nvPicPr>
        <p:blipFill>
          <a:blip r:embed="rId3">
            <a:lum bright="24000" contrast="-48000"/>
            <a:extLst>
              <a:ext uri="{28A0092B-C50C-407E-A947-70E740481C1C}">
                <a14:useLocalDpi xmlns:a14="http://schemas.microsoft.com/office/drawing/2010/main" val="0"/>
              </a:ext>
            </a:extLst>
          </a:blip>
          <a:srcRect b="24355"/>
          <a:stretch>
            <a:fillRect/>
          </a:stretch>
        </p:blipFill>
        <p:spPr bwMode="auto">
          <a:xfrm>
            <a:off x="144463" y="2165350"/>
            <a:ext cx="1865312" cy="362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Rectangle 14"/>
          <p:cNvSpPr>
            <a:spLocks noChangeArrowheads="1"/>
          </p:cNvSpPr>
          <p:nvPr/>
        </p:nvSpPr>
        <p:spPr bwMode="auto">
          <a:xfrm>
            <a:off x="104775" y="2289175"/>
            <a:ext cx="1828800" cy="2064284"/>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sz="1800" dirty="0" smtClean="0">
                <a:latin typeface="Arial" pitchFamily="34" charset="0"/>
              </a:rPr>
              <a:t> </a:t>
            </a:r>
          </a:p>
          <a:p>
            <a:pPr>
              <a:spcBef>
                <a:spcPct val="50000"/>
              </a:spcBef>
            </a:pPr>
            <a:r>
              <a:rPr lang="en-US" sz="2000" b="1" dirty="0" smtClean="0">
                <a:latin typeface="Arial" pitchFamily="34" charset="0"/>
              </a:rPr>
              <a:t>Establish reliable and efficient benchmark yield curve</a:t>
            </a:r>
            <a:endParaRPr lang="en-US" sz="2000" b="1" dirty="0">
              <a:latin typeface="Arial" pitchFamily="34" charset="0"/>
            </a:endParaRPr>
          </a:p>
        </p:txBody>
      </p:sp>
      <p:pic>
        <p:nvPicPr>
          <p:cNvPr id="10253" name="Picture 15" descr="Column3"/>
          <p:cNvPicPr>
            <a:picLocks noChangeAspect="1" noChangeArrowheads="1"/>
          </p:cNvPicPr>
          <p:nvPr/>
        </p:nvPicPr>
        <p:blipFill>
          <a:blip r:embed="rId3">
            <a:lum bright="24000" contrast="-48000"/>
            <a:extLst>
              <a:ext uri="{28A0092B-C50C-407E-A947-70E740481C1C}">
                <a14:useLocalDpi xmlns:a14="http://schemas.microsoft.com/office/drawing/2010/main" val="0"/>
              </a:ext>
            </a:extLst>
          </a:blip>
          <a:srcRect b="24501"/>
          <a:stretch>
            <a:fillRect/>
          </a:stretch>
        </p:blipFill>
        <p:spPr bwMode="auto">
          <a:xfrm>
            <a:off x="7267575" y="2171700"/>
            <a:ext cx="1752600" cy="3619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4" name="Text Box 16"/>
          <p:cNvSpPr txBox="1">
            <a:spLocks noChangeArrowheads="1"/>
          </p:cNvSpPr>
          <p:nvPr/>
        </p:nvSpPr>
        <p:spPr bwMode="auto">
          <a:xfrm>
            <a:off x="7158038" y="2305050"/>
            <a:ext cx="1938337" cy="2064284"/>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2400" b="1">
                <a:solidFill>
                  <a:schemeClr val="tx1"/>
                </a:solidFill>
                <a:latin typeface="Times New Roman" pitchFamily="18" charset="0"/>
                <a:cs typeface="Times New Roman" pitchFamily="18" charset="0"/>
              </a:defRPr>
            </a:lvl1pPr>
            <a:lvl2pPr marL="742950" indent="-285750" eaLnBrk="0" hangingPunct="0">
              <a:defRPr sz="2400" b="1">
                <a:solidFill>
                  <a:schemeClr val="tx1"/>
                </a:solidFill>
                <a:latin typeface="Times New Roman" pitchFamily="18" charset="0"/>
                <a:cs typeface="Times New Roman" pitchFamily="18" charset="0"/>
              </a:defRPr>
            </a:lvl2pPr>
            <a:lvl3pPr marL="1143000" indent="-228600" eaLnBrk="0" hangingPunct="0">
              <a:defRPr sz="2400" b="1">
                <a:solidFill>
                  <a:schemeClr val="tx1"/>
                </a:solidFill>
                <a:latin typeface="Times New Roman" pitchFamily="18" charset="0"/>
                <a:cs typeface="Times New Roman" pitchFamily="18" charset="0"/>
              </a:defRPr>
            </a:lvl3pPr>
            <a:lvl4pPr marL="1600200" indent="-228600" eaLnBrk="0" hangingPunct="0">
              <a:defRPr sz="2400" b="1">
                <a:solidFill>
                  <a:schemeClr val="tx1"/>
                </a:solidFill>
                <a:latin typeface="Times New Roman" pitchFamily="18" charset="0"/>
                <a:cs typeface="Times New Roman" pitchFamily="18" charset="0"/>
              </a:defRPr>
            </a:lvl4pPr>
            <a:lvl5pPr marL="2057400" indent="-228600" eaLnBrk="0" hangingPunct="0">
              <a:defRPr sz="2400" b="1">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9pPr>
          </a:lstStyle>
          <a:p>
            <a:pPr eaLnBrk="1" hangingPunct="1">
              <a:spcBef>
                <a:spcPct val="50000"/>
              </a:spcBef>
            </a:pPr>
            <a:endParaRPr lang="en-US" sz="1800" dirty="0">
              <a:latin typeface="Arial" pitchFamily="34" charset="0"/>
            </a:endParaRPr>
          </a:p>
          <a:p>
            <a:pPr eaLnBrk="1" hangingPunct="1">
              <a:spcBef>
                <a:spcPct val="50000"/>
              </a:spcBef>
            </a:pPr>
            <a:r>
              <a:rPr lang="en-US" sz="2000" dirty="0">
                <a:latin typeface="Arial" pitchFamily="34" charset="0"/>
              </a:rPr>
              <a:t>Facilitate  introduction of risk management instruments</a:t>
            </a:r>
          </a:p>
        </p:txBody>
      </p:sp>
      <p:sp>
        <p:nvSpPr>
          <p:cNvPr id="10255" name="Text Box 17"/>
          <p:cNvSpPr txBox="1">
            <a:spLocks noChangeArrowheads="1"/>
          </p:cNvSpPr>
          <p:nvPr/>
        </p:nvSpPr>
        <p:spPr bwMode="auto">
          <a:xfrm>
            <a:off x="234950" y="1338263"/>
            <a:ext cx="8734425" cy="466725"/>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Times New Roman" pitchFamily="18" charset="0"/>
                <a:cs typeface="Times New Roman" pitchFamily="18" charset="0"/>
              </a:defRPr>
            </a:lvl1pPr>
            <a:lvl2pPr marL="742950" indent="-285750" eaLnBrk="0" hangingPunct="0">
              <a:defRPr sz="2400" b="1">
                <a:solidFill>
                  <a:schemeClr val="tx1"/>
                </a:solidFill>
                <a:latin typeface="Times New Roman" pitchFamily="18" charset="0"/>
                <a:cs typeface="Times New Roman" pitchFamily="18" charset="0"/>
              </a:defRPr>
            </a:lvl2pPr>
            <a:lvl3pPr marL="1143000" indent="-228600" eaLnBrk="0" hangingPunct="0">
              <a:defRPr sz="2400" b="1">
                <a:solidFill>
                  <a:schemeClr val="tx1"/>
                </a:solidFill>
                <a:latin typeface="Times New Roman" pitchFamily="18" charset="0"/>
                <a:cs typeface="Times New Roman" pitchFamily="18" charset="0"/>
              </a:defRPr>
            </a:lvl3pPr>
            <a:lvl4pPr marL="1600200" indent="-228600" eaLnBrk="0" hangingPunct="0">
              <a:defRPr sz="2400" b="1">
                <a:solidFill>
                  <a:schemeClr val="tx1"/>
                </a:solidFill>
                <a:latin typeface="Times New Roman" pitchFamily="18" charset="0"/>
                <a:cs typeface="Times New Roman" pitchFamily="18" charset="0"/>
              </a:defRPr>
            </a:lvl4pPr>
            <a:lvl5pPr marL="2057400" indent="-228600" eaLnBrk="0" hangingPunct="0">
              <a:defRPr sz="2400" b="1">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9pPr>
          </a:lstStyle>
          <a:p>
            <a:pPr eaLnBrk="1" hangingPunct="1"/>
            <a:r>
              <a:rPr lang="en-US">
                <a:solidFill>
                  <a:schemeClr val="bg1"/>
                </a:solidFill>
                <a:latin typeface="Arial" pitchFamily="34" charset="0"/>
              </a:rPr>
              <a:t>The 5 Pillars</a:t>
            </a:r>
          </a:p>
        </p:txBody>
      </p:sp>
    </p:spTree>
    <p:extLst>
      <p:ext uri="{BB962C8B-B14F-4D97-AF65-F5344CB8AC3E}">
        <p14:creationId xmlns:p14="http://schemas.microsoft.com/office/powerpoint/2010/main" val="1915767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954107"/>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Regulation of primary issuance of  non-Sovereign </a:t>
            </a:r>
            <a:r>
              <a:rPr lang="en-US" sz="2800" b="1" i="1" dirty="0" err="1" smtClean="0">
                <a:latin typeface="Times New Roman" pitchFamily="18" charset="0"/>
                <a:cs typeface="Times New Roman" pitchFamily="18" charset="0"/>
              </a:rPr>
              <a:t>Sukuk</a:t>
            </a:r>
            <a:endParaRPr lang="en-US" sz="2800" b="1" i="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717425995"/>
              </p:ext>
            </p:extLst>
          </p:nvPr>
        </p:nvGraphicFramePr>
        <p:xfrm>
          <a:off x="685800" y="1219200"/>
          <a:ext cx="8153400" cy="5105400"/>
        </p:xfrm>
        <a:graphic>
          <a:graphicData uri="http://schemas.openxmlformats.org/drawingml/2006/table">
            <a:tbl>
              <a:tblPr firstRow="1" bandRow="1">
                <a:tableStyleId>{5C22544A-7EE6-4342-B048-85BDC9FD1C3A}</a:tableStyleId>
              </a:tblPr>
              <a:tblGrid>
                <a:gridCol w="8153400"/>
              </a:tblGrid>
              <a:tr h="5105400">
                <a:tc>
                  <a:txBody>
                    <a:bodyPr/>
                    <a:lstStyle/>
                    <a:p>
                      <a:pPr marL="285750" indent="-285750">
                        <a:buFont typeface="Wingdings" panose="05000000000000000000" pitchFamily="2" charset="2"/>
                        <a:buChar char="Ø"/>
                      </a:pPr>
                      <a:r>
                        <a:rPr lang="en-US" sz="2400" dirty="0" smtClean="0"/>
                        <a:t>Regulation of primary issuance mechanism </a:t>
                      </a:r>
                    </a:p>
                    <a:p>
                      <a:pPr marL="800100" lvl="1" indent="-342900">
                        <a:buFont typeface="Wingdings" panose="05000000000000000000" pitchFamily="2" charset="2"/>
                        <a:buChar char="ü"/>
                      </a:pPr>
                      <a:r>
                        <a:rPr lang="en-US" sz="2400" dirty="0" smtClean="0"/>
                        <a:t>Public offer – most stringent regulation via prospectus</a:t>
                      </a:r>
                      <a:r>
                        <a:rPr lang="en-US" sz="2400" baseline="0" dirty="0" smtClean="0"/>
                        <a:t> &amp; other disclosures</a:t>
                      </a:r>
                      <a:endParaRPr lang="en-US" sz="2400" dirty="0" smtClean="0"/>
                    </a:p>
                    <a:p>
                      <a:pPr marL="800100" lvl="1" indent="-342900">
                        <a:buFont typeface="Wingdings" panose="05000000000000000000" pitchFamily="2" charset="2"/>
                        <a:buChar char="ü"/>
                      </a:pPr>
                      <a:r>
                        <a:rPr lang="en-US" sz="2400" dirty="0" smtClean="0"/>
                        <a:t>Private</a:t>
                      </a:r>
                      <a:r>
                        <a:rPr lang="en-US" sz="2400" baseline="0" dirty="0" smtClean="0"/>
                        <a:t> placement</a:t>
                      </a:r>
                    </a:p>
                    <a:p>
                      <a:pPr marL="800100" lvl="1" indent="-342900">
                        <a:buFont typeface="Wingdings" panose="05000000000000000000" pitchFamily="2" charset="2"/>
                        <a:buChar char="ü"/>
                      </a:pPr>
                      <a:r>
                        <a:rPr lang="en-US" sz="2400" baseline="0" dirty="0" smtClean="0"/>
                        <a:t>Hybrid offering</a:t>
                      </a:r>
                    </a:p>
                    <a:p>
                      <a:pPr marL="342900" lvl="0" indent="-342900">
                        <a:buFont typeface="Wingdings" panose="05000000000000000000" pitchFamily="2" charset="2"/>
                        <a:buChar char="Ø"/>
                      </a:pPr>
                      <a:r>
                        <a:rPr lang="en-US" sz="2400" dirty="0" smtClean="0"/>
                        <a:t>Conditions for exemption from public offering disclosure requirements</a:t>
                      </a:r>
                    </a:p>
                    <a:p>
                      <a:pPr marL="800100" lvl="1" indent="-342900">
                        <a:buFont typeface="Wingdings" panose="05000000000000000000" pitchFamily="2" charset="2"/>
                        <a:buChar char="ü"/>
                      </a:pPr>
                      <a:r>
                        <a:rPr lang="en-US" sz="2400" dirty="0" smtClean="0"/>
                        <a:t>Distinction</a:t>
                      </a:r>
                      <a:r>
                        <a:rPr lang="en-US" sz="2400" baseline="0" dirty="0" smtClean="0"/>
                        <a:t> between retail and professional investors</a:t>
                      </a:r>
                    </a:p>
                    <a:p>
                      <a:pPr marL="800100" lvl="1" indent="-342900">
                        <a:buFont typeface="Wingdings" panose="05000000000000000000" pitchFamily="2" charset="2"/>
                        <a:buChar char="ü"/>
                      </a:pPr>
                      <a:r>
                        <a:rPr lang="en-US" sz="2400" baseline="0" dirty="0" smtClean="0"/>
                        <a:t>Definition of a “professional” investor</a:t>
                      </a:r>
                    </a:p>
                    <a:p>
                      <a:pPr marL="342900" lvl="0" indent="-342900">
                        <a:buFont typeface="Wingdings" panose="05000000000000000000" pitchFamily="2" charset="2"/>
                        <a:buChar char="Ø"/>
                      </a:pPr>
                      <a:r>
                        <a:rPr lang="en-US" sz="2400" dirty="0" smtClean="0"/>
                        <a:t>Different</a:t>
                      </a:r>
                      <a:r>
                        <a:rPr lang="en-US" sz="2400" baseline="0" dirty="0" smtClean="0"/>
                        <a:t> approaches to levels of regulatory approval depending on whether –</a:t>
                      </a:r>
                    </a:p>
                    <a:p>
                      <a:pPr marL="800100" lvl="1" indent="-342900">
                        <a:buFont typeface="Wingdings" panose="05000000000000000000" pitchFamily="2" charset="2"/>
                        <a:buChar char="ü"/>
                      </a:pPr>
                      <a:r>
                        <a:rPr lang="en-US" sz="2400" baseline="0" dirty="0" smtClean="0"/>
                        <a:t>     exempt market or not </a:t>
                      </a:r>
                    </a:p>
                    <a:p>
                      <a:pPr marL="800100" lvl="1" indent="-342900">
                        <a:buFont typeface="Wingdings" panose="05000000000000000000" pitchFamily="2" charset="2"/>
                        <a:buChar char="ü"/>
                      </a:pPr>
                      <a:r>
                        <a:rPr lang="en-US" sz="2400" baseline="0" dirty="0" smtClean="0"/>
                        <a:t>     classification of types of investors</a:t>
                      </a:r>
                      <a:endParaRPr lang="en-US" sz="2400" dirty="0"/>
                    </a:p>
                  </a:txBody>
                  <a:tcPr>
                    <a:solidFill>
                      <a:srgbClr val="0070C0"/>
                    </a:solidFill>
                  </a:tcPr>
                </a:tc>
              </a:tr>
            </a:tbl>
          </a:graphicData>
        </a:graphic>
      </p:graphicFrame>
    </p:spTree>
    <p:extLst>
      <p:ext uri="{BB962C8B-B14F-4D97-AF65-F5344CB8AC3E}">
        <p14:creationId xmlns:p14="http://schemas.microsoft.com/office/powerpoint/2010/main" val="1935199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Regulation of secondary market trading of </a:t>
            </a:r>
            <a:r>
              <a:rPr lang="en-US" sz="2800" b="1" i="1" dirty="0" err="1" smtClean="0">
                <a:latin typeface="Times New Roman" pitchFamily="18" charset="0"/>
                <a:cs typeface="Times New Roman" pitchFamily="18" charset="0"/>
              </a:rPr>
              <a:t>Sukuk</a:t>
            </a:r>
            <a:endParaRPr lang="en-US" sz="2800" b="1" i="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13</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942236441"/>
              </p:ext>
            </p:extLst>
          </p:nvPr>
        </p:nvGraphicFramePr>
        <p:xfrm>
          <a:off x="685800" y="1219200"/>
          <a:ext cx="8153400" cy="5105400"/>
        </p:xfrm>
        <a:graphic>
          <a:graphicData uri="http://schemas.openxmlformats.org/drawingml/2006/table">
            <a:tbl>
              <a:tblPr firstRow="1" bandRow="1">
                <a:tableStyleId>{5C22544A-7EE6-4342-B048-85BDC9FD1C3A}</a:tableStyleId>
              </a:tblPr>
              <a:tblGrid>
                <a:gridCol w="8153400"/>
              </a:tblGrid>
              <a:tr h="5105400">
                <a:tc>
                  <a:txBody>
                    <a:bodyPr/>
                    <a:lstStyle/>
                    <a:p>
                      <a:pPr marL="285750" indent="-285750">
                        <a:buFont typeface="Wingdings" panose="05000000000000000000" pitchFamily="2" charset="2"/>
                        <a:buChar char="Ø"/>
                      </a:pPr>
                      <a:r>
                        <a:rPr lang="en-US" sz="2400" dirty="0" smtClean="0"/>
                        <a:t>Transferability</a:t>
                      </a:r>
                      <a:r>
                        <a:rPr lang="en-US" sz="2400" baseline="0" dirty="0" smtClean="0"/>
                        <a:t> of </a:t>
                      </a:r>
                      <a:r>
                        <a:rPr lang="en-US" sz="2400" i="1" baseline="0" dirty="0" err="1" smtClean="0"/>
                        <a:t>Sukuk</a:t>
                      </a:r>
                      <a:r>
                        <a:rPr lang="en-US" sz="2400" baseline="0" dirty="0" smtClean="0"/>
                        <a:t> instruments &amp; conditions for trading</a:t>
                      </a:r>
                    </a:p>
                    <a:p>
                      <a:pPr marL="800100" lvl="1" indent="-342900">
                        <a:buFont typeface="Wingdings" panose="05000000000000000000" pitchFamily="2" charset="2"/>
                        <a:buChar char="ü"/>
                      </a:pPr>
                      <a:r>
                        <a:rPr lang="en-US" sz="2400" baseline="0" dirty="0" smtClean="0"/>
                        <a:t>Distinction between retail and professional investors, if different from primary issuance</a:t>
                      </a:r>
                    </a:p>
                    <a:p>
                      <a:pPr marL="285750" indent="-285750">
                        <a:buFont typeface="Wingdings" panose="05000000000000000000" pitchFamily="2" charset="2"/>
                        <a:buChar char="Ø"/>
                      </a:pPr>
                      <a:r>
                        <a:rPr lang="en-US" sz="2400" dirty="0" smtClean="0"/>
                        <a:t>Restrictions on transfer of  non-listed or non-public</a:t>
                      </a:r>
                      <a:r>
                        <a:rPr lang="en-US" sz="2400" i="1" dirty="0" smtClean="0"/>
                        <a:t> </a:t>
                      </a:r>
                      <a:r>
                        <a:rPr lang="en-US" sz="2400" i="1" dirty="0" err="1" smtClean="0"/>
                        <a:t>Sukuk</a:t>
                      </a:r>
                      <a:r>
                        <a:rPr lang="en-US" sz="2400" i="1" dirty="0" smtClean="0"/>
                        <a:t> </a:t>
                      </a:r>
                    </a:p>
                    <a:p>
                      <a:pPr marL="285750" indent="-285750">
                        <a:buFont typeface="Wingdings" panose="05000000000000000000" pitchFamily="2" charset="2"/>
                        <a:buChar char="Ø"/>
                      </a:pPr>
                      <a:r>
                        <a:rPr lang="en-US" sz="2400" dirty="0" smtClean="0"/>
                        <a:t>Relevant listing requirements for</a:t>
                      </a:r>
                      <a:r>
                        <a:rPr lang="en-US" sz="2400" i="1" dirty="0" smtClean="0"/>
                        <a:t> </a:t>
                      </a:r>
                      <a:r>
                        <a:rPr lang="en-US" sz="2400" i="1" dirty="0" err="1" smtClean="0"/>
                        <a:t>Sukuk</a:t>
                      </a:r>
                      <a:r>
                        <a:rPr lang="en-US" sz="2400" i="1" baseline="0" dirty="0" smtClean="0"/>
                        <a:t> </a:t>
                      </a:r>
                      <a:r>
                        <a:rPr lang="en-US" sz="2400" baseline="0" dirty="0" smtClean="0"/>
                        <a:t>on the stock exchange</a:t>
                      </a:r>
                    </a:p>
                    <a:p>
                      <a:pPr marL="285750" indent="-285750">
                        <a:buFont typeface="Wingdings" panose="05000000000000000000" pitchFamily="2" charset="2"/>
                        <a:buChar char="Ø"/>
                      </a:pPr>
                      <a:r>
                        <a:rPr lang="en-US" sz="2400" baseline="0" dirty="0" smtClean="0"/>
                        <a:t>Access to pre-trade and post-trade information</a:t>
                      </a:r>
                    </a:p>
                    <a:p>
                      <a:pPr marL="285750" indent="-285750">
                        <a:buFont typeface="Wingdings" panose="05000000000000000000" pitchFamily="2" charset="2"/>
                        <a:buChar char="Ø"/>
                      </a:pPr>
                      <a:r>
                        <a:rPr lang="en-US" sz="2400" baseline="0" dirty="0" smtClean="0"/>
                        <a:t>Ongoing disclosures</a:t>
                      </a:r>
                    </a:p>
                    <a:p>
                      <a:pPr marL="285750" indent="-285750">
                        <a:buFont typeface="Wingdings" panose="05000000000000000000" pitchFamily="2" charset="2"/>
                        <a:buChar char="Ø"/>
                      </a:pPr>
                      <a:r>
                        <a:rPr lang="en-US" sz="2400" baseline="0" dirty="0" smtClean="0"/>
                        <a:t>Investment framework for pension funds, NBFIs </a:t>
                      </a:r>
                      <a:r>
                        <a:rPr lang="en-US" sz="2400" baseline="0" dirty="0" err="1" smtClean="0"/>
                        <a:t>etc</a:t>
                      </a:r>
                      <a:endParaRPr lang="en-US" sz="2400" baseline="0" dirty="0" smtClean="0"/>
                    </a:p>
                    <a:p>
                      <a:pPr marL="285750" indent="-285750">
                        <a:buFont typeface="Wingdings" panose="05000000000000000000" pitchFamily="2" charset="2"/>
                        <a:buChar char="Ø"/>
                      </a:pPr>
                      <a:r>
                        <a:rPr lang="en-US" sz="2400" baseline="0" dirty="0" smtClean="0"/>
                        <a:t>“Suitability” test for different categories of investors </a:t>
                      </a:r>
                      <a:endParaRPr lang="en-US" sz="2400" dirty="0"/>
                    </a:p>
                  </a:txBody>
                  <a:tcPr>
                    <a:solidFill>
                      <a:srgbClr val="0070C0"/>
                    </a:solidFill>
                  </a:tcPr>
                </a:tc>
              </a:tr>
            </a:tbl>
          </a:graphicData>
        </a:graphic>
      </p:graphicFrame>
    </p:spTree>
    <p:extLst>
      <p:ext uri="{BB962C8B-B14F-4D97-AF65-F5344CB8AC3E}">
        <p14:creationId xmlns:p14="http://schemas.microsoft.com/office/powerpoint/2010/main" val="28552491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81000" y="152399"/>
            <a:ext cx="8458200" cy="1015663"/>
          </a:xfrm>
          <a:prstGeom prst="rect">
            <a:avLst/>
          </a:prstGeom>
          <a:noFill/>
        </p:spPr>
        <p:txBody>
          <a:bodyPr wrap="square" rtlCol="0">
            <a:spAutoFit/>
          </a:bodyPr>
          <a:lstStyle/>
          <a:p>
            <a:r>
              <a:rPr lang="en-US" sz="3000" b="1" dirty="0" smtClean="0">
                <a:latin typeface="Times New Roman" pitchFamily="18" charset="0"/>
                <a:cs typeface="Times New Roman" pitchFamily="18" charset="0"/>
              </a:rPr>
              <a:t>Different country approaches to regulation &amp; supervision of </a:t>
            </a:r>
            <a:r>
              <a:rPr lang="en-US" sz="3000" b="1" i="1" dirty="0" err="1" smtClean="0">
                <a:latin typeface="Times New Roman" pitchFamily="18" charset="0"/>
                <a:cs typeface="Times New Roman" pitchFamily="18" charset="0"/>
              </a:rPr>
              <a:t>Sukuk</a:t>
            </a:r>
            <a:r>
              <a:rPr lang="en-US" sz="3000" b="1" dirty="0" smtClean="0">
                <a:latin typeface="Times New Roman" pitchFamily="18" charset="0"/>
                <a:cs typeface="Times New Roman" pitchFamily="18" charset="0"/>
              </a:rPr>
              <a:t>…</a:t>
            </a:r>
            <a:endParaRPr lang="en-US" sz="30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14</a:t>
            </a:fld>
            <a:endParaRPr lang="en-US"/>
          </a:p>
        </p:txBody>
      </p:sp>
      <p:sp>
        <p:nvSpPr>
          <p:cNvPr id="12" name="TextBox 11"/>
          <p:cNvSpPr txBox="1"/>
          <p:nvPr/>
        </p:nvSpPr>
        <p:spPr>
          <a:xfrm>
            <a:off x="990600" y="1600200"/>
            <a:ext cx="7848600" cy="4801314"/>
          </a:xfrm>
          <a:prstGeom prst="rect">
            <a:avLst/>
          </a:prstGeom>
          <a:solidFill>
            <a:srgbClr val="0070C0"/>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marL="342900" indent="-342900">
              <a:buClr>
                <a:srgbClr val="FFC000"/>
              </a:buClr>
              <a:buFont typeface="Wingdings" panose="05000000000000000000" pitchFamily="2" charset="2"/>
              <a:buChar char="Ø"/>
            </a:pPr>
            <a:r>
              <a:rPr lang="en-US" sz="3200" dirty="0" smtClean="0">
                <a:latin typeface="Times New Roman" pitchFamily="18" charset="0"/>
                <a:cs typeface="Times New Roman" pitchFamily="18" charset="0"/>
              </a:rPr>
              <a:t>International experience points to two approaches – some examples:</a:t>
            </a:r>
          </a:p>
          <a:p>
            <a:pPr marL="401638" indent="-401638">
              <a:buClr>
                <a:srgbClr val="FFC000"/>
              </a:buClr>
              <a:buFont typeface="Courier New" pitchFamily="49" charset="0"/>
              <a:buChar char="o"/>
            </a:pPr>
            <a:endParaRPr lang="en-US" sz="3200" dirty="0" smtClean="0">
              <a:latin typeface="Times New Roman" pitchFamily="18" charset="0"/>
              <a:cs typeface="Times New Roman" pitchFamily="18" charset="0"/>
            </a:endParaRPr>
          </a:p>
          <a:p>
            <a:pPr marL="858838" lvl="1" indent="-401638">
              <a:buClr>
                <a:srgbClr val="FFC000"/>
              </a:buClr>
              <a:buFont typeface="Wingdings" pitchFamily="2" charset="2"/>
              <a:buChar char="ü"/>
            </a:pPr>
            <a:r>
              <a:rPr lang="en-US" sz="3200" dirty="0" smtClean="0">
                <a:latin typeface="Times New Roman" pitchFamily="18" charset="0"/>
                <a:cs typeface="Times New Roman" pitchFamily="18" charset="0"/>
              </a:rPr>
              <a:t>Minimal alterations:  United Kingdom, Singapore</a:t>
            </a:r>
          </a:p>
          <a:p>
            <a:pPr marL="858838" lvl="1" indent="-401638">
              <a:buClr>
                <a:srgbClr val="FFC000"/>
              </a:buClr>
              <a:buFont typeface="Wingdings" pitchFamily="2" charset="2"/>
              <a:buChar char="ü"/>
            </a:pPr>
            <a:endParaRPr lang="en-US" sz="3200" dirty="0" smtClean="0">
              <a:latin typeface="Times New Roman" pitchFamily="18" charset="0"/>
              <a:cs typeface="Times New Roman" pitchFamily="18" charset="0"/>
            </a:endParaRPr>
          </a:p>
          <a:p>
            <a:pPr marL="858838" lvl="1" indent="-401638">
              <a:buClr>
                <a:srgbClr val="FFC000"/>
              </a:buClr>
              <a:buFont typeface="Wingdings" pitchFamily="2" charset="2"/>
              <a:buChar char="ü"/>
            </a:pPr>
            <a:r>
              <a:rPr lang="en-US" sz="3200" dirty="0" smtClean="0">
                <a:latin typeface="Times New Roman" pitchFamily="18" charset="0"/>
                <a:cs typeface="Times New Roman" pitchFamily="18" charset="0"/>
              </a:rPr>
              <a:t>Parallel approach: Malaysia, Bahrain and Oman</a:t>
            </a:r>
          </a:p>
          <a:p>
            <a:pPr marL="401638" indent="-401638">
              <a:buClr>
                <a:srgbClr val="FFC000"/>
              </a:buClr>
              <a:buFont typeface="Courier New" pitchFamily="49" charset="0"/>
              <a:buChar char="o"/>
            </a:pPr>
            <a:endParaRPr lang="en-US" sz="3200" dirty="0" smtClean="0">
              <a:latin typeface="Times New Roman" pitchFamily="18" charset="0"/>
              <a:cs typeface="Times New Roman" pitchFamily="18" charset="0"/>
            </a:endParaRPr>
          </a:p>
          <a:p>
            <a:pPr marL="401638" indent="-401638">
              <a:buClr>
                <a:srgbClr val="FFC000"/>
              </a:buClr>
              <a:buFont typeface="Wingdings" pitchFamily="2" charset="2"/>
              <a:buChar char="v"/>
            </a:pPr>
            <a:endParaRPr lang="en-US" dirty="0" smtClean="0"/>
          </a:p>
        </p:txBody>
      </p:sp>
    </p:spTree>
    <p:extLst>
      <p:ext uri="{BB962C8B-B14F-4D97-AF65-F5344CB8AC3E}">
        <p14:creationId xmlns:p14="http://schemas.microsoft.com/office/powerpoint/2010/main" val="2582757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954107"/>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Country approach in regulating &amp; supervising </a:t>
            </a:r>
            <a:r>
              <a:rPr lang="en-US" sz="2800" b="1" i="1" dirty="0" err="1" smtClean="0">
                <a:latin typeface="Times New Roman" pitchFamily="18" charset="0"/>
                <a:cs typeface="Times New Roman" pitchFamily="18" charset="0"/>
              </a:rPr>
              <a:t>Sukuk</a:t>
            </a:r>
            <a:r>
              <a:rPr lang="en-US" sz="2800" b="1" dirty="0" smtClean="0">
                <a:latin typeface="Times New Roman" pitchFamily="18" charset="0"/>
                <a:cs typeface="Times New Roman" pitchFamily="18" charset="0"/>
              </a:rPr>
              <a:t> markets: </a:t>
            </a:r>
            <a:r>
              <a:rPr lang="en-US" sz="2800" b="1" dirty="0">
                <a:latin typeface="Times New Roman" pitchFamily="18" charset="0"/>
                <a:cs typeface="Times New Roman" pitchFamily="18" charset="0"/>
              </a:rPr>
              <a:t>M</a:t>
            </a:r>
            <a:r>
              <a:rPr lang="en-US" sz="2800" b="1" dirty="0" smtClean="0">
                <a:latin typeface="Times New Roman" pitchFamily="18" charset="0"/>
                <a:cs typeface="Times New Roman" pitchFamily="18" charset="0"/>
              </a:rPr>
              <a:t>alaysia</a:t>
            </a:r>
            <a:endParaRPr lang="en-US" sz="28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15</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340523825"/>
              </p:ext>
            </p:extLst>
          </p:nvPr>
        </p:nvGraphicFramePr>
        <p:xfrm>
          <a:off x="685800" y="1219200"/>
          <a:ext cx="8153400" cy="5638800"/>
        </p:xfrm>
        <a:graphic>
          <a:graphicData uri="http://schemas.openxmlformats.org/drawingml/2006/table">
            <a:tbl>
              <a:tblPr firstRow="1" bandRow="1">
                <a:tableStyleId>{5C22544A-7EE6-4342-B048-85BDC9FD1C3A}</a:tableStyleId>
              </a:tblPr>
              <a:tblGrid>
                <a:gridCol w="8153400"/>
              </a:tblGrid>
              <a:tr h="5638800">
                <a:tc>
                  <a:txBody>
                    <a:bodyPr/>
                    <a:lstStyle/>
                    <a:p>
                      <a:pPr marL="285750" indent="-285750">
                        <a:buFont typeface="Wingdings" panose="05000000000000000000" pitchFamily="2" charset="2"/>
                        <a:buChar char="Ø"/>
                      </a:pPr>
                      <a:r>
                        <a:rPr lang="en-US" sz="2400" dirty="0" smtClean="0"/>
                        <a:t>Ensure base-line application of rules governing disclosure, investor protection, fair and orderly market</a:t>
                      </a:r>
                    </a:p>
                    <a:p>
                      <a:pPr marL="285750" indent="-285750">
                        <a:buFont typeface="Wingdings" panose="05000000000000000000" pitchFamily="2" charset="2"/>
                        <a:buChar char="Ø"/>
                      </a:pPr>
                      <a:r>
                        <a:rPr lang="en-US" sz="2400" dirty="0" smtClean="0"/>
                        <a:t>Introduce legislative changes to remove impediments and to provide certainty</a:t>
                      </a:r>
                    </a:p>
                    <a:p>
                      <a:pPr marL="285750" indent="-285750">
                        <a:buFont typeface="Wingdings" panose="05000000000000000000" pitchFamily="2" charset="2"/>
                        <a:buChar char="Ø"/>
                      </a:pPr>
                      <a:r>
                        <a:rPr lang="en-US" sz="2400" dirty="0" smtClean="0"/>
                        <a:t>Issue legally binding guidelines, rulings and requirements where necessary to cover – </a:t>
                      </a:r>
                    </a:p>
                    <a:p>
                      <a:pPr marL="742950" lvl="1" indent="-285750">
                        <a:buFont typeface="Wingdings" panose="05000000000000000000" pitchFamily="2" charset="2"/>
                        <a:buChar char="ü"/>
                      </a:pPr>
                      <a:r>
                        <a:rPr lang="en-US" dirty="0" smtClean="0"/>
                        <a:t>        </a:t>
                      </a:r>
                      <a:r>
                        <a:rPr lang="en-US" sz="2000" dirty="0" smtClean="0"/>
                        <a:t>Product regulation</a:t>
                      </a:r>
                    </a:p>
                    <a:p>
                      <a:pPr marL="742950" lvl="1" indent="-285750">
                        <a:buFont typeface="Wingdings" panose="05000000000000000000" pitchFamily="2" charset="2"/>
                        <a:buChar char="ü"/>
                      </a:pPr>
                      <a:r>
                        <a:rPr lang="en-US" sz="2000" baseline="0" dirty="0" smtClean="0"/>
                        <a:t>        </a:t>
                      </a:r>
                      <a:r>
                        <a:rPr lang="en-US" sz="2000" dirty="0" smtClean="0"/>
                        <a:t>Intermediation services</a:t>
                      </a:r>
                    </a:p>
                    <a:p>
                      <a:pPr marL="742950" lvl="1" indent="-285750">
                        <a:buFont typeface="Wingdings" panose="05000000000000000000" pitchFamily="2" charset="2"/>
                        <a:buChar char="ü"/>
                      </a:pPr>
                      <a:r>
                        <a:rPr lang="en-US" sz="2000" baseline="0" dirty="0" smtClean="0"/>
                        <a:t>        </a:t>
                      </a:r>
                      <a:r>
                        <a:rPr lang="en-US" sz="2000" i="1" dirty="0" err="1" smtClean="0"/>
                        <a:t>Shariah</a:t>
                      </a:r>
                      <a:r>
                        <a:rPr lang="en-US" sz="2000" dirty="0" smtClean="0"/>
                        <a:t> governance</a:t>
                      </a:r>
                    </a:p>
                    <a:p>
                      <a:pPr marL="285750" indent="-285750">
                        <a:buFont typeface="Wingdings" panose="05000000000000000000" pitchFamily="2" charset="2"/>
                        <a:buChar char="Ø"/>
                      </a:pPr>
                      <a:r>
                        <a:rPr lang="en-US" sz="2400" dirty="0" smtClean="0"/>
                        <a:t>Adopt market-based approach by requiring disclosure rather than merit assessment relating to product offerings</a:t>
                      </a:r>
                    </a:p>
                    <a:p>
                      <a:pPr marL="285750" indent="-285750">
                        <a:buFont typeface="Wingdings" panose="05000000000000000000" pitchFamily="2" charset="2"/>
                        <a:buChar char="Ø"/>
                      </a:pPr>
                      <a:r>
                        <a:rPr lang="en-US" sz="2400" dirty="0" smtClean="0"/>
                        <a:t>Remove tax impediments (to achieve level playing field) and introduce temporary incentives where appropriate</a:t>
                      </a:r>
                      <a:endParaRPr lang="en-US" sz="2400" dirty="0"/>
                    </a:p>
                  </a:txBody>
                  <a:tcPr>
                    <a:solidFill>
                      <a:srgbClr val="0070C0"/>
                    </a:solidFill>
                  </a:tcPr>
                </a:tc>
              </a:tr>
            </a:tbl>
          </a:graphicData>
        </a:graphic>
      </p:graphicFrame>
    </p:spTree>
    <p:extLst>
      <p:ext uri="{BB962C8B-B14F-4D97-AF65-F5344CB8AC3E}">
        <p14:creationId xmlns:p14="http://schemas.microsoft.com/office/powerpoint/2010/main" val="3632398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954107"/>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Country approach in regulating &amp; supervising </a:t>
            </a:r>
            <a:r>
              <a:rPr lang="en-US" sz="2800" b="1" i="1" dirty="0" err="1" smtClean="0">
                <a:latin typeface="Times New Roman" pitchFamily="18" charset="0"/>
                <a:cs typeface="Times New Roman" pitchFamily="18" charset="0"/>
              </a:rPr>
              <a:t>Sukuk</a:t>
            </a:r>
            <a:r>
              <a:rPr lang="en-US" sz="2800" b="1" dirty="0" smtClean="0">
                <a:latin typeface="Times New Roman" pitchFamily="18" charset="0"/>
                <a:cs typeface="Times New Roman" pitchFamily="18" charset="0"/>
              </a:rPr>
              <a:t> markets: </a:t>
            </a:r>
            <a:r>
              <a:rPr lang="en-US" sz="2800" b="1" dirty="0">
                <a:latin typeface="Times New Roman" pitchFamily="18" charset="0"/>
                <a:cs typeface="Times New Roman" pitchFamily="18" charset="0"/>
              </a:rPr>
              <a:t>M</a:t>
            </a:r>
            <a:r>
              <a:rPr lang="en-US" sz="2800" b="1" dirty="0" smtClean="0">
                <a:latin typeface="Times New Roman" pitchFamily="18" charset="0"/>
                <a:cs typeface="Times New Roman" pitchFamily="18" charset="0"/>
              </a:rPr>
              <a:t>alaysia</a:t>
            </a:r>
            <a:endParaRPr lang="en-US" sz="28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114896190"/>
              </p:ext>
            </p:extLst>
          </p:nvPr>
        </p:nvGraphicFramePr>
        <p:xfrm>
          <a:off x="685800" y="1219200"/>
          <a:ext cx="8153400" cy="5638800"/>
        </p:xfrm>
        <a:graphic>
          <a:graphicData uri="http://schemas.openxmlformats.org/drawingml/2006/table">
            <a:tbl>
              <a:tblPr firstRow="1" bandRow="1">
                <a:tableStyleId>{5C22544A-7EE6-4342-B048-85BDC9FD1C3A}</a:tableStyleId>
              </a:tblPr>
              <a:tblGrid>
                <a:gridCol w="8153400"/>
              </a:tblGrid>
              <a:tr h="5638800">
                <a:tc>
                  <a:txBody>
                    <a:bodyPr/>
                    <a:lstStyle/>
                    <a:p>
                      <a:pPr marL="285750" indent="-285750">
                        <a:buFont typeface="Wingdings" panose="05000000000000000000" pitchFamily="2" charset="2"/>
                        <a:buChar char="Ø"/>
                      </a:pPr>
                      <a:r>
                        <a:rPr lang="en-US" sz="2400" dirty="0" smtClean="0"/>
                        <a:t>Ensure base-line application of rules governing disclosure, investor protection, fair and orderly market</a:t>
                      </a:r>
                    </a:p>
                    <a:p>
                      <a:pPr marL="285750" indent="-285750">
                        <a:buFont typeface="Wingdings" panose="05000000000000000000" pitchFamily="2" charset="2"/>
                        <a:buChar char="Ø"/>
                      </a:pPr>
                      <a:r>
                        <a:rPr lang="en-US" sz="2400" dirty="0" smtClean="0"/>
                        <a:t>Introduce legislative changes to remove impediments and to provide certainty</a:t>
                      </a:r>
                    </a:p>
                    <a:p>
                      <a:pPr marL="285750" indent="-285750">
                        <a:buFont typeface="Wingdings" panose="05000000000000000000" pitchFamily="2" charset="2"/>
                        <a:buChar char="Ø"/>
                      </a:pPr>
                      <a:r>
                        <a:rPr lang="en-US" sz="2400" dirty="0" smtClean="0"/>
                        <a:t>Issue legally binding guidelines, rulings and requirements where necessary to cover – </a:t>
                      </a:r>
                    </a:p>
                    <a:p>
                      <a:pPr marL="742950" lvl="1" indent="-285750">
                        <a:buFont typeface="Wingdings" panose="05000000000000000000" pitchFamily="2" charset="2"/>
                        <a:buChar char="ü"/>
                      </a:pPr>
                      <a:r>
                        <a:rPr lang="en-US" dirty="0" smtClean="0"/>
                        <a:t>        </a:t>
                      </a:r>
                      <a:r>
                        <a:rPr lang="en-US" sz="2000" dirty="0" smtClean="0"/>
                        <a:t>Product regulation</a:t>
                      </a:r>
                    </a:p>
                    <a:p>
                      <a:pPr marL="742950" lvl="1" indent="-285750">
                        <a:buFont typeface="Wingdings" panose="05000000000000000000" pitchFamily="2" charset="2"/>
                        <a:buChar char="ü"/>
                      </a:pPr>
                      <a:r>
                        <a:rPr lang="en-US" sz="2000" baseline="0" dirty="0" smtClean="0"/>
                        <a:t>        </a:t>
                      </a:r>
                      <a:r>
                        <a:rPr lang="en-US" sz="2000" dirty="0" smtClean="0"/>
                        <a:t>Intermediation services</a:t>
                      </a:r>
                    </a:p>
                    <a:p>
                      <a:pPr marL="742950" lvl="1" indent="-285750">
                        <a:buFont typeface="Wingdings" panose="05000000000000000000" pitchFamily="2" charset="2"/>
                        <a:buChar char="ü"/>
                      </a:pPr>
                      <a:r>
                        <a:rPr lang="en-US" sz="2000" baseline="0" dirty="0" smtClean="0"/>
                        <a:t>        </a:t>
                      </a:r>
                      <a:r>
                        <a:rPr lang="en-US" sz="2000" dirty="0" err="1" smtClean="0"/>
                        <a:t>Shariah</a:t>
                      </a:r>
                      <a:r>
                        <a:rPr lang="en-US" sz="2000" dirty="0" smtClean="0"/>
                        <a:t> governance</a:t>
                      </a:r>
                    </a:p>
                    <a:p>
                      <a:pPr marL="285750" indent="-285750">
                        <a:buFont typeface="Wingdings" panose="05000000000000000000" pitchFamily="2" charset="2"/>
                        <a:buChar char="Ø"/>
                      </a:pPr>
                      <a:r>
                        <a:rPr lang="en-US" sz="2400" dirty="0" smtClean="0"/>
                        <a:t>Adopt market-based approach by requiring disclosure rather than merit assessment relating to product offerings</a:t>
                      </a:r>
                    </a:p>
                    <a:p>
                      <a:pPr marL="285750" indent="-285750">
                        <a:buFont typeface="Wingdings" panose="05000000000000000000" pitchFamily="2" charset="2"/>
                        <a:buChar char="Ø"/>
                      </a:pPr>
                      <a:r>
                        <a:rPr lang="en-US" sz="2400" dirty="0" smtClean="0"/>
                        <a:t>Remove tax impediments (to achieve level playing field) and introduce temporary incentives where appropriate</a:t>
                      </a:r>
                      <a:endParaRPr lang="en-US" sz="2400" dirty="0"/>
                    </a:p>
                  </a:txBody>
                  <a:tcPr>
                    <a:solidFill>
                      <a:srgbClr val="0070C0"/>
                    </a:solidFill>
                  </a:tcPr>
                </a:tc>
              </a:tr>
            </a:tbl>
          </a:graphicData>
        </a:graphic>
      </p:graphicFrame>
    </p:spTree>
    <p:extLst>
      <p:ext uri="{BB962C8B-B14F-4D97-AF65-F5344CB8AC3E}">
        <p14:creationId xmlns:p14="http://schemas.microsoft.com/office/powerpoint/2010/main" val="1669177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707886"/>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Malaysia: 2 Tier Approach to regulation of ICM/</a:t>
            </a:r>
            <a:r>
              <a:rPr lang="en-US" sz="2000" b="1" i="1" dirty="0" err="1" smtClean="0">
                <a:latin typeface="Times New Roman" pitchFamily="18" charset="0"/>
                <a:cs typeface="Times New Roman" pitchFamily="18" charset="0"/>
              </a:rPr>
              <a:t>Sukuk</a:t>
            </a:r>
            <a:r>
              <a:rPr lang="en-US" sz="2000" b="1" dirty="0" smtClean="0">
                <a:latin typeface="Times New Roman" pitchFamily="18" charset="0"/>
                <a:cs typeface="Times New Roman" pitchFamily="18" charset="0"/>
              </a:rPr>
              <a:t> products ensure investors receive same degree of clarity, certainty &amp; protection</a:t>
            </a:r>
            <a:endParaRPr lang="en-US" sz="20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17</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022745708"/>
              </p:ext>
            </p:extLst>
          </p:nvPr>
        </p:nvGraphicFramePr>
        <p:xfrm>
          <a:off x="685800" y="1219200"/>
          <a:ext cx="8153400" cy="5638800"/>
        </p:xfrm>
        <a:graphic>
          <a:graphicData uri="http://schemas.openxmlformats.org/drawingml/2006/table">
            <a:tbl>
              <a:tblPr firstRow="1" bandRow="1">
                <a:tableStyleId>{5C22544A-7EE6-4342-B048-85BDC9FD1C3A}</a:tableStyleId>
              </a:tblPr>
              <a:tblGrid>
                <a:gridCol w="8153400"/>
              </a:tblGrid>
              <a:tr h="5638800">
                <a:tc>
                  <a:txBody>
                    <a:bodyPr/>
                    <a:lstStyle/>
                    <a:p>
                      <a:pPr marL="0" indent="0">
                        <a:buFont typeface="Wingdings" panose="05000000000000000000" pitchFamily="2" charset="2"/>
                        <a:buNone/>
                      </a:pPr>
                      <a:endParaRPr lang="en-US" sz="2400" dirty="0"/>
                    </a:p>
                  </a:txBody>
                  <a:tcPr/>
                </a:tc>
              </a:tr>
            </a:tbl>
          </a:graphicData>
        </a:graphic>
      </p:graphicFrame>
      <p:graphicFrame>
        <p:nvGraphicFramePr>
          <p:cNvPr id="2" name="Diagram 1"/>
          <p:cNvGraphicFramePr/>
          <p:nvPr>
            <p:extLst>
              <p:ext uri="{D42A27DB-BD31-4B8C-83A1-F6EECF244321}">
                <p14:modId xmlns:p14="http://schemas.microsoft.com/office/powerpoint/2010/main" val="1090560309"/>
              </p:ext>
            </p:extLst>
          </p:nvPr>
        </p:nvGraphicFramePr>
        <p:xfrm>
          <a:off x="1524000" y="838200"/>
          <a:ext cx="67818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2580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Text Box 2"/>
          <p:cNvSpPr txBox="1">
            <a:spLocks noChangeArrowheads="1"/>
          </p:cNvSpPr>
          <p:nvPr/>
        </p:nvSpPr>
        <p:spPr bwMode="auto">
          <a:xfrm>
            <a:off x="4535488" y="1411288"/>
            <a:ext cx="442912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420" tIns="45711" rIns="91420" bIns="45711"/>
          <a:lstStyle>
            <a:lvl1pPr defTabSz="912813">
              <a:defRPr>
                <a:solidFill>
                  <a:schemeClr val="tx1"/>
                </a:solidFill>
                <a:latin typeface="Arial" charset="0"/>
              </a:defRPr>
            </a:lvl1pPr>
            <a:lvl2pPr marL="355600" indent="-176213"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spcBef>
                <a:spcPct val="20000"/>
              </a:spcBef>
              <a:spcAft>
                <a:spcPct val="20000"/>
              </a:spcAft>
              <a:buClr>
                <a:srgbClr val="FF3300"/>
              </a:buClr>
              <a:buSzPct val="80000"/>
              <a:buFont typeface="Arial" charset="0"/>
              <a:buNone/>
            </a:pPr>
            <a:r>
              <a:rPr lang="en-GB" sz="1400"/>
              <a:t>Proper governance provides assurance on Shariah compliance &amp; confidence on IF operation:</a:t>
            </a:r>
          </a:p>
          <a:p>
            <a:pPr lvl="1">
              <a:spcBef>
                <a:spcPct val="20000"/>
              </a:spcBef>
              <a:spcAft>
                <a:spcPct val="20000"/>
              </a:spcAft>
              <a:buClr>
                <a:srgbClr val="FF3300"/>
              </a:buClr>
              <a:buFont typeface="Arial" charset="0"/>
              <a:buAutoNum type="arabicPeriod"/>
            </a:pPr>
            <a:r>
              <a:rPr lang="en-US" sz="1300" b="1">
                <a:solidFill>
                  <a:srgbClr val="0000CC"/>
                </a:solidFill>
              </a:rPr>
              <a:t>SAC’s legislative stature as</a:t>
            </a:r>
            <a:r>
              <a:rPr lang="en-US" sz="1300"/>
              <a:t> </a:t>
            </a:r>
            <a:r>
              <a:rPr lang="en-US" sz="1300" b="1">
                <a:solidFill>
                  <a:srgbClr val="0000CC"/>
                </a:solidFill>
              </a:rPr>
              <a:t>highest authority</a:t>
            </a:r>
            <a:r>
              <a:rPr lang="en-US" sz="1300"/>
              <a:t> for Shariah matters in Islamic finance is accorded under the Central Banking Act.</a:t>
            </a:r>
          </a:p>
          <a:p>
            <a:pPr lvl="1">
              <a:spcBef>
                <a:spcPct val="20000"/>
              </a:spcBef>
              <a:spcAft>
                <a:spcPct val="20000"/>
              </a:spcAft>
              <a:buClr>
                <a:srgbClr val="FF3300"/>
              </a:buClr>
              <a:buFont typeface="Arial" charset="0"/>
              <a:buAutoNum type="arabicPeriod"/>
            </a:pPr>
            <a:r>
              <a:rPr lang="en-US" sz="1300"/>
              <a:t>Shariah committee of IFIs are fully </a:t>
            </a:r>
            <a:r>
              <a:rPr lang="en-US" sz="1300" b="1">
                <a:solidFill>
                  <a:srgbClr val="0000CC"/>
                </a:solidFill>
              </a:rPr>
              <a:t>accountable on decision, views &amp; opinions</a:t>
            </a:r>
            <a:r>
              <a:rPr lang="en-US" sz="1300"/>
              <a:t> related to shariah matters </a:t>
            </a:r>
          </a:p>
          <a:p>
            <a:pPr lvl="1">
              <a:spcBef>
                <a:spcPct val="20000"/>
              </a:spcBef>
              <a:spcAft>
                <a:spcPct val="20000"/>
              </a:spcAft>
              <a:buClr>
                <a:srgbClr val="FF3300"/>
              </a:buClr>
              <a:buFont typeface="Arial" charset="0"/>
              <a:buAutoNum type="arabicPeriod"/>
            </a:pPr>
            <a:r>
              <a:rPr lang="en-US" sz="1300"/>
              <a:t>Board &amp; senior management with </a:t>
            </a:r>
            <a:r>
              <a:rPr lang="en-US" sz="1300" b="1">
                <a:solidFill>
                  <a:srgbClr val="0000CC"/>
                </a:solidFill>
              </a:rPr>
              <a:t>sufficient expertise &amp; capability</a:t>
            </a:r>
            <a:r>
              <a:rPr lang="en-US" sz="1300"/>
              <a:t> in dealing with issues specific to Islamic financial transactions</a:t>
            </a:r>
          </a:p>
          <a:p>
            <a:pPr lvl="1">
              <a:spcBef>
                <a:spcPct val="20000"/>
              </a:spcBef>
              <a:spcAft>
                <a:spcPct val="20000"/>
              </a:spcAft>
              <a:buClr>
                <a:srgbClr val="FF3300"/>
              </a:buClr>
              <a:buFont typeface="Arial" charset="0"/>
              <a:buAutoNum type="arabicPeriod"/>
            </a:pPr>
            <a:r>
              <a:rPr lang="en-US" sz="1300"/>
              <a:t>Emphasise the function of Shariah review &amp; Shariah audit to</a:t>
            </a:r>
            <a:r>
              <a:rPr lang="en-US" sz="1300" b="1">
                <a:solidFill>
                  <a:srgbClr val="0000CC"/>
                </a:solidFill>
              </a:rPr>
              <a:t> provide check &amp; balance</a:t>
            </a:r>
          </a:p>
          <a:p>
            <a:pPr lvl="1">
              <a:spcBef>
                <a:spcPct val="20000"/>
              </a:spcBef>
              <a:spcAft>
                <a:spcPct val="20000"/>
              </a:spcAft>
              <a:buClr>
                <a:srgbClr val="FF3300"/>
              </a:buClr>
              <a:buFont typeface="Arial" charset="0"/>
              <a:buAutoNum type="arabicPeriod"/>
            </a:pPr>
            <a:r>
              <a:rPr lang="en-US" sz="1300"/>
              <a:t>Shariah Committee member of another IFI within the same industry shall not be appointed – </a:t>
            </a:r>
            <a:r>
              <a:rPr lang="en-US" sz="1300" b="1">
                <a:solidFill>
                  <a:srgbClr val="0000CC"/>
                </a:solidFill>
              </a:rPr>
              <a:t>avoid conflict of interest</a:t>
            </a:r>
            <a:r>
              <a:rPr lang="en-US" sz="1300"/>
              <a:t> </a:t>
            </a:r>
            <a:r>
              <a:rPr lang="en-US" sz="1300" b="1">
                <a:solidFill>
                  <a:srgbClr val="0000CC"/>
                </a:solidFill>
              </a:rPr>
              <a:t>&amp; maintain info confidentiality</a:t>
            </a:r>
          </a:p>
          <a:p>
            <a:pPr lvl="1">
              <a:spcBef>
                <a:spcPct val="20000"/>
              </a:spcBef>
              <a:spcAft>
                <a:spcPct val="20000"/>
              </a:spcAft>
              <a:buClr>
                <a:srgbClr val="FF3300"/>
              </a:buClr>
              <a:buFont typeface="Arial" charset="0"/>
              <a:buAutoNum type="arabicPeriod"/>
            </a:pPr>
            <a:r>
              <a:rPr lang="en-GB" sz="1300" b="1">
                <a:solidFill>
                  <a:srgbClr val="0000CC"/>
                </a:solidFill>
              </a:rPr>
              <a:t>Institutionalise mutual respect</a:t>
            </a:r>
            <a:r>
              <a:rPr lang="en-GB" sz="1300"/>
              <a:t> by recognising differences of Shariah interpretations in various jurisdiction</a:t>
            </a:r>
          </a:p>
          <a:p>
            <a:pPr lvl="1">
              <a:spcBef>
                <a:spcPct val="20000"/>
              </a:spcBef>
              <a:spcAft>
                <a:spcPct val="20000"/>
              </a:spcAft>
              <a:buClr>
                <a:srgbClr val="FF3300"/>
              </a:buClr>
              <a:buFont typeface="Arial" charset="0"/>
              <a:buAutoNum type="arabicPeriod"/>
            </a:pPr>
            <a:r>
              <a:rPr lang="en-GB" sz="1300"/>
              <a:t>Shariah parameters provide </a:t>
            </a:r>
            <a:r>
              <a:rPr lang="en-GB" sz="1300" b="1">
                <a:solidFill>
                  <a:srgbClr val="0000CC"/>
                </a:solidFill>
              </a:rPr>
              <a:t>guidance on main features, principles &amp; rulings</a:t>
            </a:r>
            <a:r>
              <a:rPr lang="en-GB" sz="1300"/>
              <a:t> of Shariah contracts</a:t>
            </a:r>
            <a:endParaRPr lang="en-US" sz="1300"/>
          </a:p>
        </p:txBody>
      </p:sp>
      <p:sp>
        <p:nvSpPr>
          <p:cNvPr id="445443" name="Rectangle 3"/>
          <p:cNvSpPr>
            <a:spLocks noChangeArrowheads="1"/>
          </p:cNvSpPr>
          <p:nvPr/>
        </p:nvSpPr>
        <p:spPr bwMode="auto">
          <a:xfrm>
            <a:off x="287338" y="333375"/>
            <a:ext cx="83883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r>
              <a:rPr lang="en-GB" b="1" dirty="0">
                <a:solidFill>
                  <a:srgbClr val="000099"/>
                </a:solidFill>
                <a:cs typeface="Arial" charset="0"/>
              </a:rPr>
              <a:t>Two-tier </a:t>
            </a:r>
            <a:r>
              <a:rPr lang="en-GB" b="1" dirty="0" err="1">
                <a:solidFill>
                  <a:srgbClr val="000099"/>
                </a:solidFill>
                <a:cs typeface="Arial" charset="0"/>
              </a:rPr>
              <a:t>Shariah</a:t>
            </a:r>
            <a:r>
              <a:rPr lang="en-GB" b="1" dirty="0">
                <a:solidFill>
                  <a:srgbClr val="000099"/>
                </a:solidFill>
                <a:cs typeface="Arial" charset="0"/>
              </a:rPr>
              <a:t> assurance supported by </a:t>
            </a:r>
            <a:r>
              <a:rPr lang="en-GB" b="1" dirty="0" err="1" smtClean="0">
                <a:solidFill>
                  <a:srgbClr val="000099"/>
                </a:solidFill>
              </a:rPr>
              <a:t>Shariah</a:t>
            </a:r>
            <a:r>
              <a:rPr lang="en-GB" b="1" dirty="0" smtClean="0">
                <a:solidFill>
                  <a:srgbClr val="000099"/>
                </a:solidFill>
              </a:rPr>
              <a:t> </a:t>
            </a:r>
            <a:r>
              <a:rPr lang="en-GB" b="1" dirty="0">
                <a:solidFill>
                  <a:srgbClr val="000099"/>
                </a:solidFill>
              </a:rPr>
              <a:t>governance</a:t>
            </a:r>
            <a:r>
              <a:rPr lang="en-GB" b="1" dirty="0">
                <a:solidFill>
                  <a:srgbClr val="000099"/>
                </a:solidFill>
                <a:cs typeface="Arial" charset="0"/>
              </a:rPr>
              <a:t> structure </a:t>
            </a:r>
          </a:p>
        </p:txBody>
      </p:sp>
      <p:sp>
        <p:nvSpPr>
          <p:cNvPr id="445444" name="Freeform 4"/>
          <p:cNvSpPr>
            <a:spLocks/>
          </p:cNvSpPr>
          <p:nvPr/>
        </p:nvSpPr>
        <p:spPr bwMode="auto">
          <a:xfrm>
            <a:off x="250825" y="1241425"/>
            <a:ext cx="3979863" cy="804863"/>
          </a:xfrm>
          <a:custGeom>
            <a:avLst/>
            <a:gdLst>
              <a:gd name="T0" fmla="*/ 0 w 3413"/>
              <a:gd name="T1" fmla="*/ 743 h 743"/>
              <a:gd name="T2" fmla="*/ 3413 w 3413"/>
              <a:gd name="T3" fmla="*/ 743 h 743"/>
              <a:gd name="T4" fmla="*/ 1710 w 3413"/>
              <a:gd name="T5" fmla="*/ 0 h 743"/>
              <a:gd name="T6" fmla="*/ 0 w 3413"/>
              <a:gd name="T7" fmla="*/ 743 h 743"/>
              <a:gd name="T8" fmla="*/ 0 60000 65536"/>
              <a:gd name="T9" fmla="*/ 0 60000 65536"/>
              <a:gd name="T10" fmla="*/ 0 60000 65536"/>
              <a:gd name="T11" fmla="*/ 0 60000 65536"/>
              <a:gd name="T12" fmla="*/ 0 w 3413"/>
              <a:gd name="T13" fmla="*/ 0 h 743"/>
              <a:gd name="T14" fmla="*/ 3413 w 3413"/>
              <a:gd name="T15" fmla="*/ 743 h 743"/>
            </a:gdLst>
            <a:ahLst/>
            <a:cxnLst>
              <a:cxn ang="T8">
                <a:pos x="T0" y="T1"/>
              </a:cxn>
              <a:cxn ang="T9">
                <a:pos x="T2" y="T3"/>
              </a:cxn>
              <a:cxn ang="T10">
                <a:pos x="T4" y="T5"/>
              </a:cxn>
              <a:cxn ang="T11">
                <a:pos x="T6" y="T7"/>
              </a:cxn>
            </a:cxnLst>
            <a:rect l="T12" t="T13" r="T14" b="T15"/>
            <a:pathLst>
              <a:path w="3413" h="743">
                <a:moveTo>
                  <a:pt x="0" y="743"/>
                </a:moveTo>
                <a:lnTo>
                  <a:pt x="3413" y="743"/>
                </a:lnTo>
                <a:lnTo>
                  <a:pt x="1710" y="0"/>
                </a:lnTo>
                <a:lnTo>
                  <a:pt x="0" y="743"/>
                </a:lnTo>
                <a:close/>
              </a:path>
            </a:pathLst>
          </a:custGeom>
          <a:solidFill>
            <a:srgbClr val="333399"/>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p>
            <a:endParaRPr lang="en-MY" sz="4000"/>
          </a:p>
        </p:txBody>
      </p:sp>
      <p:sp>
        <p:nvSpPr>
          <p:cNvPr id="445445" name="Rectangle 5"/>
          <p:cNvSpPr>
            <a:spLocks noChangeArrowheads="1"/>
          </p:cNvSpPr>
          <p:nvPr/>
        </p:nvSpPr>
        <p:spPr bwMode="auto">
          <a:xfrm>
            <a:off x="179388" y="2122488"/>
            <a:ext cx="4176712" cy="71437"/>
          </a:xfrm>
          <a:prstGeom prst="rect">
            <a:avLst/>
          </a:prstGeom>
          <a:solidFill>
            <a:srgbClr val="666699"/>
          </a:solidFill>
          <a:ln w="17463">
            <a:solidFill>
              <a:srgbClr val="C0C0C0"/>
            </a:solidFill>
            <a:miter lim="800000"/>
            <a:headEnd/>
            <a:tailEnd/>
          </a:ln>
        </p:spPr>
        <p:txBody>
          <a:bodyPr/>
          <a:lstStyle/>
          <a:p>
            <a:endParaRPr lang="en-MY" sz="4000"/>
          </a:p>
        </p:txBody>
      </p:sp>
      <p:sp>
        <p:nvSpPr>
          <p:cNvPr id="445446" name="Rectangle 6"/>
          <p:cNvSpPr>
            <a:spLocks noChangeArrowheads="1"/>
          </p:cNvSpPr>
          <p:nvPr/>
        </p:nvSpPr>
        <p:spPr bwMode="auto">
          <a:xfrm flipV="1">
            <a:off x="450850" y="2227263"/>
            <a:ext cx="3760788" cy="93662"/>
          </a:xfrm>
          <a:prstGeom prst="rect">
            <a:avLst/>
          </a:prstGeom>
          <a:solidFill>
            <a:srgbClr val="666699"/>
          </a:solidFill>
          <a:ln w="17463">
            <a:solidFill>
              <a:srgbClr val="C0C0C0"/>
            </a:solidFill>
            <a:miter lim="800000"/>
            <a:headEnd/>
            <a:tailEnd/>
          </a:ln>
        </p:spPr>
        <p:txBody>
          <a:bodyPr/>
          <a:lstStyle/>
          <a:p>
            <a:endParaRPr lang="en-MY" sz="4000"/>
          </a:p>
        </p:txBody>
      </p:sp>
      <p:sp>
        <p:nvSpPr>
          <p:cNvPr id="445447" name="Text Box 7">
            <a:hlinkClick r:id="" action="ppaction://noaction"/>
          </p:cNvPr>
          <p:cNvSpPr txBox="1">
            <a:spLocks noChangeArrowheads="1"/>
          </p:cNvSpPr>
          <p:nvPr/>
        </p:nvSpPr>
        <p:spPr bwMode="auto">
          <a:xfrm>
            <a:off x="374650" y="1587500"/>
            <a:ext cx="391001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420" tIns="45711" rIns="91420" bIns="45711">
            <a:sp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a:r>
              <a:rPr lang="en-US" sz="1400" b="1">
                <a:solidFill>
                  <a:schemeClr val="bg1"/>
                </a:solidFill>
                <a:cs typeface="Arial" charset="0"/>
              </a:rPr>
              <a:t>Shariah as overarching </a:t>
            </a:r>
          </a:p>
          <a:p>
            <a:pPr algn="ctr"/>
            <a:r>
              <a:rPr lang="en-US" sz="1400" b="1">
                <a:solidFill>
                  <a:schemeClr val="bg1"/>
                </a:solidFill>
                <a:cs typeface="Arial" charset="0"/>
              </a:rPr>
              <a:t>principle in Islamic finance</a:t>
            </a:r>
          </a:p>
        </p:txBody>
      </p:sp>
      <p:sp>
        <p:nvSpPr>
          <p:cNvPr id="445448" name="Rectangle 8"/>
          <p:cNvSpPr>
            <a:spLocks noChangeArrowheads="1"/>
          </p:cNvSpPr>
          <p:nvPr/>
        </p:nvSpPr>
        <p:spPr bwMode="auto">
          <a:xfrm>
            <a:off x="385763" y="3656013"/>
            <a:ext cx="3825875" cy="88900"/>
          </a:xfrm>
          <a:prstGeom prst="rect">
            <a:avLst/>
          </a:prstGeom>
          <a:solidFill>
            <a:srgbClr val="666699"/>
          </a:solidFill>
          <a:ln w="17526">
            <a:solidFill>
              <a:srgbClr val="C0C0C0"/>
            </a:solidFill>
            <a:miter lim="800000"/>
            <a:headEnd/>
            <a:tailEnd/>
          </a:ln>
        </p:spPr>
        <p:txBody>
          <a:bodyPr/>
          <a:lstStyle/>
          <a:p>
            <a:endParaRPr lang="en-MY" sz="4000"/>
          </a:p>
        </p:txBody>
      </p:sp>
      <p:sp>
        <p:nvSpPr>
          <p:cNvPr id="445449" name="Rectangle 9"/>
          <p:cNvSpPr>
            <a:spLocks noChangeArrowheads="1"/>
          </p:cNvSpPr>
          <p:nvPr/>
        </p:nvSpPr>
        <p:spPr bwMode="auto">
          <a:xfrm>
            <a:off x="611188" y="3582988"/>
            <a:ext cx="946150" cy="69850"/>
          </a:xfrm>
          <a:prstGeom prst="rect">
            <a:avLst/>
          </a:prstGeom>
          <a:solidFill>
            <a:srgbClr val="666699"/>
          </a:solidFill>
          <a:ln w="17526">
            <a:solidFill>
              <a:srgbClr val="C0C0C0"/>
            </a:solidFill>
            <a:miter lim="800000"/>
            <a:headEnd/>
            <a:tailEnd/>
          </a:ln>
        </p:spPr>
        <p:txBody>
          <a:bodyPr/>
          <a:lstStyle/>
          <a:p>
            <a:endParaRPr lang="en-MY" sz="4000"/>
          </a:p>
        </p:txBody>
      </p:sp>
      <p:sp>
        <p:nvSpPr>
          <p:cNvPr id="445450" name="Rectangle 10"/>
          <p:cNvSpPr>
            <a:spLocks noChangeArrowheads="1"/>
          </p:cNvSpPr>
          <p:nvPr/>
        </p:nvSpPr>
        <p:spPr bwMode="auto">
          <a:xfrm>
            <a:off x="457200" y="3800475"/>
            <a:ext cx="3595688" cy="792163"/>
          </a:xfrm>
          <a:prstGeom prst="rect">
            <a:avLst/>
          </a:prstGeom>
          <a:solidFill>
            <a:srgbClr val="3333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lang="en-MY" sz="4000"/>
          </a:p>
        </p:txBody>
      </p:sp>
      <p:sp>
        <p:nvSpPr>
          <p:cNvPr id="445451" name="Rectangle 11">
            <a:hlinkClick r:id="" action="ppaction://noaction"/>
          </p:cNvPr>
          <p:cNvSpPr>
            <a:spLocks noChangeArrowheads="1"/>
          </p:cNvSpPr>
          <p:nvPr/>
        </p:nvSpPr>
        <p:spPr bwMode="auto">
          <a:xfrm>
            <a:off x="1116013" y="3802063"/>
            <a:ext cx="2516187"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1420" tIns="17996" rIns="91420" bIns="17996">
            <a:spAutoFit/>
          </a:bodyPr>
          <a:lstStyle/>
          <a:p>
            <a:pPr defTabSz="912813"/>
            <a:r>
              <a:rPr lang="en-US" sz="1200" b="1">
                <a:solidFill>
                  <a:schemeClr val="bg1"/>
                </a:solidFill>
                <a:cs typeface="Arial" charset="0"/>
              </a:rPr>
              <a:t>Shariah Compliance Functions :</a:t>
            </a:r>
          </a:p>
        </p:txBody>
      </p:sp>
      <p:sp>
        <p:nvSpPr>
          <p:cNvPr id="445452" name="Rectangle 12"/>
          <p:cNvSpPr>
            <a:spLocks noChangeArrowheads="1"/>
          </p:cNvSpPr>
          <p:nvPr/>
        </p:nvSpPr>
        <p:spPr bwMode="auto">
          <a:xfrm>
            <a:off x="1331913" y="4032250"/>
            <a:ext cx="1839912" cy="217488"/>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91420" tIns="17996" rIns="91420" bIns="17996">
            <a:spAutoFit/>
          </a:bodyPr>
          <a:lstStyle/>
          <a:p>
            <a:pPr algn="ctr" defTabSz="912813">
              <a:buClr>
                <a:srgbClr val="FF0000"/>
              </a:buClr>
              <a:buSzPct val="80000"/>
              <a:buFont typeface="Arial" charset="0"/>
              <a:buNone/>
            </a:pPr>
            <a:r>
              <a:rPr lang="en-US" sz="1200" b="1">
                <a:cs typeface="Arial" charset="0"/>
              </a:rPr>
              <a:t> Shariah Review</a:t>
            </a:r>
          </a:p>
        </p:txBody>
      </p:sp>
      <p:sp>
        <p:nvSpPr>
          <p:cNvPr id="445453" name="Rectangle 13"/>
          <p:cNvSpPr>
            <a:spLocks noChangeArrowheads="1"/>
          </p:cNvSpPr>
          <p:nvPr/>
        </p:nvSpPr>
        <p:spPr bwMode="auto">
          <a:xfrm>
            <a:off x="1331913" y="4322763"/>
            <a:ext cx="1843087" cy="21748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91420" tIns="17996" rIns="91420" bIns="17996">
            <a:spAutoFit/>
          </a:bodyPr>
          <a:lstStyle/>
          <a:p>
            <a:pPr algn="ctr" defTabSz="912813">
              <a:buClr>
                <a:srgbClr val="FF0000"/>
              </a:buClr>
              <a:buFont typeface="Arial" charset="0"/>
              <a:buNone/>
            </a:pPr>
            <a:r>
              <a:rPr lang="en-US" sz="1200" b="1">
                <a:cs typeface="Arial" charset="0"/>
              </a:rPr>
              <a:t> Shariah Audit</a:t>
            </a:r>
          </a:p>
        </p:txBody>
      </p:sp>
      <p:sp>
        <p:nvSpPr>
          <p:cNvPr id="445454" name="Rectangle 14"/>
          <p:cNvSpPr>
            <a:spLocks noChangeArrowheads="1"/>
          </p:cNvSpPr>
          <p:nvPr/>
        </p:nvSpPr>
        <p:spPr bwMode="auto">
          <a:xfrm>
            <a:off x="1985963" y="2297113"/>
            <a:ext cx="784225" cy="69850"/>
          </a:xfrm>
          <a:prstGeom prst="rect">
            <a:avLst/>
          </a:prstGeom>
          <a:solidFill>
            <a:srgbClr val="666699"/>
          </a:solidFill>
          <a:ln w="17526">
            <a:solidFill>
              <a:srgbClr val="C0C0C0"/>
            </a:solidFill>
            <a:miter lim="800000"/>
            <a:headEnd/>
            <a:tailEnd/>
          </a:ln>
        </p:spPr>
        <p:txBody>
          <a:bodyPr/>
          <a:lstStyle/>
          <a:p>
            <a:endParaRPr lang="en-MY" sz="4000"/>
          </a:p>
        </p:txBody>
      </p:sp>
      <p:sp>
        <p:nvSpPr>
          <p:cNvPr id="445455" name="Rectangle 15"/>
          <p:cNvSpPr>
            <a:spLocks noChangeArrowheads="1"/>
          </p:cNvSpPr>
          <p:nvPr/>
        </p:nvSpPr>
        <p:spPr bwMode="auto">
          <a:xfrm>
            <a:off x="688975" y="2312988"/>
            <a:ext cx="688975" cy="69850"/>
          </a:xfrm>
          <a:prstGeom prst="rect">
            <a:avLst/>
          </a:prstGeom>
          <a:solidFill>
            <a:srgbClr val="666699"/>
          </a:solidFill>
          <a:ln w="17463">
            <a:solidFill>
              <a:srgbClr val="C0C0C0"/>
            </a:solidFill>
            <a:miter lim="800000"/>
            <a:headEnd/>
            <a:tailEnd/>
          </a:ln>
        </p:spPr>
        <p:txBody>
          <a:bodyPr/>
          <a:lstStyle/>
          <a:p>
            <a:endParaRPr lang="en-MY" sz="4000"/>
          </a:p>
        </p:txBody>
      </p:sp>
      <p:grpSp>
        <p:nvGrpSpPr>
          <p:cNvPr id="445456" name="Group 16"/>
          <p:cNvGrpSpPr>
            <a:grpSpLocks/>
          </p:cNvGrpSpPr>
          <p:nvPr/>
        </p:nvGrpSpPr>
        <p:grpSpPr bwMode="auto">
          <a:xfrm>
            <a:off x="539750" y="2409825"/>
            <a:ext cx="900113" cy="1090613"/>
            <a:chOff x="385" y="1518"/>
            <a:chExt cx="567" cy="687"/>
          </a:xfrm>
        </p:grpSpPr>
        <p:sp>
          <p:nvSpPr>
            <p:cNvPr id="445457" name="Rectangle 17">
              <a:hlinkClick r:id="" action="ppaction://noaction"/>
            </p:cNvPr>
            <p:cNvSpPr>
              <a:spLocks noChangeArrowheads="1"/>
            </p:cNvSpPr>
            <p:nvPr/>
          </p:nvSpPr>
          <p:spPr bwMode="auto">
            <a:xfrm>
              <a:off x="385" y="1518"/>
              <a:ext cx="567" cy="687"/>
            </a:xfrm>
            <a:prstGeom prst="rect">
              <a:avLst/>
            </a:prstGeom>
            <a:solidFill>
              <a:srgbClr val="EAEAEA"/>
            </a:solidFill>
            <a:ln w="17526">
              <a:solidFill>
                <a:srgbClr val="B2B2B2"/>
              </a:solidFill>
              <a:miter lim="800000"/>
              <a:headEnd/>
              <a:tailEnd/>
            </a:ln>
          </p:spPr>
          <p:txBody>
            <a:bodyPr lIns="91420" tIns="45711" rIns="91420" bIns="45711" anchor="ctr" anchorCtr="1"/>
            <a:lstStyle/>
            <a:p>
              <a:pPr algn="ctr" defTabSz="912813"/>
              <a:endParaRPr lang="en-US" sz="1300" b="1">
                <a:cs typeface="Arial" charset="0"/>
              </a:endParaRPr>
            </a:p>
          </p:txBody>
        </p:sp>
        <p:sp>
          <p:nvSpPr>
            <p:cNvPr id="445458" name="Rectangle 18"/>
            <p:cNvSpPr>
              <a:spLocks noChangeArrowheads="1"/>
            </p:cNvSpPr>
            <p:nvPr/>
          </p:nvSpPr>
          <p:spPr bwMode="auto">
            <a:xfrm>
              <a:off x="518" y="1546"/>
              <a:ext cx="74"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59" name="Rectangle 19"/>
            <p:cNvSpPr>
              <a:spLocks noChangeArrowheads="1"/>
            </p:cNvSpPr>
            <p:nvPr/>
          </p:nvSpPr>
          <p:spPr bwMode="auto">
            <a:xfrm>
              <a:off x="635"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60" name="Rectangle 20"/>
            <p:cNvSpPr>
              <a:spLocks noChangeArrowheads="1"/>
            </p:cNvSpPr>
            <p:nvPr/>
          </p:nvSpPr>
          <p:spPr bwMode="auto">
            <a:xfrm>
              <a:off x="732"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61" name="Rectangle 21"/>
            <p:cNvSpPr>
              <a:spLocks noChangeArrowheads="1"/>
            </p:cNvSpPr>
            <p:nvPr/>
          </p:nvSpPr>
          <p:spPr bwMode="auto">
            <a:xfrm>
              <a:off x="421"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62" name="Rectangle 22"/>
            <p:cNvSpPr>
              <a:spLocks noChangeArrowheads="1"/>
            </p:cNvSpPr>
            <p:nvPr/>
          </p:nvSpPr>
          <p:spPr bwMode="auto">
            <a:xfrm>
              <a:off x="829"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grpSp>
      <p:sp>
        <p:nvSpPr>
          <p:cNvPr id="445463" name="Text Box 23"/>
          <p:cNvSpPr txBox="1">
            <a:spLocks noChangeArrowheads="1"/>
          </p:cNvSpPr>
          <p:nvPr/>
        </p:nvSpPr>
        <p:spPr bwMode="auto">
          <a:xfrm>
            <a:off x="323850" y="2994025"/>
            <a:ext cx="1439863" cy="2905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91420" tIns="45711" rIns="91420" bIns="45711">
            <a:sp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a:spcBef>
                <a:spcPct val="50000"/>
              </a:spcBef>
            </a:pPr>
            <a:r>
              <a:rPr lang="en-US" sz="1300" b="1">
                <a:cs typeface="Arial" charset="0"/>
              </a:rPr>
              <a:t>Management</a:t>
            </a:r>
          </a:p>
        </p:txBody>
      </p:sp>
      <p:sp>
        <p:nvSpPr>
          <p:cNvPr id="445464" name="Rectangle 24"/>
          <p:cNvSpPr>
            <a:spLocks noChangeArrowheads="1"/>
          </p:cNvSpPr>
          <p:nvPr/>
        </p:nvSpPr>
        <p:spPr bwMode="auto">
          <a:xfrm>
            <a:off x="3281363" y="2297113"/>
            <a:ext cx="723900" cy="76200"/>
          </a:xfrm>
          <a:prstGeom prst="rect">
            <a:avLst/>
          </a:prstGeom>
          <a:solidFill>
            <a:srgbClr val="666699"/>
          </a:solidFill>
          <a:ln w="17463">
            <a:solidFill>
              <a:srgbClr val="C0C0C0"/>
            </a:solidFill>
            <a:miter lim="800000"/>
            <a:headEnd/>
            <a:tailEnd/>
          </a:ln>
        </p:spPr>
        <p:txBody>
          <a:bodyPr/>
          <a:lstStyle/>
          <a:p>
            <a:endParaRPr lang="en-MY" sz="4000"/>
          </a:p>
        </p:txBody>
      </p:sp>
      <p:sp>
        <p:nvSpPr>
          <p:cNvPr id="445465" name="Rectangle 25"/>
          <p:cNvSpPr>
            <a:spLocks noChangeArrowheads="1"/>
          </p:cNvSpPr>
          <p:nvPr/>
        </p:nvSpPr>
        <p:spPr bwMode="auto">
          <a:xfrm>
            <a:off x="1908175" y="3582988"/>
            <a:ext cx="946150" cy="69850"/>
          </a:xfrm>
          <a:prstGeom prst="rect">
            <a:avLst/>
          </a:prstGeom>
          <a:solidFill>
            <a:srgbClr val="666699"/>
          </a:solidFill>
          <a:ln w="17526">
            <a:solidFill>
              <a:srgbClr val="C0C0C0"/>
            </a:solidFill>
            <a:miter lim="800000"/>
            <a:headEnd/>
            <a:tailEnd/>
          </a:ln>
        </p:spPr>
        <p:txBody>
          <a:bodyPr/>
          <a:lstStyle/>
          <a:p>
            <a:endParaRPr lang="en-MY" sz="4000"/>
          </a:p>
        </p:txBody>
      </p:sp>
      <p:sp>
        <p:nvSpPr>
          <p:cNvPr id="445466" name="Rectangle 26"/>
          <p:cNvSpPr>
            <a:spLocks noChangeArrowheads="1"/>
          </p:cNvSpPr>
          <p:nvPr/>
        </p:nvSpPr>
        <p:spPr bwMode="auto">
          <a:xfrm>
            <a:off x="3194050" y="3582988"/>
            <a:ext cx="946150" cy="69850"/>
          </a:xfrm>
          <a:prstGeom prst="rect">
            <a:avLst/>
          </a:prstGeom>
          <a:solidFill>
            <a:srgbClr val="666699"/>
          </a:solidFill>
          <a:ln w="17526">
            <a:solidFill>
              <a:srgbClr val="C0C0C0"/>
            </a:solidFill>
            <a:miter lim="800000"/>
            <a:headEnd/>
            <a:tailEnd/>
          </a:ln>
        </p:spPr>
        <p:txBody>
          <a:bodyPr/>
          <a:lstStyle/>
          <a:p>
            <a:endParaRPr lang="en-MY" sz="4000"/>
          </a:p>
        </p:txBody>
      </p:sp>
      <p:sp>
        <p:nvSpPr>
          <p:cNvPr id="445467" name="Rectangle 27"/>
          <p:cNvSpPr>
            <a:spLocks noChangeArrowheads="1"/>
          </p:cNvSpPr>
          <p:nvPr/>
        </p:nvSpPr>
        <p:spPr bwMode="auto">
          <a:xfrm>
            <a:off x="468313" y="5014913"/>
            <a:ext cx="3595687" cy="1150937"/>
          </a:xfrm>
          <a:prstGeom prst="rect">
            <a:avLst/>
          </a:prstGeom>
          <a:solidFill>
            <a:srgbClr val="00808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lang="en-MY" sz="4000"/>
          </a:p>
        </p:txBody>
      </p:sp>
      <p:sp>
        <p:nvSpPr>
          <p:cNvPr id="445468" name="Rectangle 28"/>
          <p:cNvSpPr>
            <a:spLocks noChangeArrowheads="1"/>
          </p:cNvSpPr>
          <p:nvPr/>
        </p:nvSpPr>
        <p:spPr bwMode="auto">
          <a:xfrm>
            <a:off x="900113" y="5086350"/>
            <a:ext cx="2808287" cy="2905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91420" tIns="36000" rIns="91420" bIns="36000"/>
          <a:lstStyle/>
          <a:p>
            <a:pPr marL="87313" indent="-87313" algn="ctr" defTabSz="912813">
              <a:buClr>
                <a:srgbClr val="FF0000"/>
              </a:buClr>
              <a:buSzPct val="80000"/>
              <a:buFont typeface="Arial" charset="0"/>
              <a:buNone/>
            </a:pPr>
            <a:r>
              <a:rPr lang="en-US" sz="1200" b="1">
                <a:cs typeface="Arial" charset="0"/>
              </a:rPr>
              <a:t>Shariah Governance Framework</a:t>
            </a:r>
          </a:p>
        </p:txBody>
      </p:sp>
      <p:grpSp>
        <p:nvGrpSpPr>
          <p:cNvPr id="445469" name="Group 29"/>
          <p:cNvGrpSpPr>
            <a:grpSpLocks/>
          </p:cNvGrpSpPr>
          <p:nvPr/>
        </p:nvGrpSpPr>
        <p:grpSpPr bwMode="auto">
          <a:xfrm>
            <a:off x="1908175" y="2420938"/>
            <a:ext cx="900113" cy="1090612"/>
            <a:chOff x="385" y="1518"/>
            <a:chExt cx="567" cy="687"/>
          </a:xfrm>
        </p:grpSpPr>
        <p:sp>
          <p:nvSpPr>
            <p:cNvPr id="445470" name="Rectangle 30">
              <a:hlinkClick r:id="" action="ppaction://noaction"/>
            </p:cNvPr>
            <p:cNvSpPr>
              <a:spLocks noChangeArrowheads="1"/>
            </p:cNvSpPr>
            <p:nvPr/>
          </p:nvSpPr>
          <p:spPr bwMode="auto">
            <a:xfrm>
              <a:off x="385" y="1518"/>
              <a:ext cx="567" cy="687"/>
            </a:xfrm>
            <a:prstGeom prst="rect">
              <a:avLst/>
            </a:prstGeom>
            <a:solidFill>
              <a:srgbClr val="EAEAEA"/>
            </a:solidFill>
            <a:ln w="17526">
              <a:solidFill>
                <a:srgbClr val="B2B2B2"/>
              </a:solidFill>
              <a:miter lim="800000"/>
              <a:headEnd/>
              <a:tailEnd/>
            </a:ln>
          </p:spPr>
          <p:txBody>
            <a:bodyPr lIns="91420" tIns="45711" rIns="91420" bIns="45711" anchor="ctr" anchorCtr="1"/>
            <a:lstStyle/>
            <a:p>
              <a:pPr algn="ctr" defTabSz="912813"/>
              <a:endParaRPr lang="en-US" sz="1300" b="1">
                <a:cs typeface="Arial" charset="0"/>
              </a:endParaRPr>
            </a:p>
          </p:txBody>
        </p:sp>
        <p:sp>
          <p:nvSpPr>
            <p:cNvPr id="445471" name="Rectangle 31"/>
            <p:cNvSpPr>
              <a:spLocks noChangeArrowheads="1"/>
            </p:cNvSpPr>
            <p:nvPr/>
          </p:nvSpPr>
          <p:spPr bwMode="auto">
            <a:xfrm>
              <a:off x="518" y="1546"/>
              <a:ext cx="74"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72" name="Rectangle 32"/>
            <p:cNvSpPr>
              <a:spLocks noChangeArrowheads="1"/>
            </p:cNvSpPr>
            <p:nvPr/>
          </p:nvSpPr>
          <p:spPr bwMode="auto">
            <a:xfrm>
              <a:off x="635"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73" name="Rectangle 33"/>
            <p:cNvSpPr>
              <a:spLocks noChangeArrowheads="1"/>
            </p:cNvSpPr>
            <p:nvPr/>
          </p:nvSpPr>
          <p:spPr bwMode="auto">
            <a:xfrm>
              <a:off x="732"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74" name="Rectangle 34"/>
            <p:cNvSpPr>
              <a:spLocks noChangeArrowheads="1"/>
            </p:cNvSpPr>
            <p:nvPr/>
          </p:nvSpPr>
          <p:spPr bwMode="auto">
            <a:xfrm>
              <a:off x="421"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75" name="Rectangle 35"/>
            <p:cNvSpPr>
              <a:spLocks noChangeArrowheads="1"/>
            </p:cNvSpPr>
            <p:nvPr/>
          </p:nvSpPr>
          <p:spPr bwMode="auto">
            <a:xfrm>
              <a:off x="829"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grpSp>
      <p:grpSp>
        <p:nvGrpSpPr>
          <p:cNvPr id="445476" name="Group 36"/>
          <p:cNvGrpSpPr>
            <a:grpSpLocks/>
          </p:cNvGrpSpPr>
          <p:nvPr/>
        </p:nvGrpSpPr>
        <p:grpSpPr bwMode="auto">
          <a:xfrm>
            <a:off x="3203575" y="2420938"/>
            <a:ext cx="900113" cy="1090612"/>
            <a:chOff x="385" y="1518"/>
            <a:chExt cx="567" cy="687"/>
          </a:xfrm>
        </p:grpSpPr>
        <p:sp>
          <p:nvSpPr>
            <p:cNvPr id="445477" name="Rectangle 37">
              <a:hlinkClick r:id="" action="ppaction://noaction"/>
            </p:cNvPr>
            <p:cNvSpPr>
              <a:spLocks noChangeArrowheads="1"/>
            </p:cNvSpPr>
            <p:nvPr/>
          </p:nvSpPr>
          <p:spPr bwMode="auto">
            <a:xfrm>
              <a:off x="385" y="1518"/>
              <a:ext cx="567" cy="687"/>
            </a:xfrm>
            <a:prstGeom prst="rect">
              <a:avLst/>
            </a:prstGeom>
            <a:solidFill>
              <a:srgbClr val="EAEAEA"/>
            </a:solidFill>
            <a:ln w="17526">
              <a:solidFill>
                <a:srgbClr val="B2B2B2"/>
              </a:solidFill>
              <a:miter lim="800000"/>
              <a:headEnd/>
              <a:tailEnd/>
            </a:ln>
          </p:spPr>
          <p:txBody>
            <a:bodyPr lIns="91420" tIns="45711" rIns="91420" bIns="45711" anchor="ctr" anchorCtr="1"/>
            <a:lstStyle/>
            <a:p>
              <a:pPr algn="ctr" defTabSz="912813"/>
              <a:endParaRPr lang="en-US" sz="1300" b="1">
                <a:cs typeface="Arial" charset="0"/>
              </a:endParaRPr>
            </a:p>
          </p:txBody>
        </p:sp>
        <p:sp>
          <p:nvSpPr>
            <p:cNvPr id="445478" name="Rectangle 38"/>
            <p:cNvSpPr>
              <a:spLocks noChangeArrowheads="1"/>
            </p:cNvSpPr>
            <p:nvPr/>
          </p:nvSpPr>
          <p:spPr bwMode="auto">
            <a:xfrm>
              <a:off x="518" y="1546"/>
              <a:ext cx="74"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79" name="Rectangle 39"/>
            <p:cNvSpPr>
              <a:spLocks noChangeArrowheads="1"/>
            </p:cNvSpPr>
            <p:nvPr/>
          </p:nvSpPr>
          <p:spPr bwMode="auto">
            <a:xfrm>
              <a:off x="635"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80" name="Rectangle 40"/>
            <p:cNvSpPr>
              <a:spLocks noChangeArrowheads="1"/>
            </p:cNvSpPr>
            <p:nvPr/>
          </p:nvSpPr>
          <p:spPr bwMode="auto">
            <a:xfrm>
              <a:off x="732"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81" name="Rectangle 41"/>
            <p:cNvSpPr>
              <a:spLocks noChangeArrowheads="1"/>
            </p:cNvSpPr>
            <p:nvPr/>
          </p:nvSpPr>
          <p:spPr bwMode="auto">
            <a:xfrm>
              <a:off x="421"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sp>
          <p:nvSpPr>
            <p:cNvPr id="445482" name="Rectangle 42"/>
            <p:cNvSpPr>
              <a:spLocks noChangeArrowheads="1"/>
            </p:cNvSpPr>
            <p:nvPr/>
          </p:nvSpPr>
          <p:spPr bwMode="auto">
            <a:xfrm>
              <a:off x="829" y="1546"/>
              <a:ext cx="73" cy="644"/>
            </a:xfrm>
            <a:prstGeom prst="rect">
              <a:avLst/>
            </a:prstGeom>
            <a:solidFill>
              <a:srgbClr val="DDDDD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MY" sz="4000"/>
            </a:p>
          </p:txBody>
        </p:sp>
      </p:grpSp>
      <p:sp>
        <p:nvSpPr>
          <p:cNvPr id="445483" name="Text Box 43"/>
          <p:cNvSpPr txBox="1">
            <a:spLocks noChangeArrowheads="1"/>
          </p:cNvSpPr>
          <p:nvPr/>
        </p:nvSpPr>
        <p:spPr bwMode="auto">
          <a:xfrm>
            <a:off x="1835150" y="2994025"/>
            <a:ext cx="971550" cy="2905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91420" tIns="45711" rIns="91420" bIns="45711">
            <a:sp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a:spcBef>
                <a:spcPct val="50000"/>
              </a:spcBef>
            </a:pPr>
            <a:r>
              <a:rPr lang="en-US" sz="1300" b="1">
                <a:cs typeface="Arial" charset="0"/>
              </a:rPr>
              <a:t>Board</a:t>
            </a:r>
          </a:p>
        </p:txBody>
      </p:sp>
      <p:sp>
        <p:nvSpPr>
          <p:cNvPr id="445484" name="Text Box 44"/>
          <p:cNvSpPr txBox="1">
            <a:spLocks noChangeArrowheads="1"/>
          </p:cNvSpPr>
          <p:nvPr/>
        </p:nvSpPr>
        <p:spPr bwMode="auto">
          <a:xfrm>
            <a:off x="3016250" y="2940050"/>
            <a:ext cx="1195388" cy="4889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91420" tIns="45711" rIns="91420" bIns="45711">
            <a:sp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a:spcBef>
                <a:spcPct val="50000"/>
              </a:spcBef>
            </a:pPr>
            <a:r>
              <a:rPr lang="en-US" sz="1300" b="1">
                <a:cs typeface="Arial" charset="0"/>
              </a:rPr>
              <a:t>Shariah Committee</a:t>
            </a:r>
          </a:p>
        </p:txBody>
      </p:sp>
      <p:sp>
        <p:nvSpPr>
          <p:cNvPr id="445485" name="Rectangle 45"/>
          <p:cNvSpPr>
            <a:spLocks noChangeArrowheads="1"/>
          </p:cNvSpPr>
          <p:nvPr/>
        </p:nvSpPr>
        <p:spPr bwMode="auto">
          <a:xfrm>
            <a:off x="611188" y="2492375"/>
            <a:ext cx="3454400" cy="358775"/>
          </a:xfrm>
          <a:prstGeom prst="rect">
            <a:avLst/>
          </a:prstGeom>
          <a:solidFill>
            <a:schemeClr val="bg1"/>
          </a:solidFill>
          <a:ln w="19050">
            <a:solidFill>
              <a:srgbClr val="003366"/>
            </a:solidFill>
            <a:miter lim="800000"/>
            <a:headEnd/>
            <a:tailEnd/>
          </a:ln>
        </p:spPr>
        <p:txBody>
          <a:bodyPr wrap="none" anchor="ctr"/>
          <a:lstStyle/>
          <a:p>
            <a:pPr algn="ctr"/>
            <a:r>
              <a:rPr lang="en-US" sz="1200" b="1"/>
              <a:t>Shariah Advisory Council (SAC)</a:t>
            </a:r>
            <a:endParaRPr lang="en-GB" sz="1200" b="1"/>
          </a:p>
        </p:txBody>
      </p:sp>
      <p:sp>
        <p:nvSpPr>
          <p:cNvPr id="445486" name="Rectangle 46"/>
          <p:cNvSpPr>
            <a:spLocks noChangeArrowheads="1"/>
          </p:cNvSpPr>
          <p:nvPr/>
        </p:nvSpPr>
        <p:spPr bwMode="auto">
          <a:xfrm>
            <a:off x="900113" y="5445125"/>
            <a:ext cx="2808287" cy="2889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91420" tIns="36000" rIns="91420" bIns="36000"/>
          <a:lstStyle/>
          <a:p>
            <a:pPr marL="87313" indent="-87313" algn="ctr" defTabSz="912813">
              <a:buClr>
                <a:srgbClr val="FF0000"/>
              </a:buClr>
              <a:buSzPct val="80000"/>
              <a:buFont typeface="Arial" charset="0"/>
              <a:buNone/>
            </a:pPr>
            <a:r>
              <a:rPr lang="en-US" sz="1200" b="1">
                <a:cs typeface="Arial" charset="0"/>
              </a:rPr>
              <a:t>Shariah Parameters </a:t>
            </a:r>
          </a:p>
        </p:txBody>
      </p:sp>
      <p:sp>
        <p:nvSpPr>
          <p:cNvPr id="445487" name="Rectangle 47"/>
          <p:cNvSpPr>
            <a:spLocks noChangeArrowheads="1"/>
          </p:cNvSpPr>
          <p:nvPr/>
        </p:nvSpPr>
        <p:spPr bwMode="auto">
          <a:xfrm>
            <a:off x="900113" y="5803900"/>
            <a:ext cx="2808287" cy="29051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91420" tIns="36000" rIns="91420" bIns="36000"/>
          <a:lstStyle/>
          <a:p>
            <a:pPr marL="87313" indent="-87313" algn="ctr" defTabSz="912813">
              <a:buClr>
                <a:srgbClr val="FF0000"/>
              </a:buClr>
              <a:buSzPct val="80000"/>
              <a:buFont typeface="Arial" charset="0"/>
              <a:buNone/>
            </a:pPr>
            <a:r>
              <a:rPr lang="en-US" sz="1200" b="1">
                <a:cs typeface="Arial" charset="0"/>
              </a:rPr>
              <a:t>Shariah Resolutions &amp; Rulings</a:t>
            </a:r>
          </a:p>
        </p:txBody>
      </p:sp>
      <p:sp>
        <p:nvSpPr>
          <p:cNvPr id="445488" name="AutoShape 48"/>
          <p:cNvSpPr>
            <a:spLocks noChangeArrowheads="1"/>
          </p:cNvSpPr>
          <p:nvPr/>
        </p:nvSpPr>
        <p:spPr bwMode="auto">
          <a:xfrm>
            <a:off x="4498975" y="1052513"/>
            <a:ext cx="4465638" cy="5400675"/>
          </a:xfrm>
          <a:prstGeom prst="flowChartAlternateProcess">
            <a:avLst/>
          </a:prstGeom>
          <a:noFill/>
          <a:ln w="19050">
            <a:solidFill>
              <a:schemeClr val="accent2"/>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MY" sz="4000"/>
          </a:p>
        </p:txBody>
      </p:sp>
      <p:sp>
        <p:nvSpPr>
          <p:cNvPr id="445489" name="AutoShape 49"/>
          <p:cNvSpPr>
            <a:spLocks noChangeArrowheads="1"/>
          </p:cNvSpPr>
          <p:nvPr/>
        </p:nvSpPr>
        <p:spPr bwMode="auto">
          <a:xfrm>
            <a:off x="1403350" y="4652963"/>
            <a:ext cx="431800" cy="288925"/>
          </a:xfrm>
          <a:prstGeom prst="upArrow">
            <a:avLst>
              <a:gd name="adj1" fmla="val 50000"/>
              <a:gd name="adj2" fmla="val 250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en-MY" sz="4000"/>
          </a:p>
        </p:txBody>
      </p:sp>
      <p:sp>
        <p:nvSpPr>
          <p:cNvPr id="445490" name="AutoShape 50"/>
          <p:cNvSpPr>
            <a:spLocks noChangeArrowheads="1"/>
          </p:cNvSpPr>
          <p:nvPr/>
        </p:nvSpPr>
        <p:spPr bwMode="auto">
          <a:xfrm>
            <a:off x="2700338" y="4652963"/>
            <a:ext cx="431800" cy="288925"/>
          </a:xfrm>
          <a:prstGeom prst="upArrow">
            <a:avLst>
              <a:gd name="adj1" fmla="val 50000"/>
              <a:gd name="adj2" fmla="val 250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p>
            <a:endParaRPr lang="en-MY" sz="4000"/>
          </a:p>
        </p:txBody>
      </p:sp>
    </p:spTree>
    <p:extLst>
      <p:ext uri="{BB962C8B-B14F-4D97-AF65-F5344CB8AC3E}">
        <p14:creationId xmlns:p14="http://schemas.microsoft.com/office/powerpoint/2010/main" val="2516249540"/>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90600" y="1483816"/>
            <a:ext cx="7848600" cy="4524315"/>
          </a:xfrm>
          <a:prstGeom prst="rect">
            <a:avLst/>
          </a:prstGeom>
          <a:solidFill>
            <a:schemeClr val="accent1"/>
          </a:solidFill>
        </p:spPr>
        <p:txBody>
          <a:bodyPr wrap="square" rtlCol="0">
            <a:spAutoFit/>
          </a:bodyPr>
          <a:lstStyle/>
          <a:p>
            <a:pPr marL="401638" indent="-401638">
              <a:buClr>
                <a:srgbClr val="FFC000"/>
              </a:buClr>
              <a:buFont typeface="Wingdings" pitchFamily="2" charset="2"/>
              <a:buChar char="v"/>
            </a:pPr>
            <a:r>
              <a:rPr lang="en-US" sz="2400" b="1" dirty="0" smtClean="0">
                <a:latin typeface="Times New Roman" pitchFamily="18" charset="0"/>
                <a:cs typeface="Times New Roman" pitchFamily="18" charset="0"/>
              </a:rPr>
              <a:t>Bringing regulatory framework and oversight in line with international best practices</a:t>
            </a:r>
          </a:p>
          <a:p>
            <a:pPr>
              <a:buClr>
                <a:srgbClr val="FFC000"/>
              </a:buClr>
            </a:pPr>
            <a:endParaRPr lang="en-US" sz="2400" b="1" dirty="0" smtClean="0">
              <a:latin typeface="Times New Roman" pitchFamily="18" charset="0"/>
              <a:cs typeface="Times New Roman" pitchFamily="18" charset="0"/>
            </a:endParaRPr>
          </a:p>
          <a:p>
            <a:pPr marL="401638" indent="-401638">
              <a:buClr>
                <a:srgbClr val="FFC000"/>
              </a:buClr>
              <a:buFont typeface="Wingdings" pitchFamily="2" charset="2"/>
              <a:buChar char="v"/>
            </a:pPr>
            <a:r>
              <a:rPr lang="en-US" sz="2400" b="1" dirty="0" smtClean="0">
                <a:latin typeface="Times New Roman" pitchFamily="18" charset="0"/>
                <a:cs typeface="Times New Roman" pitchFamily="18" charset="0"/>
              </a:rPr>
              <a:t>Rebalancing tax treatment</a:t>
            </a:r>
          </a:p>
          <a:p>
            <a:pPr marL="401638" indent="-401638">
              <a:buClr>
                <a:srgbClr val="FFC000"/>
              </a:buClr>
              <a:buFont typeface="Wingdings" pitchFamily="2" charset="2"/>
              <a:buChar char="v"/>
            </a:pPr>
            <a:endParaRPr lang="en-US" sz="2400" b="1" dirty="0" smtClean="0">
              <a:latin typeface="Times New Roman" pitchFamily="18" charset="0"/>
              <a:cs typeface="Times New Roman" pitchFamily="18" charset="0"/>
            </a:endParaRPr>
          </a:p>
          <a:p>
            <a:pPr marL="401638" indent="-401638">
              <a:buClr>
                <a:srgbClr val="FFC000"/>
              </a:buClr>
              <a:buFont typeface="Wingdings" pitchFamily="2" charset="2"/>
              <a:buChar char="v"/>
            </a:pPr>
            <a:r>
              <a:rPr lang="en-US" sz="2400" b="1" dirty="0" smtClean="0">
                <a:latin typeface="Times New Roman" pitchFamily="18" charset="0"/>
                <a:cs typeface="Times New Roman" pitchFamily="18" charset="0"/>
              </a:rPr>
              <a:t>Strengthening insolvency frameworks</a:t>
            </a:r>
          </a:p>
          <a:p>
            <a:pPr marL="401638" indent="-401638">
              <a:buClr>
                <a:srgbClr val="FFC000"/>
              </a:buClr>
              <a:buFont typeface="Wingdings" pitchFamily="2" charset="2"/>
              <a:buChar char="v"/>
            </a:pPr>
            <a:endParaRPr lang="en-US" sz="2400" b="1" dirty="0" smtClean="0">
              <a:latin typeface="Times New Roman" pitchFamily="18" charset="0"/>
              <a:cs typeface="Times New Roman" pitchFamily="18" charset="0"/>
            </a:endParaRPr>
          </a:p>
          <a:p>
            <a:pPr marL="401638" indent="-401638">
              <a:buClr>
                <a:srgbClr val="FFC000"/>
              </a:buClr>
              <a:buFont typeface="Wingdings" pitchFamily="2" charset="2"/>
              <a:buChar char="v"/>
            </a:pPr>
            <a:r>
              <a:rPr lang="en-US" sz="2400" b="1" dirty="0" smtClean="0">
                <a:latin typeface="Times New Roman" pitchFamily="18" charset="0"/>
                <a:cs typeface="Times New Roman" pitchFamily="18" charset="0"/>
              </a:rPr>
              <a:t>Promoting standardization</a:t>
            </a:r>
          </a:p>
          <a:p>
            <a:pPr marL="401638" indent="-401638">
              <a:buClr>
                <a:srgbClr val="FFC000"/>
              </a:buClr>
              <a:buFont typeface="Wingdings" pitchFamily="2" charset="2"/>
              <a:buChar char="v"/>
            </a:pPr>
            <a:endParaRPr lang="en-US" sz="2400" b="1" dirty="0" smtClean="0">
              <a:latin typeface="Times New Roman" pitchFamily="18" charset="0"/>
              <a:cs typeface="Times New Roman" pitchFamily="18" charset="0"/>
            </a:endParaRPr>
          </a:p>
          <a:p>
            <a:pPr marL="401638" indent="-401638">
              <a:buClr>
                <a:srgbClr val="FFC000"/>
              </a:buClr>
              <a:buFont typeface="Wingdings" pitchFamily="2" charset="2"/>
              <a:buChar char="v"/>
            </a:pPr>
            <a:r>
              <a:rPr lang="en-US" sz="2400" b="1" dirty="0" smtClean="0">
                <a:latin typeface="Times New Roman" pitchFamily="18" charset="0"/>
                <a:cs typeface="Times New Roman" pitchFamily="18" charset="0"/>
              </a:rPr>
              <a:t>Ensuring adequate liquidity for long term financing</a:t>
            </a:r>
          </a:p>
          <a:p>
            <a:pPr marL="401638" indent="-401638">
              <a:buClr>
                <a:srgbClr val="FFC000"/>
              </a:buClr>
              <a:buFont typeface="Wingdings" pitchFamily="2" charset="2"/>
              <a:buChar char="v"/>
            </a:pPr>
            <a:endParaRPr lang="en-US" sz="2400" b="1" dirty="0" smtClean="0">
              <a:latin typeface="Times New Roman" pitchFamily="18" charset="0"/>
              <a:cs typeface="Times New Roman" pitchFamily="18" charset="0"/>
            </a:endParaRPr>
          </a:p>
          <a:p>
            <a:pPr marL="401638" indent="-401638">
              <a:buClr>
                <a:srgbClr val="FFC000"/>
              </a:buClr>
              <a:buFont typeface="Wingdings" pitchFamily="2" charset="2"/>
              <a:buChar char="v"/>
            </a:pPr>
            <a:r>
              <a:rPr lang="en-US" sz="2400" b="1" dirty="0" smtClean="0">
                <a:latin typeface="Times New Roman" pitchFamily="18" charset="0"/>
                <a:cs typeface="Times New Roman" pitchFamily="18" charset="0"/>
              </a:rPr>
              <a:t>Establishing sound risk-management practices</a:t>
            </a:r>
          </a:p>
        </p:txBody>
      </p:sp>
      <p:sp>
        <p:nvSpPr>
          <p:cNvPr id="10" name="TextBox 9"/>
          <p:cNvSpPr txBox="1"/>
          <p:nvPr/>
        </p:nvSpPr>
        <p:spPr>
          <a:xfrm>
            <a:off x="914400" y="152400"/>
            <a:ext cx="7772400" cy="954107"/>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Key Challenges to regulation &amp; supervision of ICM/</a:t>
            </a:r>
            <a:r>
              <a:rPr lang="en-US" sz="2800" b="1" i="1" dirty="0" err="1" smtClean="0">
                <a:latin typeface="Times New Roman" pitchFamily="18" charset="0"/>
                <a:cs typeface="Times New Roman" pitchFamily="18" charset="0"/>
              </a:rPr>
              <a:t>Sukuk</a:t>
            </a:r>
            <a:endParaRPr lang="en-US" sz="2800" b="1" i="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19</a:t>
            </a:fld>
            <a:endParaRPr lang="en-US"/>
          </a:p>
        </p:txBody>
      </p:sp>
    </p:spTree>
    <p:extLst>
      <p:ext uri="{BB962C8B-B14F-4D97-AF65-F5344CB8AC3E}">
        <p14:creationId xmlns:p14="http://schemas.microsoft.com/office/powerpoint/2010/main" val="3755983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990600"/>
            <a:ext cx="7772400" cy="5105400"/>
          </a:xfrm>
          <a:solidFill>
            <a:schemeClr val="tx2">
              <a:lumMod val="20000"/>
              <a:lumOff val="80000"/>
            </a:schemeClr>
          </a:solidFill>
        </p:spPr>
        <p:txBody>
          <a:bodyPr>
            <a:normAutofit fontScale="90000"/>
          </a:bodyPr>
          <a:lstStyle/>
          <a:p>
            <a:pPr algn="l"/>
            <a:r>
              <a:rPr lang="en-US" b="1" dirty="0"/>
              <a:t> </a:t>
            </a:r>
            <a:r>
              <a:rPr lang="en-US" b="1" dirty="0" smtClean="0"/>
              <a:t>                    </a:t>
            </a:r>
            <a:r>
              <a:rPr lang="en-US" b="1" dirty="0" smtClean="0"/>
              <a:t>Agenda</a:t>
            </a:r>
            <a:r>
              <a:rPr lang="en-US" b="1" dirty="0"/>
              <a:t/>
            </a:r>
            <a:br>
              <a:rPr lang="en-US" b="1" dirty="0"/>
            </a:br>
            <a:r>
              <a:rPr lang="en-US" dirty="0" smtClean="0"/>
              <a:t>-</a:t>
            </a:r>
            <a:r>
              <a:rPr lang="en-US" b="1" dirty="0" smtClean="0"/>
              <a:t>  </a:t>
            </a:r>
            <a:r>
              <a:rPr lang="en-US" sz="3100" dirty="0" smtClean="0"/>
              <a:t>IOSCO report on Islamic capital markets </a:t>
            </a:r>
            <a:r>
              <a:rPr lang="en-US" sz="3100" dirty="0"/>
              <a:t/>
            </a:r>
            <a:br>
              <a:rPr lang="en-US" sz="3100" dirty="0"/>
            </a:br>
            <a:r>
              <a:rPr lang="en-US" sz="3100" dirty="0" smtClean="0"/>
              <a:t>-   Distinct features of </a:t>
            </a:r>
            <a:r>
              <a:rPr lang="en-US" sz="3100" i="1" dirty="0" err="1" smtClean="0"/>
              <a:t>Sukuk</a:t>
            </a:r>
            <a:r>
              <a:rPr lang="en-US" sz="3100" i="1" dirty="0" smtClean="0"/>
              <a:t> </a:t>
            </a:r>
            <a:r>
              <a:rPr lang="en-US" sz="3100" dirty="0" smtClean="0"/>
              <a:t>regulatory framework</a:t>
            </a:r>
            <a:br>
              <a:rPr lang="en-US" sz="3100" dirty="0" smtClean="0"/>
            </a:br>
            <a:r>
              <a:rPr lang="en-US" sz="3100" dirty="0" smtClean="0"/>
              <a:t>-   Relevant standards issued by IFSB on </a:t>
            </a:r>
            <a:r>
              <a:rPr lang="en-US" sz="3100" i="1" dirty="0" err="1" smtClean="0"/>
              <a:t>Sukuk</a:t>
            </a:r>
            <a:r>
              <a:rPr lang="en-US" sz="3100" i="1" dirty="0" smtClean="0"/>
              <a:t/>
            </a:r>
            <a:br>
              <a:rPr lang="en-US" sz="3100" i="1" dirty="0" smtClean="0"/>
            </a:br>
            <a:r>
              <a:rPr lang="en-US" sz="3100" i="1" dirty="0" smtClean="0"/>
              <a:t>-   </a:t>
            </a:r>
            <a:r>
              <a:rPr lang="en-US" sz="3100" i="1" dirty="0" err="1" smtClean="0"/>
              <a:t>Shariah</a:t>
            </a:r>
            <a:r>
              <a:rPr lang="en-US" sz="3100" i="1" dirty="0" smtClean="0"/>
              <a:t> </a:t>
            </a:r>
            <a:r>
              <a:rPr lang="en-US" sz="3100" dirty="0" smtClean="0"/>
              <a:t>governance framework</a:t>
            </a:r>
            <a:br>
              <a:rPr lang="en-US" sz="3100" dirty="0" smtClean="0"/>
            </a:br>
            <a:r>
              <a:rPr lang="en-US" sz="3100" dirty="0" smtClean="0"/>
              <a:t>-   Regulation of non-sovereign primary issuance of </a:t>
            </a:r>
            <a:br>
              <a:rPr lang="en-US" sz="3100" dirty="0" smtClean="0"/>
            </a:br>
            <a:r>
              <a:rPr lang="en-US" sz="3100" dirty="0"/>
              <a:t> </a:t>
            </a:r>
            <a:r>
              <a:rPr lang="en-US" sz="3100" dirty="0" smtClean="0"/>
              <a:t>    </a:t>
            </a:r>
            <a:r>
              <a:rPr lang="en-US" sz="3100" i="1" dirty="0" err="1" smtClean="0"/>
              <a:t>Sukuk</a:t>
            </a:r>
            <a:r>
              <a:rPr lang="en-US" sz="3100" i="1" dirty="0"/>
              <a:t/>
            </a:r>
            <a:br>
              <a:rPr lang="en-US" sz="3100" i="1" dirty="0"/>
            </a:br>
            <a:r>
              <a:rPr lang="en-US" sz="3100" i="1" dirty="0" smtClean="0"/>
              <a:t>-   </a:t>
            </a:r>
            <a:r>
              <a:rPr lang="en-US" sz="3100" dirty="0" smtClean="0"/>
              <a:t>Regulation of secondary market of</a:t>
            </a:r>
            <a:r>
              <a:rPr lang="en-US" sz="3100" i="1" dirty="0" smtClean="0"/>
              <a:t> </a:t>
            </a:r>
            <a:r>
              <a:rPr lang="en-US" sz="3100" i="1" dirty="0" err="1" smtClean="0"/>
              <a:t>Sukuk</a:t>
            </a:r>
            <a:r>
              <a:rPr lang="en-US" sz="3100" i="1" dirty="0" smtClean="0"/>
              <a:t/>
            </a:r>
            <a:br>
              <a:rPr lang="en-US" sz="3100" i="1" dirty="0" smtClean="0"/>
            </a:br>
            <a:r>
              <a:rPr lang="en-US" sz="3100" i="1" dirty="0" smtClean="0"/>
              <a:t>-   </a:t>
            </a:r>
            <a:r>
              <a:rPr lang="en-US" sz="3100" dirty="0" smtClean="0"/>
              <a:t>Examples of country approaches to regulation of</a:t>
            </a:r>
            <a:r>
              <a:rPr lang="en-US" sz="3100" i="1" dirty="0" smtClean="0"/>
              <a:t> </a:t>
            </a:r>
            <a:br>
              <a:rPr lang="en-US" sz="3100" i="1" dirty="0" smtClean="0"/>
            </a:br>
            <a:r>
              <a:rPr lang="en-US" sz="3100" i="1" dirty="0"/>
              <a:t> </a:t>
            </a:r>
            <a:r>
              <a:rPr lang="en-US" sz="3100" i="1" dirty="0" smtClean="0"/>
              <a:t>   </a:t>
            </a:r>
            <a:r>
              <a:rPr lang="en-US" sz="3100" i="1" dirty="0" err="1" smtClean="0"/>
              <a:t>Sukuk</a:t>
            </a:r>
            <a:r>
              <a:rPr lang="en-US" sz="3100" i="1" dirty="0" smtClean="0"/>
              <a:t/>
            </a:r>
            <a:br>
              <a:rPr lang="en-US" sz="3100" i="1" dirty="0" smtClean="0"/>
            </a:br>
            <a:r>
              <a:rPr lang="en-US" sz="3100" i="1" dirty="0" smtClean="0"/>
              <a:t>-   </a:t>
            </a:r>
            <a:r>
              <a:rPr lang="en-US" sz="3100" dirty="0" smtClean="0"/>
              <a:t>Key challenges to regulation &amp; supervision of</a:t>
            </a:r>
            <a:r>
              <a:rPr lang="en-US" sz="3100" i="1" dirty="0" smtClean="0"/>
              <a:t> </a:t>
            </a:r>
            <a:br>
              <a:rPr lang="en-US" sz="3100" i="1" dirty="0" smtClean="0"/>
            </a:br>
            <a:r>
              <a:rPr lang="en-US" sz="3100" i="1" dirty="0"/>
              <a:t> </a:t>
            </a:r>
            <a:r>
              <a:rPr lang="en-US" sz="3100" i="1" dirty="0" smtClean="0"/>
              <a:t>   </a:t>
            </a:r>
            <a:r>
              <a:rPr lang="en-US" sz="3100" i="1" dirty="0" err="1" smtClean="0"/>
              <a:t>Sukuk</a:t>
            </a:r>
            <a:r>
              <a:rPr lang="en-US" sz="3100" i="1" dirty="0" smtClean="0"/>
              <a:t> </a:t>
            </a:r>
            <a:r>
              <a:rPr lang="en-US" sz="3100" dirty="0" smtClean="0"/>
              <a:t>markets</a:t>
            </a:r>
            <a:r>
              <a:rPr lang="en-US" dirty="0" smtClean="0"/>
              <a:t/>
            </a:r>
            <a:br>
              <a:rPr lang="en-US" dirty="0" smtClean="0"/>
            </a:br>
            <a:r>
              <a:rPr lang="en-US" dirty="0" smtClean="0"/>
              <a:t/>
            </a:r>
            <a:br>
              <a:rPr lang="en-US" dirty="0" smtClean="0"/>
            </a:br>
            <a:endParaRPr lang="en-US" i="1" dirty="0"/>
          </a:p>
        </p:txBody>
      </p:sp>
    </p:spTree>
    <p:extLst>
      <p:ext uri="{BB962C8B-B14F-4D97-AF65-F5344CB8AC3E}">
        <p14:creationId xmlns:p14="http://schemas.microsoft.com/office/powerpoint/2010/main" val="3333385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646331"/>
          </a:xfrm>
          <a:prstGeom prst="rect">
            <a:avLst/>
          </a:prstGeom>
          <a:noFill/>
        </p:spPr>
        <p:txBody>
          <a:bodyPr wrap="square" rtlCol="0">
            <a:spAutoFit/>
          </a:bodyPr>
          <a:lstStyle/>
          <a:p>
            <a:r>
              <a:rPr lang="en-US" sz="3600" b="1" dirty="0" smtClean="0">
                <a:latin typeface="Times New Roman" pitchFamily="18" charset="0"/>
                <a:cs typeface="Times New Roman" pitchFamily="18" charset="0"/>
              </a:rPr>
              <a:t>Rebalancing tax treatment</a:t>
            </a:r>
            <a:endParaRPr lang="en-US" sz="36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20</a:t>
            </a:fld>
            <a:endParaRPr lang="en-US"/>
          </a:p>
        </p:txBody>
      </p:sp>
      <p:sp>
        <p:nvSpPr>
          <p:cNvPr id="7" name="TextBox 6"/>
          <p:cNvSpPr txBox="1"/>
          <p:nvPr/>
        </p:nvSpPr>
        <p:spPr>
          <a:xfrm>
            <a:off x="304800" y="1023257"/>
            <a:ext cx="8686800" cy="5632311"/>
          </a:xfrm>
          <a:prstGeom prst="rect">
            <a:avLst/>
          </a:prstGeom>
          <a:solidFill>
            <a:schemeClr val="accent1"/>
          </a:solidFill>
        </p:spPr>
        <p:txBody>
          <a:bodyPr wrap="square" rtlCol="0">
            <a:spAutoFit/>
          </a:bodyPr>
          <a:lstStyle/>
          <a:p>
            <a:pPr marL="342900" indent="-342900">
              <a:buClr>
                <a:srgbClr val="FFC000"/>
              </a:buClr>
              <a:buFont typeface="Wingdings" panose="05000000000000000000" pitchFamily="2" charset="2"/>
              <a:buChar char="Ø"/>
            </a:pPr>
            <a:r>
              <a:rPr lang="en-US" sz="2400" b="1" dirty="0" smtClean="0">
                <a:latin typeface="Times New Roman" pitchFamily="18" charset="0"/>
                <a:cs typeface="Times New Roman" pitchFamily="18" charset="0"/>
              </a:rPr>
              <a:t>Conventional debt often receives advantageous tax treatment (encouraging leverage), while some Islamic finance products face double taxation.</a:t>
            </a:r>
          </a:p>
          <a:p>
            <a:pPr marL="401638" indent="-401638">
              <a:buClr>
                <a:srgbClr val="FFC000"/>
              </a:buClr>
              <a:buFont typeface="Wingdings" panose="05000000000000000000" pitchFamily="2" charset="2"/>
              <a:buChar char="Ø"/>
            </a:pPr>
            <a:endParaRPr lang="en-US" sz="2400" b="1" dirty="0" smtClean="0">
              <a:latin typeface="Times New Roman" pitchFamily="18" charset="0"/>
              <a:cs typeface="Times New Roman" pitchFamily="18" charset="0"/>
            </a:endParaRPr>
          </a:p>
          <a:p>
            <a:pPr marL="342900" indent="-342900">
              <a:buClr>
                <a:srgbClr val="FFC000"/>
              </a:buClr>
              <a:buFont typeface="Wingdings" panose="05000000000000000000" pitchFamily="2" charset="2"/>
              <a:buChar char="Ø"/>
            </a:pPr>
            <a:r>
              <a:rPr lang="en-US" sz="2400" b="1" dirty="0" smtClean="0">
                <a:latin typeface="Times New Roman" pitchFamily="18" charset="0"/>
                <a:cs typeface="Times New Roman" pitchFamily="18" charset="0"/>
              </a:rPr>
              <a:t>Examples of Malaysia and Thailand  took steps to ensure that Islamic financial transactions operate on a level playing field:</a:t>
            </a:r>
          </a:p>
          <a:p>
            <a:pPr marL="858838" lvl="1" indent="-401638">
              <a:buClr>
                <a:srgbClr val="FFC000"/>
              </a:buClr>
              <a:buFont typeface="Wingdings" panose="05000000000000000000" pitchFamily="2" charset="2"/>
              <a:buChar char="Ø"/>
            </a:pPr>
            <a:endParaRPr lang="en-US" sz="2400" b="1" dirty="0" smtClean="0">
              <a:latin typeface="Times New Roman" pitchFamily="18" charset="0"/>
              <a:cs typeface="Times New Roman" pitchFamily="18" charset="0"/>
            </a:endParaRPr>
          </a:p>
          <a:p>
            <a:pPr marL="858838" lvl="1" indent="-401638">
              <a:buClr>
                <a:srgbClr val="FFC000"/>
              </a:buClr>
              <a:buFont typeface="Wingdings" panose="05000000000000000000" pitchFamily="2" charset="2"/>
              <a:buChar char="ü"/>
            </a:pPr>
            <a:r>
              <a:rPr lang="en-US" sz="2400" dirty="0" smtClean="0">
                <a:latin typeface="Times New Roman" pitchFamily="18" charset="0"/>
                <a:cs typeface="Times New Roman" pitchFamily="18" charset="0"/>
              </a:rPr>
              <a:t>In Malaysia, this principle has extended to ensuring that profits, asset transfers, and expatriation of profits by foreigners are treated equally, whether occurring under conventional or Islamic financial contracts.</a:t>
            </a:r>
          </a:p>
          <a:p>
            <a:pPr marL="858838" lvl="1" indent="-401638">
              <a:buClr>
                <a:srgbClr val="FFC000"/>
              </a:buClr>
              <a:buFont typeface="Wingdings" panose="05000000000000000000" pitchFamily="2" charset="2"/>
              <a:buChar char="ü"/>
            </a:pPr>
            <a:endParaRPr lang="en-US" sz="2400" dirty="0" smtClean="0">
              <a:latin typeface="Times New Roman" pitchFamily="18" charset="0"/>
              <a:cs typeface="Times New Roman" pitchFamily="18" charset="0"/>
            </a:endParaRPr>
          </a:p>
          <a:p>
            <a:pPr marL="858838" lvl="1" indent="-401638">
              <a:buClr>
                <a:srgbClr val="FFC000"/>
              </a:buClr>
              <a:buFont typeface="Wingdings" panose="05000000000000000000" pitchFamily="2" charset="2"/>
              <a:buChar char="ü"/>
            </a:pPr>
            <a:r>
              <a:rPr lang="en-US" sz="2400" dirty="0" smtClean="0">
                <a:latin typeface="Times New Roman" pitchFamily="18" charset="0"/>
                <a:cs typeface="Times New Roman" pitchFamily="18" charset="0"/>
              </a:rPr>
              <a:t>In Thailand, a package of proposed tax changes for </a:t>
            </a:r>
            <a:r>
              <a:rPr lang="en-US" sz="2400" dirty="0" err="1" smtClean="0">
                <a:latin typeface="Times New Roman" pitchFamily="18" charset="0"/>
                <a:cs typeface="Times New Roman" pitchFamily="18" charset="0"/>
              </a:rPr>
              <a:t>Sukuk</a:t>
            </a:r>
            <a:r>
              <a:rPr lang="en-US" sz="2400" dirty="0" smtClean="0">
                <a:latin typeface="Times New Roman" pitchFamily="18" charset="0"/>
                <a:cs typeface="Times New Roman" pitchFamily="18" charset="0"/>
              </a:rPr>
              <a:t> issuances is making its way through the legislative process to address the main hurdles faced by </a:t>
            </a:r>
            <a:r>
              <a:rPr lang="en-US" sz="2400" dirty="0" err="1" smtClean="0">
                <a:latin typeface="Times New Roman" pitchFamily="18" charset="0"/>
                <a:cs typeface="Times New Roman" pitchFamily="18" charset="0"/>
              </a:rPr>
              <a:t>Sukuk</a:t>
            </a:r>
            <a:r>
              <a:rPr lang="en-US" sz="2400" dirty="0" smtClean="0">
                <a:latin typeface="Times New Roman" pitchFamily="18" charset="0"/>
                <a:cs typeface="Times New Roman" pitchFamily="18" charset="0"/>
              </a:rPr>
              <a:t> issuers. </a:t>
            </a:r>
          </a:p>
        </p:txBody>
      </p:sp>
    </p:spTree>
    <p:extLst>
      <p:ext uri="{BB962C8B-B14F-4D97-AF65-F5344CB8AC3E}">
        <p14:creationId xmlns:p14="http://schemas.microsoft.com/office/powerpoint/2010/main" val="4066034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9879"/>
            <a:ext cx="7772400" cy="646331"/>
          </a:xfrm>
          <a:prstGeom prst="rect">
            <a:avLst/>
          </a:prstGeom>
          <a:noFill/>
        </p:spPr>
        <p:txBody>
          <a:bodyPr wrap="square" rtlCol="0">
            <a:spAutoFit/>
          </a:bodyPr>
          <a:lstStyle/>
          <a:p>
            <a:r>
              <a:rPr lang="en-US" sz="3600" b="1" dirty="0" smtClean="0">
                <a:latin typeface="Times New Roman" pitchFamily="18" charset="0"/>
                <a:cs typeface="Times New Roman" pitchFamily="18" charset="0"/>
              </a:rPr>
              <a:t>Promoting standardization</a:t>
            </a:r>
            <a:endParaRPr lang="en-US" sz="36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21</a:t>
            </a:fld>
            <a:endParaRPr lang="en-US"/>
          </a:p>
        </p:txBody>
      </p:sp>
      <p:sp>
        <p:nvSpPr>
          <p:cNvPr id="7" name="TextBox 6"/>
          <p:cNvSpPr txBox="1"/>
          <p:nvPr/>
        </p:nvSpPr>
        <p:spPr>
          <a:xfrm>
            <a:off x="1066800" y="990600"/>
            <a:ext cx="7239000" cy="5262979"/>
          </a:xfrm>
          <a:prstGeom prst="rect">
            <a:avLst/>
          </a:prstGeom>
          <a:solidFill>
            <a:schemeClr val="accent1"/>
          </a:solidFill>
        </p:spPr>
        <p:txBody>
          <a:bodyPr wrap="square" rtlCol="0">
            <a:spAutoFit/>
          </a:bodyPr>
          <a:lstStyle/>
          <a:p>
            <a:pPr lvl="1" indent="-457200">
              <a:buClr>
                <a:srgbClr val="FFC000"/>
              </a:buClr>
              <a:buFont typeface="Wingdings" panose="05000000000000000000" pitchFamily="2" charset="2"/>
              <a:buChar char="ü"/>
            </a:pPr>
            <a:r>
              <a:rPr lang="en-US" sz="2800" dirty="0" smtClean="0">
                <a:latin typeface="Times New Roman" pitchFamily="18" charset="0"/>
                <a:cs typeface="Times New Roman" pitchFamily="18" charset="0"/>
              </a:rPr>
              <a:t>Lack of standardization and cohesion, especially in</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S</a:t>
            </a:r>
            <a:r>
              <a:rPr lang="en-US" sz="2800" i="1" dirty="0" err="1" smtClean="0">
                <a:latin typeface="Times New Roman" pitchFamily="18" charset="0"/>
                <a:cs typeface="Times New Roman" pitchFamily="18" charset="0"/>
              </a:rPr>
              <a:t>ukuk</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products, hinders the growth potential of Islamic finance </a:t>
            </a:r>
          </a:p>
          <a:p>
            <a:pPr lvl="1" indent="-457200">
              <a:buClr>
                <a:srgbClr val="FFC000"/>
              </a:buClr>
              <a:buFont typeface="Wingdings" panose="05000000000000000000" pitchFamily="2" charset="2"/>
              <a:buChar char="ü"/>
            </a:pPr>
            <a:endParaRPr lang="en-US" sz="2800" dirty="0" smtClean="0">
              <a:latin typeface="Times New Roman" pitchFamily="18" charset="0"/>
              <a:cs typeface="Times New Roman" pitchFamily="18" charset="0"/>
            </a:endParaRPr>
          </a:p>
          <a:p>
            <a:pPr lvl="1" indent="-457200">
              <a:buClr>
                <a:srgbClr val="FFC000"/>
              </a:buClr>
              <a:buFont typeface="Wingdings" panose="05000000000000000000" pitchFamily="2" charset="2"/>
              <a:buChar char="ü"/>
            </a:pPr>
            <a:r>
              <a:rPr lang="en-US" sz="2800" dirty="0" smtClean="0">
                <a:latin typeface="Times New Roman" pitchFamily="18" charset="0"/>
                <a:cs typeface="Times New Roman" pitchFamily="18" charset="0"/>
              </a:rPr>
              <a:t>The industry would benefit from more widely accepted benchmarks and indices. </a:t>
            </a:r>
          </a:p>
          <a:p>
            <a:pPr lvl="1" indent="-457200">
              <a:buClr>
                <a:srgbClr val="FFC000"/>
              </a:buClr>
              <a:buFont typeface="Wingdings" panose="05000000000000000000" pitchFamily="2" charset="2"/>
              <a:buChar char="ü"/>
            </a:pPr>
            <a:endParaRPr lang="en-US" sz="2800" dirty="0" smtClean="0">
              <a:latin typeface="Times New Roman" pitchFamily="18" charset="0"/>
              <a:cs typeface="Times New Roman" pitchFamily="18" charset="0"/>
            </a:endParaRPr>
          </a:p>
          <a:p>
            <a:pPr lvl="1" indent="-457200">
              <a:buClr>
                <a:srgbClr val="FFC000"/>
              </a:buClr>
              <a:buFont typeface="Wingdings" panose="05000000000000000000" pitchFamily="2" charset="2"/>
              <a:buChar char="ü"/>
            </a:pPr>
            <a:r>
              <a:rPr lang="en-US" sz="2800" dirty="0" smtClean="0">
                <a:latin typeface="Times New Roman" pitchFamily="18" charset="0"/>
                <a:cs typeface="Times New Roman" pitchFamily="18" charset="0"/>
              </a:rPr>
              <a:t>Innovation and knowledge sharing between various market players are essential to facilitate the standardization and unification of global markets for Islamic financial products. </a:t>
            </a:r>
          </a:p>
        </p:txBody>
      </p:sp>
    </p:spTree>
    <p:extLst>
      <p:ext uri="{BB962C8B-B14F-4D97-AF65-F5344CB8AC3E}">
        <p14:creationId xmlns:p14="http://schemas.microsoft.com/office/powerpoint/2010/main" val="2648593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Need to strengthen insolvency frameworks…</a:t>
            </a:r>
            <a:endParaRPr lang="en-US" sz="28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22</a:t>
            </a:fld>
            <a:endParaRPr lang="en-US"/>
          </a:p>
        </p:txBody>
      </p:sp>
      <p:sp>
        <p:nvSpPr>
          <p:cNvPr id="7" name="TextBox 6"/>
          <p:cNvSpPr txBox="1"/>
          <p:nvPr/>
        </p:nvSpPr>
        <p:spPr>
          <a:xfrm>
            <a:off x="381000" y="675620"/>
            <a:ext cx="8534400" cy="4832092"/>
          </a:xfrm>
          <a:prstGeom prst="rect">
            <a:avLst/>
          </a:prstGeom>
          <a:solidFill>
            <a:schemeClr val="accent1"/>
          </a:solidFill>
        </p:spPr>
        <p:txBody>
          <a:bodyPr wrap="square" rtlCol="0">
            <a:spAutoFit/>
          </a:bodyPr>
          <a:lstStyle/>
          <a:p>
            <a:pPr lvl="1" indent="-457200">
              <a:buClr>
                <a:srgbClr val="FFC000"/>
              </a:buClr>
              <a:buFont typeface="Wingdings" panose="05000000000000000000" pitchFamily="2" charset="2"/>
              <a:buChar char="ü"/>
            </a:pPr>
            <a:r>
              <a:rPr lang="en-US" sz="2800" dirty="0" smtClean="0">
                <a:latin typeface="Times New Roman" pitchFamily="18" charset="0"/>
                <a:cs typeface="Times New Roman" pitchFamily="18" charset="0"/>
              </a:rPr>
              <a:t>More work is needed to ensure convergence between best insolvency practices on the conventional and </a:t>
            </a:r>
            <a:r>
              <a:rPr lang="en-US" sz="2800" i="1" dirty="0" err="1" smtClean="0">
                <a:latin typeface="Times New Roman" pitchFamily="18" charset="0"/>
                <a:cs typeface="Times New Roman" pitchFamily="18" charset="0"/>
              </a:rPr>
              <a:t>Shariah</a:t>
            </a:r>
            <a:r>
              <a:rPr lang="en-US" sz="2800" dirty="0" smtClean="0">
                <a:latin typeface="Times New Roman" pitchFamily="18" charset="0"/>
                <a:cs typeface="Times New Roman" pitchFamily="18" charset="0"/>
              </a:rPr>
              <a:t>-compliant sides. </a:t>
            </a:r>
          </a:p>
          <a:p>
            <a:pPr lvl="1" indent="-457200">
              <a:buClr>
                <a:srgbClr val="FFC000"/>
              </a:buClr>
              <a:buFont typeface="Wingdings" panose="05000000000000000000" pitchFamily="2" charset="2"/>
              <a:buChar char="ü"/>
            </a:pPr>
            <a:endParaRPr lang="en-US" sz="2800" dirty="0" smtClean="0">
              <a:latin typeface="Times New Roman" pitchFamily="18" charset="0"/>
              <a:cs typeface="Times New Roman" pitchFamily="18" charset="0"/>
            </a:endParaRPr>
          </a:p>
          <a:p>
            <a:pPr lvl="1" indent="-457200">
              <a:buClr>
                <a:srgbClr val="FFC000"/>
              </a:buClr>
              <a:buFont typeface="Wingdings" panose="05000000000000000000" pitchFamily="2" charset="2"/>
              <a:buChar char="ü"/>
            </a:pPr>
            <a:r>
              <a:rPr lang="en-US" sz="2800" dirty="0" smtClean="0">
                <a:latin typeface="Times New Roman" pitchFamily="18" charset="0"/>
                <a:cs typeface="Times New Roman" pitchFamily="18" charset="0"/>
              </a:rPr>
              <a:t>The need to establish reliable mechanisms for dealing with </a:t>
            </a:r>
            <a:r>
              <a:rPr lang="en-US" sz="2800" i="1" dirty="0" err="1" smtClean="0">
                <a:latin typeface="Times New Roman" pitchFamily="18" charset="0"/>
                <a:cs typeface="Times New Roman" pitchFamily="18" charset="0"/>
              </a:rPr>
              <a:t>Sukuk</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defaults, and addressing adverse outcomes, with special adaptations for risk sharing. </a:t>
            </a:r>
          </a:p>
          <a:p>
            <a:pPr lvl="1" indent="-457200">
              <a:buClr>
                <a:srgbClr val="FFC000"/>
              </a:buClr>
              <a:buFont typeface="Wingdings" panose="05000000000000000000" pitchFamily="2" charset="2"/>
              <a:buChar char="ü"/>
            </a:pPr>
            <a:endParaRPr lang="en-US" sz="2800" dirty="0" smtClean="0">
              <a:latin typeface="Times New Roman" pitchFamily="18" charset="0"/>
              <a:cs typeface="Times New Roman" pitchFamily="18" charset="0"/>
            </a:endParaRPr>
          </a:p>
          <a:p>
            <a:pPr lvl="1" indent="-457200">
              <a:buClr>
                <a:srgbClr val="FFC000"/>
              </a:buClr>
              <a:buFont typeface="Wingdings" panose="05000000000000000000" pitchFamily="2" charset="2"/>
              <a:buChar char="ü"/>
            </a:pPr>
            <a:r>
              <a:rPr lang="en-US" sz="2800" dirty="0" smtClean="0">
                <a:latin typeface="Times New Roman" pitchFamily="18" charset="0"/>
                <a:cs typeface="Times New Roman" pitchFamily="18" charset="0"/>
              </a:rPr>
              <a:t>Setting up these mechanisms requires the specification of parties’ rights under </a:t>
            </a:r>
            <a:r>
              <a:rPr lang="en-US" sz="2800" i="1" dirty="0" err="1" smtClean="0">
                <a:latin typeface="Times New Roman" pitchFamily="18" charset="0"/>
                <a:cs typeface="Times New Roman" pitchFamily="18" charset="0"/>
              </a:rPr>
              <a:t>Shariah</a:t>
            </a:r>
            <a:r>
              <a:rPr lang="en-US" sz="2800" dirty="0" smtClean="0">
                <a:latin typeface="Times New Roman" pitchFamily="18" charset="0"/>
                <a:cs typeface="Times New Roman" pitchFamily="18" charset="0"/>
              </a:rPr>
              <a:t>-compliant finance, especially in the case of cross-border transactions. </a:t>
            </a:r>
          </a:p>
        </p:txBody>
      </p:sp>
    </p:spTree>
    <p:extLst>
      <p:ext uri="{BB962C8B-B14F-4D97-AF65-F5344CB8AC3E}">
        <p14:creationId xmlns:p14="http://schemas.microsoft.com/office/powerpoint/2010/main" val="20141670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FB11433-F193-45B8-8F02-4403764EAABF}" type="slidenum">
              <a:rPr lang="en-US" smtClean="0"/>
              <a:pPr/>
              <a:t>23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516521453"/>
              </p:ext>
            </p:extLst>
          </p:nvPr>
        </p:nvGraphicFramePr>
        <p:xfrm>
          <a:off x="685800" y="609600"/>
          <a:ext cx="8001000" cy="5638800"/>
        </p:xfrm>
        <a:graphic>
          <a:graphicData uri="http://schemas.openxmlformats.org/drawingml/2006/table">
            <a:tbl>
              <a:tblPr firstRow="1" bandRow="1">
                <a:tableStyleId>{5C22544A-7EE6-4342-B048-85BDC9FD1C3A}</a:tableStyleId>
              </a:tblPr>
              <a:tblGrid>
                <a:gridCol w="8001000"/>
              </a:tblGrid>
              <a:tr h="5638800">
                <a:tc>
                  <a:txBody>
                    <a:bodyP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sz="6000" dirty="0" smtClean="0">
                          <a:solidFill>
                            <a:schemeClr val="tx1"/>
                          </a:solidFill>
                        </a:rPr>
                        <a:t>THANK</a:t>
                      </a:r>
                      <a:r>
                        <a:rPr lang="en-US" sz="6000" baseline="0" dirty="0" smtClean="0">
                          <a:solidFill>
                            <a:schemeClr val="tx1"/>
                          </a:solidFill>
                        </a:rPr>
                        <a:t> YOU</a:t>
                      </a:r>
                      <a:endParaRPr lang="en-US" sz="2400" baseline="0" dirty="0" smtClean="0">
                        <a:solidFill>
                          <a:schemeClr val="tx1"/>
                        </a:solidFill>
                      </a:endParaRPr>
                    </a:p>
                    <a:p>
                      <a:pPr algn="ctr"/>
                      <a:endParaRPr lang="en-US" sz="2400" baseline="0" dirty="0" smtClean="0">
                        <a:solidFill>
                          <a:schemeClr val="tx1"/>
                        </a:solidFill>
                      </a:endParaRPr>
                    </a:p>
                    <a:p>
                      <a:pPr algn="ctr"/>
                      <a:r>
                        <a:rPr lang="en-US" sz="2600" baseline="0" dirty="0" smtClean="0">
                          <a:solidFill>
                            <a:schemeClr val="tx1"/>
                          </a:solidFill>
                        </a:rPr>
                        <a:t>saunganwong@worldbank.org</a:t>
                      </a:r>
                    </a:p>
                  </a:txBody>
                  <a:tcPr>
                    <a:solidFill>
                      <a:schemeClr val="tx2">
                        <a:lumMod val="60000"/>
                        <a:lumOff val="40000"/>
                      </a:schemeClr>
                    </a:solidFill>
                  </a:tcPr>
                </a:tc>
              </a:tr>
            </a:tbl>
          </a:graphicData>
        </a:graphic>
      </p:graphicFrame>
    </p:spTree>
    <p:extLst>
      <p:ext uri="{BB962C8B-B14F-4D97-AF65-F5344CB8AC3E}">
        <p14:creationId xmlns:p14="http://schemas.microsoft.com/office/powerpoint/2010/main" val="41755020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90600"/>
            <a:ext cx="7772400" cy="2667000"/>
          </a:xfrm>
        </p:spPr>
        <p:txBody>
          <a:bodyPr>
            <a:noAutofit/>
          </a:bodyPr>
          <a:lstStyle/>
          <a:p>
            <a:r>
              <a:rPr lang="en-US" sz="3600" b="1" cap="small" dirty="0" smtClean="0"/>
              <a:t/>
            </a:r>
            <a:br>
              <a:rPr lang="en-US" sz="3600" b="1" cap="small" dirty="0" smtClean="0"/>
            </a:br>
            <a:r>
              <a:rPr lang="en-US" sz="5400" b="1" cap="small" dirty="0" smtClean="0"/>
              <a:t>THANK YOU</a:t>
            </a:r>
            <a:endParaRPr lang="en-US" sz="5400" dirty="0"/>
          </a:p>
        </p:txBody>
      </p:sp>
      <p:sp>
        <p:nvSpPr>
          <p:cNvPr id="3" name="Subtitle 2"/>
          <p:cNvSpPr>
            <a:spLocks noGrp="1"/>
          </p:cNvSpPr>
          <p:nvPr>
            <p:ph type="subTitle" idx="1"/>
          </p:nvPr>
        </p:nvSpPr>
        <p:spPr/>
        <p:txBody>
          <a:bodyPr>
            <a:normAutofit fontScale="92500" lnSpcReduction="20000"/>
          </a:bodyPr>
          <a:lstStyle/>
          <a:p>
            <a:r>
              <a:rPr lang="en-GB" sz="2800" b="1" dirty="0" err="1"/>
              <a:t>Sau</a:t>
            </a:r>
            <a:r>
              <a:rPr lang="en-GB" sz="2800" b="1" dirty="0"/>
              <a:t> </a:t>
            </a:r>
            <a:r>
              <a:rPr lang="en-GB" sz="2800" b="1" dirty="0" err="1"/>
              <a:t>Ngan</a:t>
            </a:r>
            <a:r>
              <a:rPr lang="en-GB" sz="2800" b="1" dirty="0"/>
              <a:t> Wong, Senior Counsel, </a:t>
            </a:r>
            <a:endParaRPr lang="en-GB" sz="2800" b="1" dirty="0" smtClean="0"/>
          </a:p>
          <a:p>
            <a:r>
              <a:rPr lang="en-GB" sz="2800" b="1" dirty="0" smtClean="0"/>
              <a:t>Finance </a:t>
            </a:r>
            <a:r>
              <a:rPr lang="en-GB" sz="2800" b="1" dirty="0"/>
              <a:t>and Markets Global </a:t>
            </a:r>
            <a:r>
              <a:rPr lang="en-GB" sz="2800" b="1" dirty="0" smtClean="0"/>
              <a:t>Practice</a:t>
            </a:r>
          </a:p>
          <a:p>
            <a:r>
              <a:rPr lang="en-GB" sz="2800" b="1" dirty="0" smtClean="0"/>
              <a:t>The World Bank Group</a:t>
            </a:r>
          </a:p>
          <a:p>
            <a:r>
              <a:rPr lang="en-GB" sz="2800" b="1" dirty="0" smtClean="0"/>
              <a:t>saunganwong@worldbank.org</a:t>
            </a:r>
            <a:endParaRPr lang="en-US" sz="2800" dirty="0"/>
          </a:p>
        </p:txBody>
      </p:sp>
    </p:spTree>
    <p:extLst>
      <p:ext uri="{BB962C8B-B14F-4D97-AF65-F5344CB8AC3E}">
        <p14:creationId xmlns:p14="http://schemas.microsoft.com/office/powerpoint/2010/main" val="19896599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Grp="1" noChangeArrowheads="1"/>
          </p:cNvSpPr>
          <p:nvPr>
            <p:ph type="sldNum" sz="quarter" idx="10"/>
          </p:nvPr>
        </p:nvSpPr>
        <p:spPr/>
        <p:txBody>
          <a:bodyPr/>
          <a:lstStyle/>
          <a:p>
            <a:pPr>
              <a:defRPr/>
            </a:pPr>
            <a:fld id="{DD346056-8FF2-4099-A0AE-41529450F42A}" type="slidenum">
              <a:rPr lang="en-US" smtClean="0"/>
              <a:pPr>
                <a:defRPr/>
              </a:pPr>
              <a:t>25</a:t>
            </a:fld>
            <a:endParaRPr lang="en-US" smtClean="0"/>
          </a:p>
        </p:txBody>
      </p:sp>
      <p:cxnSp>
        <p:nvCxnSpPr>
          <p:cNvPr id="14" name="Straight Connector 13"/>
          <p:cNvCxnSpPr/>
          <p:nvPr/>
        </p:nvCxnSpPr>
        <p:spPr>
          <a:xfrm>
            <a:off x="1295400" y="1674813"/>
            <a:ext cx="63246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4211" name="Group 15"/>
          <p:cNvGrpSpPr>
            <a:grpSpLocks/>
          </p:cNvGrpSpPr>
          <p:nvPr/>
        </p:nvGrpSpPr>
        <p:grpSpPr bwMode="auto">
          <a:xfrm>
            <a:off x="7696200" y="1295400"/>
            <a:ext cx="762000" cy="685800"/>
            <a:chOff x="7696200" y="1295400"/>
            <a:chExt cx="762000" cy="685800"/>
          </a:xfrm>
        </p:grpSpPr>
        <p:sp>
          <p:nvSpPr>
            <p:cNvPr id="9" name="Oval 8">
              <a:hlinkClick r:id="" action="ppaction://noaction"/>
            </p:cNvPr>
            <p:cNvSpPr/>
            <p:nvPr/>
          </p:nvSpPr>
          <p:spPr>
            <a:xfrm>
              <a:off x="7772400" y="1371600"/>
              <a:ext cx="609600" cy="5334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solidFill>
                </a:rPr>
                <a:t>B</a:t>
              </a:r>
            </a:p>
          </p:txBody>
        </p:sp>
        <p:sp>
          <p:nvSpPr>
            <p:cNvPr id="10" name="Oval 9"/>
            <p:cNvSpPr/>
            <p:nvPr/>
          </p:nvSpPr>
          <p:spPr>
            <a:xfrm>
              <a:off x="7696200" y="12954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23" name="Rectangle 22"/>
          <p:cNvSpPr/>
          <p:nvPr/>
        </p:nvSpPr>
        <p:spPr>
          <a:xfrm>
            <a:off x="1219200" y="1066800"/>
            <a:ext cx="6400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b="1" dirty="0">
                <a:solidFill>
                  <a:schemeClr val="tx1"/>
                </a:solidFill>
              </a:rPr>
              <a:t>II. Capital adequacy</a:t>
            </a:r>
          </a:p>
        </p:txBody>
      </p:sp>
      <p:sp>
        <p:nvSpPr>
          <p:cNvPr id="12" name="Rectangle 11"/>
          <p:cNvSpPr/>
          <p:nvPr/>
        </p:nvSpPr>
        <p:spPr>
          <a:xfrm>
            <a:off x="1331913" y="1916113"/>
            <a:ext cx="6192837" cy="720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400" b="1" dirty="0">
                <a:solidFill>
                  <a:schemeClr val="tx1"/>
                </a:solidFill>
              </a:rPr>
              <a:t>RWA 6 : </a:t>
            </a:r>
            <a:r>
              <a:rPr lang="en-US" sz="2400" b="1" dirty="0" err="1">
                <a:solidFill>
                  <a:schemeClr val="tx1"/>
                </a:solidFill>
              </a:rPr>
              <a:t>Sukuk</a:t>
            </a:r>
            <a:endParaRPr lang="en-US" sz="2400" b="1" dirty="0">
              <a:solidFill>
                <a:schemeClr val="tx1"/>
              </a:solidFill>
            </a:endParaRPr>
          </a:p>
        </p:txBody>
      </p:sp>
      <p:sp>
        <p:nvSpPr>
          <p:cNvPr id="94214" name="Rectangle 3"/>
          <p:cNvSpPr txBox="1">
            <a:spLocks noChangeArrowheads="1"/>
          </p:cNvSpPr>
          <p:nvPr/>
        </p:nvSpPr>
        <p:spPr bwMode="auto">
          <a:xfrm>
            <a:off x="1403350" y="2546350"/>
            <a:ext cx="6697663"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lnSpc>
                <a:spcPct val="80000"/>
              </a:lnSpc>
            </a:pPr>
            <a:r>
              <a:rPr lang="en-GB" sz="1600" i="1"/>
              <a:t>Sukūk </a:t>
            </a:r>
            <a:r>
              <a:rPr lang="id-ID" sz="1600"/>
              <a:t>is</a:t>
            </a:r>
            <a:r>
              <a:rPr lang="en-GB" sz="1600"/>
              <a:t> certificates that represent the holder’s proportionate ownership in an undivided part of an underlying asset where the holder assumes all rights and obligations to such asset ultimate customer.</a:t>
            </a:r>
          </a:p>
          <a:p>
            <a:pPr>
              <a:lnSpc>
                <a:spcPct val="80000"/>
              </a:lnSpc>
            </a:pPr>
            <a:endParaRPr lang="en-GB" sz="1600"/>
          </a:p>
          <a:p>
            <a:r>
              <a:rPr lang="id-ID" sz="1600" b="1" i="1"/>
              <a:t>Externally Rated</a:t>
            </a:r>
            <a:r>
              <a:rPr lang="en-GB" sz="1600" b="1"/>
              <a:t> </a:t>
            </a:r>
            <a:r>
              <a:rPr lang="en-GB" sz="1600" b="1" i="1"/>
              <a:t>Sukūk</a:t>
            </a:r>
          </a:p>
          <a:p>
            <a:pPr lvl="1"/>
            <a:r>
              <a:rPr lang="en-GB" sz="1600"/>
              <a:t>Applicable risk weight will be based on the ECAI ratings in accordance with the Standardised Approach 	</a:t>
            </a:r>
            <a:endParaRPr lang="id-ID" sz="1600"/>
          </a:p>
          <a:p>
            <a:endParaRPr lang="id-ID" sz="1600" b="1" i="1"/>
          </a:p>
          <a:p>
            <a:r>
              <a:rPr lang="id-ID" sz="1600" b="1" i="1"/>
              <a:t>Non Rated </a:t>
            </a:r>
            <a:r>
              <a:rPr lang="en-GB" sz="1600" b="1" i="1"/>
              <a:t>Sukūk</a:t>
            </a:r>
          </a:p>
          <a:p>
            <a:pPr lvl="1"/>
            <a:r>
              <a:rPr lang="en-GB" sz="1600"/>
              <a:t>Applicable risk weight will be based on the underlying contract or on that of the issuer if there is recourse to the issuer</a:t>
            </a:r>
            <a:endParaRPr lang="en-GB" sz="1400"/>
          </a:p>
        </p:txBody>
      </p:sp>
    </p:spTree>
    <p:extLst>
      <p:ext uri="{BB962C8B-B14F-4D97-AF65-F5344CB8AC3E}">
        <p14:creationId xmlns:p14="http://schemas.microsoft.com/office/powerpoint/2010/main" val="15835461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Grp="1" noChangeArrowheads="1"/>
          </p:cNvSpPr>
          <p:nvPr>
            <p:ph type="sldNum" sz="quarter" idx="10"/>
          </p:nvPr>
        </p:nvSpPr>
        <p:spPr/>
        <p:txBody>
          <a:bodyPr/>
          <a:lstStyle/>
          <a:p>
            <a:pPr>
              <a:defRPr/>
            </a:pPr>
            <a:fld id="{DD346056-8FF2-4099-A0AE-41529450F42A}" type="slidenum">
              <a:rPr lang="en-US" smtClean="0"/>
              <a:pPr>
                <a:defRPr/>
              </a:pPr>
              <a:t>26</a:t>
            </a:fld>
            <a:endParaRPr lang="en-US" smtClean="0"/>
          </a:p>
        </p:txBody>
      </p:sp>
      <p:cxnSp>
        <p:nvCxnSpPr>
          <p:cNvPr id="14" name="Straight Connector 13"/>
          <p:cNvCxnSpPr/>
          <p:nvPr/>
        </p:nvCxnSpPr>
        <p:spPr>
          <a:xfrm>
            <a:off x="1295400" y="1674813"/>
            <a:ext cx="63246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4211" name="Group 15"/>
          <p:cNvGrpSpPr>
            <a:grpSpLocks/>
          </p:cNvGrpSpPr>
          <p:nvPr/>
        </p:nvGrpSpPr>
        <p:grpSpPr bwMode="auto">
          <a:xfrm>
            <a:off x="7696200" y="1295400"/>
            <a:ext cx="762000" cy="685800"/>
            <a:chOff x="7696200" y="1295400"/>
            <a:chExt cx="762000" cy="685800"/>
          </a:xfrm>
        </p:grpSpPr>
        <p:sp>
          <p:nvSpPr>
            <p:cNvPr id="9" name="Oval 8">
              <a:hlinkClick r:id="" action="ppaction://noaction"/>
            </p:cNvPr>
            <p:cNvSpPr/>
            <p:nvPr/>
          </p:nvSpPr>
          <p:spPr>
            <a:xfrm>
              <a:off x="7772400" y="1371600"/>
              <a:ext cx="609600" cy="5334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solidFill>
                </a:rPr>
                <a:t>B</a:t>
              </a:r>
            </a:p>
          </p:txBody>
        </p:sp>
        <p:sp>
          <p:nvSpPr>
            <p:cNvPr id="10" name="Oval 9"/>
            <p:cNvSpPr/>
            <p:nvPr/>
          </p:nvSpPr>
          <p:spPr>
            <a:xfrm>
              <a:off x="7696200" y="12954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23" name="Rectangle 22"/>
          <p:cNvSpPr/>
          <p:nvPr/>
        </p:nvSpPr>
        <p:spPr>
          <a:xfrm>
            <a:off x="1219200" y="1066800"/>
            <a:ext cx="6400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b="1" dirty="0">
                <a:solidFill>
                  <a:schemeClr val="tx1"/>
                </a:solidFill>
              </a:rPr>
              <a:t>II. Capital adequacy</a:t>
            </a:r>
          </a:p>
        </p:txBody>
      </p:sp>
      <p:sp>
        <p:nvSpPr>
          <p:cNvPr id="12" name="Rectangle 11"/>
          <p:cNvSpPr/>
          <p:nvPr/>
        </p:nvSpPr>
        <p:spPr>
          <a:xfrm>
            <a:off x="1331913" y="1916113"/>
            <a:ext cx="6192837" cy="720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400" b="1" dirty="0">
                <a:solidFill>
                  <a:schemeClr val="tx1"/>
                </a:solidFill>
              </a:rPr>
              <a:t>RWA 6 : </a:t>
            </a:r>
            <a:r>
              <a:rPr lang="en-US" sz="2400" b="1" dirty="0" err="1">
                <a:solidFill>
                  <a:schemeClr val="tx1"/>
                </a:solidFill>
              </a:rPr>
              <a:t>Sukuk</a:t>
            </a:r>
            <a:endParaRPr lang="en-US" sz="2400" b="1" dirty="0">
              <a:solidFill>
                <a:schemeClr val="tx1"/>
              </a:solidFill>
            </a:endParaRPr>
          </a:p>
        </p:txBody>
      </p:sp>
      <p:sp>
        <p:nvSpPr>
          <p:cNvPr id="94214" name="Rectangle 3"/>
          <p:cNvSpPr txBox="1">
            <a:spLocks noChangeArrowheads="1"/>
          </p:cNvSpPr>
          <p:nvPr/>
        </p:nvSpPr>
        <p:spPr bwMode="auto">
          <a:xfrm>
            <a:off x="1403350" y="2546350"/>
            <a:ext cx="6697663"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fontAlgn="base">
              <a:spcBef>
                <a:spcPct val="0"/>
              </a:spcBef>
              <a:spcAft>
                <a:spcPct val="0"/>
              </a:spcAft>
              <a:defRPr>
                <a:solidFill>
                  <a:schemeClr val="tx1"/>
                </a:solidFill>
                <a:latin typeface="Calibri" pitchFamily="34" charset="0"/>
                <a:cs typeface="Arial" charset="0"/>
              </a:defRPr>
            </a:lvl6pPr>
            <a:lvl7pPr marL="2971800" indent="-228600" fontAlgn="base">
              <a:spcBef>
                <a:spcPct val="0"/>
              </a:spcBef>
              <a:spcAft>
                <a:spcPct val="0"/>
              </a:spcAft>
              <a:defRPr>
                <a:solidFill>
                  <a:schemeClr val="tx1"/>
                </a:solidFill>
                <a:latin typeface="Calibri" pitchFamily="34" charset="0"/>
                <a:cs typeface="Arial" charset="0"/>
              </a:defRPr>
            </a:lvl7pPr>
            <a:lvl8pPr marL="3429000" indent="-228600" fontAlgn="base">
              <a:spcBef>
                <a:spcPct val="0"/>
              </a:spcBef>
              <a:spcAft>
                <a:spcPct val="0"/>
              </a:spcAft>
              <a:defRPr>
                <a:solidFill>
                  <a:schemeClr val="tx1"/>
                </a:solidFill>
                <a:latin typeface="Calibri" pitchFamily="34" charset="0"/>
                <a:cs typeface="Arial" charset="0"/>
              </a:defRPr>
            </a:lvl8pPr>
            <a:lvl9pPr marL="3886200" indent="-228600" fontAlgn="base">
              <a:spcBef>
                <a:spcPct val="0"/>
              </a:spcBef>
              <a:spcAft>
                <a:spcPct val="0"/>
              </a:spcAft>
              <a:defRPr>
                <a:solidFill>
                  <a:schemeClr val="tx1"/>
                </a:solidFill>
                <a:latin typeface="Calibri" pitchFamily="34" charset="0"/>
                <a:cs typeface="Arial" charset="0"/>
              </a:defRPr>
            </a:lvl9pPr>
          </a:lstStyle>
          <a:p>
            <a:pPr>
              <a:lnSpc>
                <a:spcPct val="80000"/>
              </a:lnSpc>
            </a:pPr>
            <a:r>
              <a:rPr lang="en-GB" sz="1600" i="1"/>
              <a:t>Sukūk </a:t>
            </a:r>
            <a:r>
              <a:rPr lang="id-ID" sz="1600"/>
              <a:t>is</a:t>
            </a:r>
            <a:r>
              <a:rPr lang="en-GB" sz="1600"/>
              <a:t> certificates that represent the holder’s proportionate ownership in an undivided part of an underlying asset where the holder assumes all rights and obligations to such asset ultimate customer.</a:t>
            </a:r>
          </a:p>
          <a:p>
            <a:pPr>
              <a:lnSpc>
                <a:spcPct val="80000"/>
              </a:lnSpc>
            </a:pPr>
            <a:endParaRPr lang="en-GB" sz="1600"/>
          </a:p>
          <a:p>
            <a:r>
              <a:rPr lang="id-ID" sz="1600" b="1" i="1"/>
              <a:t>Externally Rated</a:t>
            </a:r>
            <a:r>
              <a:rPr lang="en-GB" sz="1600" b="1"/>
              <a:t> </a:t>
            </a:r>
            <a:r>
              <a:rPr lang="en-GB" sz="1600" b="1" i="1"/>
              <a:t>Sukūk</a:t>
            </a:r>
          </a:p>
          <a:p>
            <a:pPr lvl="1"/>
            <a:r>
              <a:rPr lang="en-GB" sz="1600"/>
              <a:t>Applicable risk weight will be based on the ECAI ratings in accordance with the Standardised Approach 	</a:t>
            </a:r>
            <a:endParaRPr lang="id-ID" sz="1600"/>
          </a:p>
          <a:p>
            <a:endParaRPr lang="id-ID" sz="1600" b="1" i="1"/>
          </a:p>
          <a:p>
            <a:r>
              <a:rPr lang="id-ID" sz="1600" b="1" i="1"/>
              <a:t>Non Rated </a:t>
            </a:r>
            <a:r>
              <a:rPr lang="en-GB" sz="1600" b="1" i="1"/>
              <a:t>Sukūk</a:t>
            </a:r>
          </a:p>
          <a:p>
            <a:pPr lvl="1"/>
            <a:r>
              <a:rPr lang="en-GB" sz="1600"/>
              <a:t>Applicable risk weight will be based on the underlying contract or on that of the issuer if there is recourse to the issuer</a:t>
            </a:r>
            <a:endParaRPr lang="en-GB" sz="1400"/>
          </a:p>
        </p:txBody>
      </p:sp>
    </p:spTree>
    <p:extLst>
      <p:ext uri="{BB962C8B-B14F-4D97-AF65-F5344CB8AC3E}">
        <p14:creationId xmlns:p14="http://schemas.microsoft.com/office/powerpoint/2010/main" val="22861807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Grp="1" noChangeArrowheads="1"/>
          </p:cNvSpPr>
          <p:nvPr>
            <p:ph type="sldNum" sz="quarter" idx="10"/>
          </p:nvPr>
        </p:nvSpPr>
        <p:spPr/>
        <p:txBody>
          <a:bodyPr/>
          <a:lstStyle/>
          <a:p>
            <a:pPr>
              <a:defRPr/>
            </a:pPr>
            <a:fld id="{0CCF686D-10BC-43D2-88C1-F4D94521AFB4}" type="slidenum">
              <a:rPr lang="en-US" smtClean="0"/>
              <a:pPr>
                <a:defRPr/>
              </a:pPr>
              <a:t>27</a:t>
            </a:fld>
            <a:endParaRPr lang="en-US" smtClean="0"/>
          </a:p>
        </p:txBody>
      </p:sp>
      <p:cxnSp>
        <p:nvCxnSpPr>
          <p:cNvPr id="14" name="Straight Connector 13"/>
          <p:cNvCxnSpPr/>
          <p:nvPr/>
        </p:nvCxnSpPr>
        <p:spPr>
          <a:xfrm>
            <a:off x="1295400" y="1674813"/>
            <a:ext cx="63246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2163" name="Group 15"/>
          <p:cNvGrpSpPr>
            <a:grpSpLocks/>
          </p:cNvGrpSpPr>
          <p:nvPr/>
        </p:nvGrpSpPr>
        <p:grpSpPr bwMode="auto">
          <a:xfrm>
            <a:off x="7696200" y="1295400"/>
            <a:ext cx="762000" cy="685800"/>
            <a:chOff x="7696200" y="1295400"/>
            <a:chExt cx="762000" cy="685800"/>
          </a:xfrm>
        </p:grpSpPr>
        <p:sp>
          <p:nvSpPr>
            <p:cNvPr id="9" name="Oval 8">
              <a:hlinkClick r:id="" action="ppaction://noaction"/>
            </p:cNvPr>
            <p:cNvSpPr/>
            <p:nvPr/>
          </p:nvSpPr>
          <p:spPr>
            <a:xfrm>
              <a:off x="7772400" y="1371600"/>
              <a:ext cx="609600" cy="5334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solidFill>
                </a:rPr>
                <a:t>B</a:t>
              </a:r>
            </a:p>
          </p:txBody>
        </p:sp>
        <p:sp>
          <p:nvSpPr>
            <p:cNvPr id="10" name="Oval 9"/>
            <p:cNvSpPr/>
            <p:nvPr/>
          </p:nvSpPr>
          <p:spPr>
            <a:xfrm>
              <a:off x="7696200" y="12954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23" name="Rectangle 22"/>
          <p:cNvSpPr/>
          <p:nvPr/>
        </p:nvSpPr>
        <p:spPr>
          <a:xfrm>
            <a:off x="1219200" y="1066800"/>
            <a:ext cx="6400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b="1" dirty="0">
                <a:solidFill>
                  <a:schemeClr val="tx1"/>
                </a:solidFill>
              </a:rPr>
              <a:t>II. Capital adequacy</a:t>
            </a:r>
          </a:p>
        </p:txBody>
      </p:sp>
      <p:sp>
        <p:nvSpPr>
          <p:cNvPr id="12" name="Rectangle 11"/>
          <p:cNvSpPr/>
          <p:nvPr/>
        </p:nvSpPr>
        <p:spPr>
          <a:xfrm>
            <a:off x="1331913" y="1916113"/>
            <a:ext cx="6192837" cy="720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400" b="1" dirty="0">
                <a:solidFill>
                  <a:schemeClr val="tx1"/>
                </a:solidFill>
              </a:rPr>
              <a:t>RWA 5 : </a:t>
            </a:r>
            <a:r>
              <a:rPr lang="en-US" sz="2400" b="1" dirty="0" err="1">
                <a:solidFill>
                  <a:schemeClr val="tx1"/>
                </a:solidFill>
              </a:rPr>
              <a:t>Mudharabah</a:t>
            </a:r>
            <a:endParaRPr lang="en-US" sz="2400" b="1" dirty="0">
              <a:solidFill>
                <a:schemeClr val="tx1"/>
              </a:solidFill>
            </a:endParaRPr>
          </a:p>
        </p:txBody>
      </p:sp>
      <p:sp>
        <p:nvSpPr>
          <p:cNvPr id="13" name="Rectangle 3"/>
          <p:cNvSpPr txBox="1">
            <a:spLocks noChangeArrowheads="1"/>
          </p:cNvSpPr>
          <p:nvPr/>
        </p:nvSpPr>
        <p:spPr>
          <a:xfrm>
            <a:off x="1403350" y="2546350"/>
            <a:ext cx="6697663" cy="3114675"/>
          </a:xfrm>
          <a:prstGeom prst="rect">
            <a:avLst/>
          </a:prstGeom>
        </p:spPr>
        <p:txBody>
          <a:bodyPr/>
          <a:lstStyle/>
          <a:p>
            <a:pPr marL="571500" indent="-571500" fontAlgn="auto">
              <a:lnSpc>
                <a:spcPct val="80000"/>
              </a:lnSpc>
              <a:spcBef>
                <a:spcPts val="0"/>
              </a:spcBef>
              <a:spcAft>
                <a:spcPts val="0"/>
              </a:spcAft>
              <a:defRPr/>
            </a:pPr>
            <a:r>
              <a:rPr lang="en-GB" sz="1600" b="1" dirty="0" err="1">
                <a:latin typeface="+mn-lt"/>
                <a:cs typeface="+mn-cs"/>
              </a:rPr>
              <a:t>Muḍārabah</a:t>
            </a:r>
            <a:r>
              <a:rPr lang="en-GB" sz="1600" b="1" dirty="0">
                <a:latin typeface="+mn-lt"/>
                <a:cs typeface="+mn-cs"/>
              </a:rPr>
              <a:t> Investment in Project Finance</a:t>
            </a:r>
            <a:endParaRPr lang="id-ID" sz="1600" b="1" dirty="0">
              <a:latin typeface="+mn-lt"/>
              <a:cs typeface="+mn-cs"/>
            </a:endParaRPr>
          </a:p>
          <a:p>
            <a:pPr marL="571500" indent="-571500" fontAlgn="auto">
              <a:lnSpc>
                <a:spcPct val="80000"/>
              </a:lnSpc>
              <a:spcBef>
                <a:spcPts val="0"/>
              </a:spcBef>
              <a:spcAft>
                <a:spcPts val="0"/>
              </a:spcAft>
              <a:defRPr/>
            </a:pPr>
            <a:endParaRPr lang="en-GB" sz="1600" dirty="0">
              <a:latin typeface="+mn-lt"/>
              <a:cs typeface="+mn-cs"/>
            </a:endParaRPr>
          </a:p>
          <a:p>
            <a:pPr fontAlgn="auto">
              <a:lnSpc>
                <a:spcPct val="80000"/>
              </a:lnSpc>
              <a:spcBef>
                <a:spcPts val="0"/>
              </a:spcBef>
              <a:spcAft>
                <a:spcPts val="0"/>
              </a:spcAft>
              <a:defRPr/>
            </a:pPr>
            <a:r>
              <a:rPr lang="en-GB" sz="1600" u="sng" dirty="0">
                <a:latin typeface="+mn-lt"/>
                <a:cs typeface="+mn-cs"/>
              </a:rPr>
              <a:t>Prior to certification </a:t>
            </a:r>
            <a:r>
              <a:rPr lang="en-GB" sz="1600" dirty="0">
                <a:latin typeface="+mn-lt"/>
                <a:cs typeface="+mn-cs"/>
              </a:rPr>
              <a:t>where funds are already advanced by the IIFS to the </a:t>
            </a:r>
            <a:r>
              <a:rPr lang="en-GB" sz="1600" i="1" dirty="0" err="1">
                <a:latin typeface="+mn-lt"/>
                <a:cs typeface="+mn-cs"/>
              </a:rPr>
              <a:t>Mu</a:t>
            </a:r>
            <a:r>
              <a:rPr lang="en-GB" sz="1600" dirty="0" err="1">
                <a:latin typeface="+mn-lt"/>
                <a:cs typeface="+mn-cs"/>
              </a:rPr>
              <a:t>ḍ</a:t>
            </a:r>
            <a:r>
              <a:rPr lang="en-GB" sz="1600" i="1" dirty="0" err="1">
                <a:latin typeface="+mn-lt"/>
                <a:cs typeface="+mn-cs"/>
              </a:rPr>
              <a:t>ārib</a:t>
            </a:r>
            <a:r>
              <a:rPr lang="en-GB" sz="1600" i="1" dirty="0">
                <a:latin typeface="+mn-lt"/>
                <a:cs typeface="+mn-cs"/>
              </a:rPr>
              <a:t> </a:t>
            </a:r>
            <a:r>
              <a:rPr lang="id-ID" sz="1600" i="1" dirty="0">
                <a:latin typeface="+mn-lt"/>
                <a:cs typeface="+mn-cs"/>
              </a:rPr>
              <a:t>:</a:t>
            </a:r>
            <a:r>
              <a:rPr lang="en-GB" sz="1600" dirty="0">
                <a:latin typeface="+mn-lt"/>
                <a:cs typeface="+mn-cs"/>
              </a:rPr>
              <a:t>	</a:t>
            </a:r>
          </a:p>
          <a:p>
            <a:pPr marL="571500" indent="-571500" fontAlgn="auto">
              <a:lnSpc>
                <a:spcPct val="80000"/>
              </a:lnSpc>
              <a:spcBef>
                <a:spcPts val="0"/>
              </a:spcBef>
              <a:spcAft>
                <a:spcPts val="0"/>
              </a:spcAft>
              <a:buFont typeface="Wingdings" pitchFamily="2" charset="2"/>
              <a:buNone/>
              <a:defRPr/>
            </a:pPr>
            <a:r>
              <a:rPr lang="en-GB" sz="1600" i="1" dirty="0">
                <a:latin typeface="+mn-lt"/>
                <a:cs typeface="+mn-cs"/>
              </a:rPr>
              <a:t> </a:t>
            </a:r>
            <a:endParaRPr lang="en-GB" sz="1600" dirty="0">
              <a:latin typeface="+mn-lt"/>
              <a:cs typeface="+mn-cs"/>
            </a:endParaRPr>
          </a:p>
          <a:p>
            <a:pPr marL="355600" lvl="1" indent="-355600" fontAlgn="auto">
              <a:lnSpc>
                <a:spcPct val="80000"/>
              </a:lnSpc>
              <a:spcBef>
                <a:spcPts val="0"/>
              </a:spcBef>
              <a:spcAft>
                <a:spcPts val="0"/>
              </a:spcAft>
              <a:defRPr/>
            </a:pPr>
            <a:r>
              <a:rPr lang="en-GB" sz="1600" dirty="0">
                <a:latin typeface="+mn-lt"/>
                <a:cs typeface="+mn-cs"/>
              </a:rPr>
              <a:t>-	Risk weight is based on the rating of either the ultimate customer or the </a:t>
            </a:r>
            <a:r>
              <a:rPr lang="en-GB" sz="1600" i="1" dirty="0" err="1">
                <a:latin typeface="+mn-lt"/>
                <a:cs typeface="+mn-cs"/>
              </a:rPr>
              <a:t>Mu</a:t>
            </a:r>
            <a:r>
              <a:rPr lang="en-GB" sz="1600" dirty="0" err="1">
                <a:latin typeface="+mn-lt"/>
                <a:cs typeface="+mn-cs"/>
              </a:rPr>
              <a:t>ḍ</a:t>
            </a:r>
            <a:r>
              <a:rPr lang="en-GB" sz="1600" i="1" dirty="0" err="1">
                <a:latin typeface="+mn-lt"/>
                <a:cs typeface="+mn-cs"/>
              </a:rPr>
              <a:t>ārib</a:t>
            </a:r>
            <a:r>
              <a:rPr lang="en-GB" sz="1600" i="1" dirty="0">
                <a:latin typeface="+mn-lt"/>
                <a:cs typeface="+mn-cs"/>
              </a:rPr>
              <a:t> </a:t>
            </a:r>
            <a:endParaRPr lang="id-ID" sz="1600" i="1" dirty="0">
              <a:latin typeface="+mn-lt"/>
              <a:cs typeface="+mn-cs"/>
            </a:endParaRPr>
          </a:p>
          <a:p>
            <a:pPr marL="355600" lvl="1" indent="-355600" fontAlgn="auto">
              <a:lnSpc>
                <a:spcPct val="80000"/>
              </a:lnSpc>
              <a:spcBef>
                <a:spcPts val="0"/>
              </a:spcBef>
              <a:spcAft>
                <a:spcPts val="0"/>
              </a:spcAft>
              <a:defRPr/>
            </a:pPr>
            <a:r>
              <a:rPr lang="en-GB" sz="1600" dirty="0">
                <a:latin typeface="+mn-lt"/>
                <a:cs typeface="+mn-cs"/>
              </a:rPr>
              <a:t>-	Otherwise, 400% RW is applied to unrated </a:t>
            </a:r>
            <a:r>
              <a:rPr lang="en-GB" sz="1600" i="1" dirty="0" err="1">
                <a:latin typeface="+mn-lt"/>
                <a:cs typeface="+mn-cs"/>
              </a:rPr>
              <a:t>Mu</a:t>
            </a:r>
            <a:r>
              <a:rPr lang="en-GB" sz="1600" dirty="0" err="1">
                <a:latin typeface="+mn-lt"/>
                <a:cs typeface="+mn-cs"/>
              </a:rPr>
              <a:t>ḍ</a:t>
            </a:r>
            <a:r>
              <a:rPr lang="en-GB" sz="1600" i="1" dirty="0" err="1">
                <a:latin typeface="+mn-lt"/>
                <a:cs typeface="+mn-cs"/>
              </a:rPr>
              <a:t>ārib</a:t>
            </a:r>
            <a:r>
              <a:rPr lang="en-GB" sz="1600" dirty="0">
                <a:latin typeface="+mn-lt"/>
                <a:cs typeface="+mn-cs"/>
              </a:rPr>
              <a:t>. </a:t>
            </a:r>
            <a:endParaRPr lang="id-ID" sz="1600" dirty="0">
              <a:latin typeface="+mn-lt"/>
              <a:cs typeface="+mn-cs"/>
            </a:endParaRPr>
          </a:p>
          <a:p>
            <a:pPr marL="571500" indent="-571500" fontAlgn="auto">
              <a:lnSpc>
                <a:spcPct val="80000"/>
              </a:lnSpc>
              <a:spcBef>
                <a:spcPts val="0"/>
              </a:spcBef>
              <a:spcAft>
                <a:spcPts val="0"/>
              </a:spcAft>
              <a:defRPr/>
            </a:pPr>
            <a:endParaRPr lang="en-GB" sz="1600" dirty="0">
              <a:latin typeface="+mn-lt"/>
              <a:cs typeface="+mn-cs"/>
            </a:endParaRPr>
          </a:p>
          <a:p>
            <a:pPr fontAlgn="auto">
              <a:lnSpc>
                <a:spcPct val="80000"/>
              </a:lnSpc>
              <a:spcBef>
                <a:spcPts val="0"/>
              </a:spcBef>
              <a:spcAft>
                <a:spcPts val="0"/>
              </a:spcAft>
              <a:defRPr/>
            </a:pPr>
            <a:r>
              <a:rPr lang="en-GB" sz="1600" u="sng" dirty="0">
                <a:latin typeface="+mn-lt"/>
                <a:cs typeface="+mn-cs"/>
              </a:rPr>
              <a:t>After certification </a:t>
            </a:r>
            <a:r>
              <a:rPr lang="en-GB" sz="1600" dirty="0">
                <a:latin typeface="+mn-lt"/>
                <a:cs typeface="+mn-cs"/>
              </a:rPr>
              <a:t>where amount receivable by the IIFS from the </a:t>
            </a:r>
            <a:r>
              <a:rPr lang="en-GB" sz="1600" i="1" dirty="0" err="1">
                <a:latin typeface="+mn-lt"/>
                <a:cs typeface="+mn-cs"/>
              </a:rPr>
              <a:t>Mu</a:t>
            </a:r>
            <a:r>
              <a:rPr lang="en-GB" sz="1600" dirty="0" err="1">
                <a:latin typeface="+mn-lt"/>
                <a:cs typeface="+mn-cs"/>
              </a:rPr>
              <a:t>ḍ</a:t>
            </a:r>
            <a:r>
              <a:rPr lang="en-GB" sz="1600" i="1" dirty="0" err="1">
                <a:latin typeface="+mn-lt"/>
                <a:cs typeface="+mn-cs"/>
              </a:rPr>
              <a:t>ārib</a:t>
            </a:r>
            <a:r>
              <a:rPr lang="en-GB" sz="1600" i="1" dirty="0">
                <a:latin typeface="+mn-lt"/>
                <a:cs typeface="+mn-cs"/>
              </a:rPr>
              <a:t> </a:t>
            </a:r>
            <a:r>
              <a:rPr lang="en-GB" sz="1600" dirty="0">
                <a:latin typeface="+mn-lt"/>
                <a:cs typeface="+mn-cs"/>
              </a:rPr>
              <a:t>in respect of progress payment due to the </a:t>
            </a:r>
            <a:r>
              <a:rPr lang="en-GB" sz="1600" i="1" dirty="0" err="1">
                <a:latin typeface="+mn-lt"/>
                <a:cs typeface="+mn-cs"/>
              </a:rPr>
              <a:t>Mu</a:t>
            </a:r>
            <a:r>
              <a:rPr lang="en-GB" sz="1600" dirty="0" err="1">
                <a:latin typeface="+mn-lt"/>
                <a:cs typeface="+mn-cs"/>
              </a:rPr>
              <a:t>ḍ</a:t>
            </a:r>
            <a:r>
              <a:rPr lang="en-GB" sz="1600" i="1" dirty="0" err="1">
                <a:latin typeface="+mn-lt"/>
                <a:cs typeface="+mn-cs"/>
              </a:rPr>
              <a:t>ārib</a:t>
            </a:r>
            <a:r>
              <a:rPr lang="en-GB" sz="1600" i="1" dirty="0">
                <a:latin typeface="+mn-lt"/>
                <a:cs typeface="+mn-cs"/>
              </a:rPr>
              <a:t> </a:t>
            </a:r>
            <a:r>
              <a:rPr lang="en-GB" sz="1600" dirty="0">
                <a:latin typeface="+mn-lt"/>
                <a:cs typeface="+mn-cs"/>
              </a:rPr>
              <a:t>from the ultimate customer</a:t>
            </a:r>
            <a:r>
              <a:rPr lang="id-ID" sz="1600" dirty="0">
                <a:latin typeface="+mn-lt"/>
                <a:cs typeface="+mn-cs"/>
              </a:rPr>
              <a:t>:</a:t>
            </a:r>
          </a:p>
          <a:p>
            <a:pPr marL="839788" lvl="1" indent="-495300" fontAlgn="auto">
              <a:lnSpc>
                <a:spcPct val="80000"/>
              </a:lnSpc>
              <a:spcBef>
                <a:spcPts val="0"/>
              </a:spcBef>
              <a:spcAft>
                <a:spcPts val="0"/>
              </a:spcAft>
              <a:defRPr/>
            </a:pPr>
            <a:endParaRPr lang="en-GB" sz="1600" dirty="0">
              <a:latin typeface="+mn-lt"/>
              <a:cs typeface="+mn-cs"/>
            </a:endParaRPr>
          </a:p>
          <a:p>
            <a:pPr marL="355600" lvl="1" indent="-355600" fontAlgn="auto">
              <a:lnSpc>
                <a:spcPct val="80000"/>
              </a:lnSpc>
              <a:spcBef>
                <a:spcPts val="0"/>
              </a:spcBef>
              <a:spcAft>
                <a:spcPts val="0"/>
              </a:spcAft>
              <a:defRPr/>
            </a:pPr>
            <a:r>
              <a:rPr lang="en-US" sz="1600" dirty="0">
                <a:latin typeface="+mn-lt"/>
                <a:cs typeface="+mn-cs"/>
              </a:rPr>
              <a:t>-	</a:t>
            </a:r>
            <a:r>
              <a:rPr lang="id-ID" sz="1600" dirty="0">
                <a:latin typeface="+mn-lt"/>
                <a:cs typeface="+mn-cs"/>
              </a:rPr>
              <a:t>Risk weight is b</a:t>
            </a:r>
            <a:r>
              <a:rPr lang="en-GB" sz="1600" dirty="0" err="1">
                <a:latin typeface="+mn-lt"/>
                <a:cs typeface="+mn-cs"/>
              </a:rPr>
              <a:t>ased</a:t>
            </a:r>
            <a:r>
              <a:rPr lang="en-GB" sz="1600" dirty="0">
                <a:latin typeface="+mn-lt"/>
                <a:cs typeface="+mn-cs"/>
              </a:rPr>
              <a:t> on the credit standing of the ultimate customer on the amounts receivable by the IIFS from the </a:t>
            </a:r>
            <a:r>
              <a:rPr lang="en-GB" sz="1600" i="1" dirty="0" err="1">
                <a:latin typeface="+mn-lt"/>
                <a:cs typeface="+mn-cs"/>
              </a:rPr>
              <a:t>Mu</a:t>
            </a:r>
            <a:r>
              <a:rPr lang="en-GB" sz="1600" dirty="0" err="1">
                <a:latin typeface="+mn-lt"/>
                <a:cs typeface="+mn-cs"/>
              </a:rPr>
              <a:t>ḍ</a:t>
            </a:r>
            <a:r>
              <a:rPr lang="en-GB" sz="1600" i="1" dirty="0" err="1">
                <a:latin typeface="+mn-lt"/>
                <a:cs typeface="+mn-cs"/>
              </a:rPr>
              <a:t>ārib</a:t>
            </a:r>
            <a:r>
              <a:rPr lang="en-GB" sz="1600" i="1" dirty="0">
                <a:latin typeface="+mn-lt"/>
                <a:cs typeface="+mn-cs"/>
              </a:rPr>
              <a:t> </a:t>
            </a:r>
            <a:endParaRPr lang="id-ID" sz="1600" i="1" dirty="0">
              <a:latin typeface="+mn-lt"/>
              <a:cs typeface="+mn-cs"/>
            </a:endParaRPr>
          </a:p>
          <a:p>
            <a:pPr marL="355600" lvl="1" indent="-355600" fontAlgn="auto">
              <a:lnSpc>
                <a:spcPct val="80000"/>
              </a:lnSpc>
              <a:spcBef>
                <a:spcPts val="0"/>
              </a:spcBef>
              <a:spcAft>
                <a:spcPts val="0"/>
              </a:spcAft>
              <a:defRPr/>
            </a:pPr>
            <a:r>
              <a:rPr lang="en-US" sz="1600" dirty="0">
                <a:latin typeface="+mn-lt"/>
                <a:cs typeface="+mn-cs"/>
              </a:rPr>
              <a:t>-	</a:t>
            </a:r>
            <a:r>
              <a:rPr lang="id-ID" sz="1600" dirty="0">
                <a:latin typeface="+mn-lt"/>
                <a:cs typeface="+mn-cs"/>
              </a:rPr>
              <a:t>Otherwise,</a:t>
            </a:r>
            <a:r>
              <a:rPr lang="en-GB" sz="1600" dirty="0">
                <a:latin typeface="+mn-lt"/>
                <a:cs typeface="+mn-cs"/>
              </a:rPr>
              <a:t> 100% RW for unrated ultimate customer.</a:t>
            </a:r>
          </a:p>
        </p:txBody>
      </p:sp>
    </p:spTree>
    <p:extLst>
      <p:ext uri="{BB962C8B-B14F-4D97-AF65-F5344CB8AC3E}">
        <p14:creationId xmlns:p14="http://schemas.microsoft.com/office/powerpoint/2010/main" val="31597130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Grp="1" noChangeArrowheads="1"/>
          </p:cNvSpPr>
          <p:nvPr>
            <p:ph type="sldNum" sz="quarter" idx="10"/>
          </p:nvPr>
        </p:nvSpPr>
        <p:spPr/>
        <p:txBody>
          <a:bodyPr/>
          <a:lstStyle/>
          <a:p>
            <a:pPr>
              <a:defRPr/>
            </a:pPr>
            <a:fld id="{AA2C39BA-BDF0-4962-B84D-C728F1DCFCED}" type="slidenum">
              <a:rPr lang="en-US" smtClean="0"/>
              <a:pPr>
                <a:defRPr/>
              </a:pPr>
              <a:t>28</a:t>
            </a:fld>
            <a:endParaRPr lang="en-US" smtClean="0"/>
          </a:p>
        </p:txBody>
      </p:sp>
      <p:cxnSp>
        <p:nvCxnSpPr>
          <p:cNvPr id="14" name="Straight Connector 13"/>
          <p:cNvCxnSpPr/>
          <p:nvPr/>
        </p:nvCxnSpPr>
        <p:spPr>
          <a:xfrm>
            <a:off x="1295400" y="1674813"/>
            <a:ext cx="63246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0115" name="Group 15"/>
          <p:cNvGrpSpPr>
            <a:grpSpLocks/>
          </p:cNvGrpSpPr>
          <p:nvPr/>
        </p:nvGrpSpPr>
        <p:grpSpPr bwMode="auto">
          <a:xfrm>
            <a:off x="7696200" y="1295400"/>
            <a:ext cx="762000" cy="685800"/>
            <a:chOff x="7696200" y="1295400"/>
            <a:chExt cx="762000" cy="685800"/>
          </a:xfrm>
        </p:grpSpPr>
        <p:sp>
          <p:nvSpPr>
            <p:cNvPr id="9" name="Oval 8">
              <a:hlinkClick r:id="" action="ppaction://noaction"/>
            </p:cNvPr>
            <p:cNvSpPr/>
            <p:nvPr/>
          </p:nvSpPr>
          <p:spPr>
            <a:xfrm>
              <a:off x="7772400" y="1371600"/>
              <a:ext cx="609600" cy="5334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solidFill>
                </a:rPr>
                <a:t>B</a:t>
              </a:r>
            </a:p>
          </p:txBody>
        </p:sp>
        <p:sp>
          <p:nvSpPr>
            <p:cNvPr id="10" name="Oval 9"/>
            <p:cNvSpPr/>
            <p:nvPr/>
          </p:nvSpPr>
          <p:spPr>
            <a:xfrm>
              <a:off x="7696200" y="12954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23" name="Rectangle 22"/>
          <p:cNvSpPr/>
          <p:nvPr/>
        </p:nvSpPr>
        <p:spPr>
          <a:xfrm>
            <a:off x="1219200" y="1066800"/>
            <a:ext cx="6400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b="1" dirty="0">
                <a:solidFill>
                  <a:schemeClr val="tx1"/>
                </a:solidFill>
              </a:rPr>
              <a:t>II. Capital adequacy</a:t>
            </a:r>
          </a:p>
        </p:txBody>
      </p:sp>
      <p:sp>
        <p:nvSpPr>
          <p:cNvPr id="12" name="Rectangle 11"/>
          <p:cNvSpPr/>
          <p:nvPr/>
        </p:nvSpPr>
        <p:spPr>
          <a:xfrm>
            <a:off x="1331913" y="1916113"/>
            <a:ext cx="6192837" cy="720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400" b="1" dirty="0">
                <a:solidFill>
                  <a:schemeClr val="tx1"/>
                </a:solidFill>
              </a:rPr>
              <a:t>RWA 5 : </a:t>
            </a:r>
            <a:r>
              <a:rPr lang="en-US" sz="2400" b="1" dirty="0" err="1">
                <a:solidFill>
                  <a:schemeClr val="tx1"/>
                </a:solidFill>
              </a:rPr>
              <a:t>Mudharabah</a:t>
            </a:r>
            <a:endParaRPr lang="en-US" sz="2400" b="1" dirty="0">
              <a:solidFill>
                <a:schemeClr val="tx1"/>
              </a:solidFill>
            </a:endParaRPr>
          </a:p>
        </p:txBody>
      </p:sp>
      <p:sp>
        <p:nvSpPr>
          <p:cNvPr id="13" name="Rectangle 3"/>
          <p:cNvSpPr txBox="1">
            <a:spLocks noChangeArrowheads="1"/>
          </p:cNvSpPr>
          <p:nvPr/>
        </p:nvSpPr>
        <p:spPr>
          <a:xfrm>
            <a:off x="1403350" y="2546350"/>
            <a:ext cx="6697663" cy="3403600"/>
          </a:xfrm>
          <a:prstGeom prst="rect">
            <a:avLst/>
          </a:prstGeom>
        </p:spPr>
        <p:txBody>
          <a:bodyPr/>
          <a:lstStyle/>
          <a:p>
            <a:pPr fontAlgn="auto">
              <a:lnSpc>
                <a:spcPct val="80000"/>
              </a:lnSpc>
              <a:spcBef>
                <a:spcPts val="0"/>
              </a:spcBef>
              <a:spcAft>
                <a:spcPts val="0"/>
              </a:spcAft>
              <a:defRPr/>
            </a:pPr>
            <a:r>
              <a:rPr lang="en-GB" sz="1600" dirty="0">
                <a:latin typeface="+mn-lt"/>
                <a:cs typeface="+mn-cs"/>
              </a:rPr>
              <a:t>Private commercial enterprise to undertake a business venture (other than (</a:t>
            </a:r>
            <a:r>
              <a:rPr lang="id-ID" sz="1600" dirty="0">
                <a:latin typeface="+mn-lt"/>
                <a:cs typeface="+mn-cs"/>
              </a:rPr>
              <a:t>1</a:t>
            </a:r>
            <a:r>
              <a:rPr lang="en-GB" sz="1600" dirty="0">
                <a:latin typeface="+mn-lt"/>
                <a:cs typeface="+mn-cs"/>
              </a:rPr>
              <a:t>))</a:t>
            </a:r>
            <a:r>
              <a:rPr lang="en-GB" sz="1600" i="1" dirty="0">
                <a:latin typeface="+mn-lt"/>
                <a:cs typeface="+mn-cs"/>
              </a:rPr>
              <a:t> </a:t>
            </a:r>
            <a:endParaRPr lang="id-ID" sz="1600" i="1" dirty="0">
              <a:latin typeface="+mn-lt"/>
              <a:cs typeface="+mn-cs"/>
            </a:endParaRPr>
          </a:p>
          <a:p>
            <a:pPr marL="571500" indent="-571500" fontAlgn="auto">
              <a:lnSpc>
                <a:spcPct val="80000"/>
              </a:lnSpc>
              <a:spcBef>
                <a:spcPts val="0"/>
              </a:spcBef>
              <a:spcAft>
                <a:spcPts val="0"/>
              </a:spcAft>
              <a:defRPr/>
            </a:pPr>
            <a:endParaRPr lang="en-GB" sz="1600" dirty="0">
              <a:latin typeface="+mn-lt"/>
              <a:cs typeface="+mn-cs"/>
            </a:endParaRPr>
          </a:p>
          <a:p>
            <a:pPr marL="355600" indent="-355600" fontAlgn="auto">
              <a:lnSpc>
                <a:spcPct val="80000"/>
              </a:lnSpc>
              <a:spcBef>
                <a:spcPts val="0"/>
              </a:spcBef>
              <a:spcAft>
                <a:spcPts val="0"/>
              </a:spcAft>
              <a:buSzPct val="95000"/>
              <a:buFont typeface="Wingdings" pitchFamily="2" charset="2"/>
              <a:buAutoNum type="romanLcPeriod"/>
              <a:defRPr/>
            </a:pPr>
            <a:r>
              <a:rPr lang="en-GB" sz="1600" b="1" dirty="0">
                <a:latin typeface="+mn-lt"/>
                <a:cs typeface="+mn-cs"/>
              </a:rPr>
              <a:t>Simple risk-weight method:</a:t>
            </a:r>
            <a:r>
              <a:rPr lang="en-GB" sz="1600" dirty="0">
                <a:latin typeface="+mn-lt"/>
                <a:cs typeface="+mn-cs"/>
              </a:rPr>
              <a:t> </a:t>
            </a:r>
            <a:endParaRPr lang="id-ID" sz="1600" dirty="0">
              <a:latin typeface="+mn-lt"/>
              <a:cs typeface="+mn-cs"/>
            </a:endParaRPr>
          </a:p>
          <a:p>
            <a:pPr marL="355600" lvl="2" fontAlgn="auto">
              <a:lnSpc>
                <a:spcPct val="80000"/>
              </a:lnSpc>
              <a:spcBef>
                <a:spcPts val="0"/>
              </a:spcBef>
              <a:spcAft>
                <a:spcPts val="0"/>
              </a:spcAft>
              <a:defRPr/>
            </a:pPr>
            <a:r>
              <a:rPr lang="en-GB" sz="1600" dirty="0">
                <a:latin typeface="+mn-lt"/>
                <a:cs typeface="+mn-cs"/>
              </a:rPr>
              <a:t>The RW shall be applied to the exposures (net of specific provisions) based on equity exposures in the banking book. The RW under the simple risk-weight method for equity position risk in respect of an equity exposure in a business venture shall entail a 400% for shares that are not publicly traded. </a:t>
            </a:r>
            <a:endParaRPr lang="id-ID" sz="1600" dirty="0">
              <a:latin typeface="+mn-lt"/>
              <a:cs typeface="+mn-cs"/>
            </a:endParaRPr>
          </a:p>
          <a:p>
            <a:pPr marL="1131888" lvl="2" indent="-438150" fontAlgn="auto">
              <a:lnSpc>
                <a:spcPct val="80000"/>
              </a:lnSpc>
              <a:spcBef>
                <a:spcPts val="0"/>
              </a:spcBef>
              <a:spcAft>
                <a:spcPts val="0"/>
              </a:spcAft>
              <a:defRPr/>
            </a:pPr>
            <a:endParaRPr lang="id-ID" sz="1600" dirty="0">
              <a:latin typeface="+mn-lt"/>
              <a:cs typeface="+mn-cs"/>
            </a:endParaRPr>
          </a:p>
          <a:p>
            <a:pPr marL="355600" lvl="2" fontAlgn="auto">
              <a:lnSpc>
                <a:spcPct val="80000"/>
              </a:lnSpc>
              <a:spcBef>
                <a:spcPts val="0"/>
              </a:spcBef>
              <a:spcAft>
                <a:spcPts val="0"/>
              </a:spcAft>
              <a:defRPr/>
            </a:pPr>
            <a:r>
              <a:rPr lang="en-GB" sz="1600" dirty="0">
                <a:latin typeface="+mn-lt"/>
                <a:cs typeface="+mn-cs"/>
              </a:rPr>
              <a:t>However, funds invested on a </a:t>
            </a:r>
            <a:r>
              <a:rPr lang="en-GB" sz="1600" i="1" dirty="0" err="1">
                <a:latin typeface="+mn-lt"/>
                <a:cs typeface="+mn-cs"/>
              </a:rPr>
              <a:t>Mu</a:t>
            </a:r>
            <a:r>
              <a:rPr lang="en-GB" sz="1600" dirty="0" err="1">
                <a:latin typeface="+mn-lt"/>
                <a:cs typeface="+mn-cs"/>
              </a:rPr>
              <a:t>ḍ</a:t>
            </a:r>
            <a:r>
              <a:rPr lang="en-GB" sz="1600" i="1" dirty="0" err="1">
                <a:latin typeface="+mn-lt"/>
                <a:cs typeface="+mn-cs"/>
              </a:rPr>
              <a:t>ārabah</a:t>
            </a:r>
            <a:r>
              <a:rPr lang="en-GB" sz="1600" i="1" dirty="0">
                <a:latin typeface="+mn-lt"/>
                <a:cs typeface="+mn-cs"/>
              </a:rPr>
              <a:t> </a:t>
            </a:r>
            <a:r>
              <a:rPr lang="en-GB" sz="1600" dirty="0">
                <a:latin typeface="+mn-lt"/>
                <a:cs typeface="+mn-cs"/>
              </a:rPr>
              <a:t>basis may be subject to withdrawal by the investor at short notice, and in that case may be considered as being as liquid as shares that are publicly traded. The applicable RW in such a case is 300%. </a:t>
            </a:r>
            <a:endParaRPr lang="id-ID" sz="1600" dirty="0">
              <a:latin typeface="+mn-lt"/>
              <a:cs typeface="+mn-cs"/>
            </a:endParaRPr>
          </a:p>
          <a:p>
            <a:pPr marL="1131888" lvl="2" indent="-438150" fontAlgn="auto">
              <a:lnSpc>
                <a:spcPct val="80000"/>
              </a:lnSpc>
              <a:spcBef>
                <a:spcPts val="0"/>
              </a:spcBef>
              <a:spcAft>
                <a:spcPts val="0"/>
              </a:spcAft>
              <a:defRPr/>
            </a:pPr>
            <a:endParaRPr lang="en-GB" sz="1600" dirty="0">
              <a:latin typeface="+mn-lt"/>
              <a:cs typeface="+mn-cs"/>
            </a:endParaRPr>
          </a:p>
          <a:p>
            <a:pPr marL="355600" indent="-355600" fontAlgn="auto">
              <a:lnSpc>
                <a:spcPct val="80000"/>
              </a:lnSpc>
              <a:spcBef>
                <a:spcPts val="0"/>
              </a:spcBef>
              <a:spcAft>
                <a:spcPts val="0"/>
              </a:spcAft>
              <a:buFont typeface="Wingdings" pitchFamily="2" charset="2"/>
              <a:buAutoNum type="romanLcPeriod" startAt="2"/>
              <a:defRPr/>
            </a:pPr>
            <a:r>
              <a:rPr lang="id-ID" sz="1600" b="1" dirty="0">
                <a:latin typeface="+mn-lt"/>
                <a:cs typeface="+mn-cs"/>
              </a:rPr>
              <a:t>Slotting Method </a:t>
            </a:r>
            <a:r>
              <a:rPr lang="en-GB" sz="1600" dirty="0">
                <a:latin typeface="+mn-lt"/>
                <a:cs typeface="+mn-cs"/>
              </a:rPr>
              <a:t>expertise.</a:t>
            </a:r>
          </a:p>
        </p:txBody>
      </p:sp>
      <p:pic>
        <p:nvPicPr>
          <p:cNvPr id="90119" name="Picture 4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5516563"/>
            <a:ext cx="61214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01802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Grp="1" noChangeArrowheads="1"/>
          </p:cNvSpPr>
          <p:nvPr>
            <p:ph type="sldNum" sz="quarter" idx="10"/>
          </p:nvPr>
        </p:nvSpPr>
        <p:spPr/>
        <p:txBody>
          <a:bodyPr/>
          <a:lstStyle/>
          <a:p>
            <a:pPr>
              <a:defRPr/>
            </a:pPr>
            <a:fld id="{75954645-A495-4496-A453-66DEA49CE7A6}" type="slidenum">
              <a:rPr lang="en-US" smtClean="0"/>
              <a:pPr>
                <a:defRPr/>
              </a:pPr>
              <a:t>29</a:t>
            </a:fld>
            <a:endParaRPr lang="en-US" smtClean="0"/>
          </a:p>
        </p:txBody>
      </p:sp>
      <p:cxnSp>
        <p:nvCxnSpPr>
          <p:cNvPr id="14" name="Straight Connector 13"/>
          <p:cNvCxnSpPr/>
          <p:nvPr/>
        </p:nvCxnSpPr>
        <p:spPr>
          <a:xfrm>
            <a:off x="1295400" y="1674813"/>
            <a:ext cx="63246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9875" name="Group 15"/>
          <p:cNvGrpSpPr>
            <a:grpSpLocks/>
          </p:cNvGrpSpPr>
          <p:nvPr/>
        </p:nvGrpSpPr>
        <p:grpSpPr bwMode="auto">
          <a:xfrm>
            <a:off x="7696200" y="1295400"/>
            <a:ext cx="762000" cy="685800"/>
            <a:chOff x="7696200" y="1295400"/>
            <a:chExt cx="762000" cy="685800"/>
          </a:xfrm>
        </p:grpSpPr>
        <p:sp>
          <p:nvSpPr>
            <p:cNvPr id="9" name="Oval 8">
              <a:hlinkClick r:id="" action="ppaction://noaction"/>
            </p:cNvPr>
            <p:cNvSpPr/>
            <p:nvPr/>
          </p:nvSpPr>
          <p:spPr>
            <a:xfrm>
              <a:off x="7772400" y="1371600"/>
              <a:ext cx="609600" cy="5334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solidFill>
                </a:rPr>
                <a:t>B</a:t>
              </a:r>
            </a:p>
          </p:txBody>
        </p:sp>
        <p:sp>
          <p:nvSpPr>
            <p:cNvPr id="10" name="Oval 9"/>
            <p:cNvSpPr/>
            <p:nvPr/>
          </p:nvSpPr>
          <p:spPr>
            <a:xfrm>
              <a:off x="7696200" y="1295400"/>
              <a:ext cx="762000" cy="6858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23" name="Rectangle 22"/>
          <p:cNvSpPr/>
          <p:nvPr/>
        </p:nvSpPr>
        <p:spPr>
          <a:xfrm>
            <a:off x="1219200" y="1066800"/>
            <a:ext cx="6400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b="1" dirty="0">
                <a:solidFill>
                  <a:schemeClr val="tx1"/>
                </a:solidFill>
              </a:rPr>
              <a:t>II. Capital adequacy</a:t>
            </a:r>
          </a:p>
        </p:txBody>
      </p:sp>
      <p:sp>
        <p:nvSpPr>
          <p:cNvPr id="12" name="Rectangle 11"/>
          <p:cNvSpPr/>
          <p:nvPr/>
        </p:nvSpPr>
        <p:spPr>
          <a:xfrm>
            <a:off x="1331913" y="1916113"/>
            <a:ext cx="6192837" cy="720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400" b="1" dirty="0">
                <a:solidFill>
                  <a:schemeClr val="tx1"/>
                </a:solidFill>
              </a:rPr>
              <a:t>RWA 5 : </a:t>
            </a:r>
            <a:r>
              <a:rPr lang="en-US" sz="2400" b="1" dirty="0" err="1">
                <a:solidFill>
                  <a:schemeClr val="tx1"/>
                </a:solidFill>
              </a:rPr>
              <a:t>Musharakah</a:t>
            </a:r>
            <a:endParaRPr lang="en-US" sz="2400" b="1" dirty="0">
              <a:solidFill>
                <a:schemeClr val="tx1"/>
              </a:solidFill>
            </a:endParaRPr>
          </a:p>
        </p:txBody>
      </p:sp>
      <p:sp>
        <p:nvSpPr>
          <p:cNvPr id="13" name="Rectangle 3"/>
          <p:cNvSpPr txBox="1">
            <a:spLocks noChangeArrowheads="1"/>
          </p:cNvSpPr>
          <p:nvPr/>
        </p:nvSpPr>
        <p:spPr>
          <a:xfrm>
            <a:off x="1403350" y="2546350"/>
            <a:ext cx="6697663" cy="3546475"/>
          </a:xfrm>
          <a:prstGeom prst="rect">
            <a:avLst/>
          </a:prstGeom>
        </p:spPr>
        <p:txBody>
          <a:bodyPr/>
          <a:lstStyle/>
          <a:p>
            <a:pPr marL="355600" indent="-355600" fontAlgn="auto">
              <a:spcBef>
                <a:spcPts val="0"/>
              </a:spcBef>
              <a:spcAft>
                <a:spcPts val="0"/>
              </a:spcAft>
              <a:buClr>
                <a:schemeClr val="tx2"/>
              </a:buClr>
              <a:buSzPct val="70000"/>
              <a:buFont typeface="Wingdings" pitchFamily="2" charset="2"/>
              <a:buNone/>
              <a:defRPr/>
            </a:pPr>
            <a:r>
              <a:rPr lang="id-ID" sz="1600" dirty="0">
                <a:latin typeface="+mn-lt"/>
                <a:cs typeface="+mn-cs"/>
              </a:rPr>
              <a:t>1. </a:t>
            </a:r>
            <a:r>
              <a:rPr lang="en-US" sz="1600" dirty="0">
                <a:latin typeface="+mn-lt"/>
                <a:cs typeface="+mn-cs"/>
              </a:rPr>
              <a:t>	</a:t>
            </a:r>
            <a:r>
              <a:rPr lang="en-GB" sz="1600" dirty="0">
                <a:latin typeface="+mn-lt"/>
                <a:cs typeface="+mn-cs"/>
              </a:rPr>
              <a:t>Private commercial enterprise to undertake trading activities in the foreign exchange, share and/or commodity</a:t>
            </a:r>
            <a:endParaRPr lang="id-ID" sz="1600" dirty="0">
              <a:latin typeface="+mn-lt"/>
              <a:cs typeface="+mn-cs"/>
            </a:endParaRPr>
          </a:p>
          <a:p>
            <a:pPr marL="271463" indent="-271463" fontAlgn="auto">
              <a:spcBef>
                <a:spcPts val="0"/>
              </a:spcBef>
              <a:spcAft>
                <a:spcPts val="0"/>
              </a:spcAft>
              <a:buClr>
                <a:schemeClr val="tx2"/>
              </a:buClr>
              <a:buSzPct val="70000"/>
              <a:buFont typeface="Wingdings" pitchFamily="2" charset="2"/>
              <a:buNone/>
              <a:defRPr/>
            </a:pPr>
            <a:endParaRPr lang="id-ID" sz="1600" dirty="0">
              <a:latin typeface="+mn-lt"/>
              <a:cs typeface="+mn-cs"/>
            </a:endParaRPr>
          </a:p>
          <a:p>
            <a:pPr marL="712788" indent="-355600" fontAlgn="auto">
              <a:spcBef>
                <a:spcPts val="0"/>
              </a:spcBef>
              <a:spcAft>
                <a:spcPts val="0"/>
              </a:spcAft>
              <a:buClr>
                <a:schemeClr val="tx2"/>
              </a:buClr>
              <a:buSzPct val="70000"/>
              <a:buFont typeface="Wingdings" pitchFamily="2" charset="2"/>
              <a:buNone/>
              <a:defRPr/>
            </a:pPr>
            <a:r>
              <a:rPr lang="en-US" sz="1600" dirty="0">
                <a:latin typeface="+mn-lt"/>
                <a:cs typeface="+mn-cs"/>
              </a:rPr>
              <a:t>-</a:t>
            </a:r>
            <a:r>
              <a:rPr lang="id-ID" sz="1600" dirty="0">
                <a:latin typeface="+mn-lt"/>
                <a:cs typeface="+mn-cs"/>
              </a:rPr>
              <a:t>	</a:t>
            </a:r>
            <a:r>
              <a:rPr lang="en-GB" sz="1600" dirty="0">
                <a:latin typeface="+mn-lt"/>
                <a:cs typeface="+mn-cs"/>
              </a:rPr>
              <a:t>The RW of a </a:t>
            </a:r>
            <a:r>
              <a:rPr lang="en-GB" sz="1600" dirty="0" err="1">
                <a:latin typeface="+mn-lt"/>
                <a:cs typeface="+mn-cs"/>
              </a:rPr>
              <a:t>Mushārakah</a:t>
            </a:r>
            <a:r>
              <a:rPr lang="en-GB" sz="1600" dirty="0">
                <a:latin typeface="+mn-lt"/>
                <a:cs typeface="+mn-cs"/>
              </a:rPr>
              <a:t> that invests in quoted shares shall be measured according to the equity position risk approach where positions in assets tradable in markets will qualify for treatment as equity position risk in the trading book, which would incur a total capital charge of 16% (equivalent to 200% RW). </a:t>
            </a:r>
            <a:endParaRPr lang="id-ID" sz="1600" dirty="0">
              <a:latin typeface="+mn-lt"/>
              <a:cs typeface="+mn-cs"/>
            </a:endParaRPr>
          </a:p>
          <a:p>
            <a:pPr marL="712788" indent="-355600" fontAlgn="auto">
              <a:spcBef>
                <a:spcPts val="0"/>
              </a:spcBef>
              <a:spcAft>
                <a:spcPts val="0"/>
              </a:spcAft>
              <a:buClr>
                <a:schemeClr val="tx2"/>
              </a:buClr>
              <a:buSzPct val="70000"/>
              <a:buFont typeface="Wingdings" pitchFamily="2" charset="2"/>
              <a:buNone/>
              <a:defRPr/>
            </a:pPr>
            <a:endParaRPr lang="id-ID" sz="1600" dirty="0">
              <a:latin typeface="+mn-lt"/>
              <a:cs typeface="+mn-cs"/>
            </a:endParaRPr>
          </a:p>
          <a:p>
            <a:pPr marL="712788" indent="-355600" fontAlgn="auto">
              <a:spcBef>
                <a:spcPts val="0"/>
              </a:spcBef>
              <a:spcAft>
                <a:spcPts val="0"/>
              </a:spcAft>
              <a:buClr>
                <a:schemeClr val="tx2"/>
              </a:buClr>
              <a:buSzPct val="70000"/>
              <a:buFont typeface="Wingdings" pitchFamily="2" charset="2"/>
              <a:buNone/>
              <a:defRPr/>
            </a:pPr>
            <a:r>
              <a:rPr lang="en-US" sz="1600" dirty="0">
                <a:latin typeface="+mn-lt"/>
                <a:cs typeface="+mn-cs"/>
              </a:rPr>
              <a:t>-</a:t>
            </a:r>
            <a:r>
              <a:rPr lang="id-ID" sz="1600" dirty="0">
                <a:latin typeface="+mn-lt"/>
                <a:cs typeface="+mn-cs"/>
              </a:rPr>
              <a:t>	</a:t>
            </a:r>
            <a:r>
              <a:rPr lang="en-GB" sz="1600" dirty="0">
                <a:latin typeface="+mn-lt"/>
                <a:cs typeface="+mn-cs"/>
              </a:rPr>
              <a:t>The capital charge can be reduced to 12% (equivalent to 150% RW) for a portfolio that is both liquid and well-diversified, subject to meeting the criteria as determined by the supervisory authorities</a:t>
            </a:r>
          </a:p>
          <a:p>
            <a:pPr marL="571500" indent="-571500" fontAlgn="auto">
              <a:lnSpc>
                <a:spcPct val="80000"/>
              </a:lnSpc>
              <a:spcBef>
                <a:spcPts val="0"/>
              </a:spcBef>
              <a:spcAft>
                <a:spcPts val="0"/>
              </a:spcAft>
              <a:defRPr/>
            </a:pPr>
            <a:endParaRPr lang="en-GB" sz="1600" dirty="0">
              <a:latin typeface="+mn-lt"/>
              <a:cs typeface="+mn-cs"/>
            </a:endParaRPr>
          </a:p>
          <a:p>
            <a:pPr fontAlgn="auto">
              <a:lnSpc>
                <a:spcPct val="80000"/>
              </a:lnSpc>
              <a:spcBef>
                <a:spcPts val="0"/>
              </a:spcBef>
              <a:spcAft>
                <a:spcPts val="0"/>
              </a:spcAft>
              <a:defRPr/>
            </a:pPr>
            <a:endParaRPr lang="en-GB" sz="1600" dirty="0">
              <a:latin typeface="+mn-lt"/>
              <a:cs typeface="+mn-cs"/>
            </a:endParaRPr>
          </a:p>
        </p:txBody>
      </p:sp>
    </p:spTree>
    <p:extLst>
      <p:ext uri="{BB962C8B-B14F-4D97-AF65-F5344CB8AC3E}">
        <p14:creationId xmlns:p14="http://schemas.microsoft.com/office/powerpoint/2010/main" val="3499147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85800" y="1600200"/>
            <a:ext cx="7848600" cy="3785652"/>
          </a:xfrm>
          <a:prstGeom prst="rect">
            <a:avLst/>
          </a:prstGeom>
          <a:solidFill>
            <a:schemeClr val="accent6"/>
          </a:solidFill>
        </p:spPr>
        <p:txBody>
          <a:bodyPr wrap="square" rtlCol="0">
            <a:spAutoFit/>
          </a:bodyPr>
          <a:lstStyle/>
          <a:p>
            <a:pPr>
              <a:buClr>
                <a:srgbClr val="FFC000"/>
              </a:buClr>
            </a:pPr>
            <a:r>
              <a:rPr lang="en-US" sz="2000" b="1" dirty="0" smtClean="0">
                <a:latin typeface="Times New Roman" pitchFamily="18" charset="0"/>
                <a:cs typeface="Times New Roman" pitchFamily="18" charset="0"/>
              </a:rPr>
              <a:t>Islamic Capital Market (ICM) constitutes a segment of the wider global securities market, the regulatory health and proper functioning of which falls within IOSCO’s objectives</a:t>
            </a:r>
          </a:p>
          <a:p>
            <a:pPr marL="285750" indent="-285750">
              <a:buClr>
                <a:srgbClr val="FFC000"/>
              </a:buClr>
              <a:buFont typeface="Wingdings" panose="05000000000000000000" pitchFamily="2" charset="2"/>
              <a:buChar char="ü"/>
            </a:pPr>
            <a:r>
              <a:rPr lang="en-US" b="1" dirty="0" smtClean="0">
                <a:latin typeface="Times New Roman" pitchFamily="18" charset="0"/>
                <a:cs typeface="Times New Roman" pitchFamily="18" charset="0"/>
              </a:rPr>
              <a:t>A capital market with a sound regulatory framework and appropriate supporting infrastructure must first be present in order to nurture and support an ICM component</a:t>
            </a:r>
          </a:p>
          <a:p>
            <a:pPr marL="285750" indent="-285750">
              <a:buClr>
                <a:srgbClr val="FFC000"/>
              </a:buClr>
              <a:buFont typeface="Wingdings" panose="05000000000000000000" pitchFamily="2" charset="2"/>
              <a:buChar char="ü"/>
            </a:pPr>
            <a:r>
              <a:rPr lang="en-US" b="1" dirty="0" smtClean="0">
                <a:latin typeface="Times New Roman" pitchFamily="18" charset="0"/>
                <a:cs typeface="Times New Roman" pitchFamily="18" charset="0"/>
              </a:rPr>
              <a:t>While conventional principles of securities regulation may be applied to ICM, there may be, in certain instances, a need for more specific guidelines to be introduced to ensure that the unique aspects of ICM products are appropriately regulated</a:t>
            </a:r>
          </a:p>
          <a:p>
            <a:pPr marL="285750" indent="-285750">
              <a:buClr>
                <a:srgbClr val="FFC000"/>
              </a:buClr>
              <a:buFont typeface="Wingdings" panose="05000000000000000000" pitchFamily="2" charset="2"/>
              <a:buChar char="ü"/>
            </a:pPr>
            <a:r>
              <a:rPr lang="en-US" b="1" dirty="0" smtClean="0">
                <a:latin typeface="Times New Roman" pitchFamily="18" charset="0"/>
                <a:cs typeface="Times New Roman" pitchFamily="18" charset="0"/>
              </a:rPr>
              <a:t>There is no need to formulate separate regulatory principles for ICM. By extension, IOSCO’s objectives and principles of securities regulation can be applied to ICM</a:t>
            </a:r>
          </a:p>
        </p:txBody>
      </p:sp>
      <p:sp>
        <p:nvSpPr>
          <p:cNvPr id="10" name="TextBox 9"/>
          <p:cNvSpPr txBox="1"/>
          <p:nvPr/>
        </p:nvSpPr>
        <p:spPr>
          <a:xfrm>
            <a:off x="914400" y="152400"/>
            <a:ext cx="7772400" cy="954107"/>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IOSCO Islamic Capital Market (ICM) Taskforce Report 2004</a:t>
            </a:r>
            <a:endParaRPr lang="en-US" sz="2800" b="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431718459"/>
              </p:ext>
            </p:extLst>
          </p:nvPr>
        </p:nvGraphicFramePr>
        <p:xfrm>
          <a:off x="685800" y="5385852"/>
          <a:ext cx="7848600" cy="1310640"/>
        </p:xfrm>
        <a:graphic>
          <a:graphicData uri="http://schemas.openxmlformats.org/drawingml/2006/table">
            <a:tbl>
              <a:tblPr firstRow="1" bandRow="1">
                <a:tableStyleId>{5C22544A-7EE6-4342-B048-85BDC9FD1C3A}</a:tableStyleId>
              </a:tblPr>
              <a:tblGrid>
                <a:gridCol w="7848600"/>
              </a:tblGrid>
              <a:tr h="11673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Times New Roman" pitchFamily="18" charset="0"/>
                          <a:cs typeface="Times New Roman" pitchFamily="18" charset="0"/>
                        </a:rPr>
                        <a:t>Reaffirmed in 2008 - Analysis of Application of IOSCO’s Objectives and Principles of Securities Regulation for Islamic Securities Products 2008</a:t>
                      </a:r>
                    </a:p>
                    <a:p>
                      <a:endParaRPr lang="en-US" sz="2000" dirty="0"/>
                    </a:p>
                  </a:txBody>
                  <a:tcPr/>
                </a:tc>
              </a:tr>
            </a:tbl>
          </a:graphicData>
        </a:graphic>
      </p:graphicFrame>
    </p:spTree>
    <p:extLst>
      <p:ext uri="{BB962C8B-B14F-4D97-AF65-F5344CB8AC3E}">
        <p14:creationId xmlns:p14="http://schemas.microsoft.com/office/powerpoint/2010/main" val="780401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152400"/>
            <a:ext cx="7772400" cy="954107"/>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Universal principles of </a:t>
            </a:r>
            <a:r>
              <a:rPr lang="en-US" sz="2800" b="1" dirty="0">
                <a:latin typeface="Times New Roman" pitchFamily="18" charset="0"/>
                <a:cs typeface="Times New Roman" pitchFamily="18" charset="0"/>
              </a:rPr>
              <a:t>s</a:t>
            </a:r>
            <a:r>
              <a:rPr lang="en-US" sz="2800" b="1" dirty="0" smtClean="0">
                <a:latin typeface="Times New Roman" pitchFamily="18" charset="0"/>
                <a:cs typeface="Times New Roman" pitchFamily="18" charset="0"/>
              </a:rPr>
              <a:t>ecurities </a:t>
            </a:r>
            <a:r>
              <a:rPr lang="en-US" sz="2800" b="1" dirty="0">
                <a:latin typeface="Times New Roman" pitchFamily="18" charset="0"/>
                <a:cs typeface="Times New Roman" pitchFamily="18" charset="0"/>
              </a:rPr>
              <a:t>r</a:t>
            </a:r>
            <a:r>
              <a:rPr lang="en-US" sz="2800" b="1" dirty="0" smtClean="0">
                <a:latin typeface="Times New Roman" pitchFamily="18" charset="0"/>
                <a:cs typeface="Times New Roman" pitchFamily="18" charset="0"/>
              </a:rPr>
              <a:t>egulation equally </a:t>
            </a:r>
            <a:r>
              <a:rPr lang="en-US" sz="2800" b="1" dirty="0" smtClean="0">
                <a:latin typeface="Times New Roman" pitchFamily="18" charset="0"/>
                <a:cs typeface="Times New Roman" pitchFamily="18" charset="0"/>
              </a:rPr>
              <a:t>apply </a:t>
            </a:r>
            <a:r>
              <a:rPr lang="en-US" sz="2800" b="1" dirty="0" smtClean="0">
                <a:latin typeface="Times New Roman" pitchFamily="18" charset="0"/>
                <a:cs typeface="Times New Roman" pitchFamily="18" charset="0"/>
              </a:rPr>
              <a:t>to ICM &amp; </a:t>
            </a:r>
            <a:r>
              <a:rPr lang="en-US" sz="2800" b="1" i="1" dirty="0" err="1" smtClean="0">
                <a:latin typeface="Times New Roman" pitchFamily="18" charset="0"/>
                <a:cs typeface="Times New Roman" pitchFamily="18" charset="0"/>
              </a:rPr>
              <a:t>Sukuk</a:t>
            </a:r>
            <a:endParaRPr lang="en-US" sz="2800" b="1" i="1" dirty="0">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B11433-F193-45B8-8F02-4403764EAABF}"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543631716"/>
              </p:ext>
            </p:extLst>
          </p:nvPr>
        </p:nvGraphicFramePr>
        <p:xfrm>
          <a:off x="1066800" y="1219200"/>
          <a:ext cx="2057400" cy="1524000"/>
        </p:xfrm>
        <a:graphic>
          <a:graphicData uri="http://schemas.openxmlformats.org/drawingml/2006/table">
            <a:tbl>
              <a:tblPr firstRow="1" bandRow="1">
                <a:tableStyleId>{5C22544A-7EE6-4342-B048-85BDC9FD1C3A}</a:tableStyleId>
              </a:tblPr>
              <a:tblGrid>
                <a:gridCol w="2057400"/>
              </a:tblGrid>
              <a:tr h="1524000">
                <a:tc>
                  <a:txBody>
                    <a:bodyPr/>
                    <a:lstStyle/>
                    <a:p>
                      <a:pPr algn="ctr"/>
                      <a:r>
                        <a:rPr lang="en-US" sz="2400" dirty="0" smtClean="0"/>
                        <a:t>Protection</a:t>
                      </a:r>
                      <a:r>
                        <a:rPr lang="en-US" sz="2400" baseline="0" dirty="0" smtClean="0"/>
                        <a:t> </a:t>
                      </a:r>
                    </a:p>
                    <a:p>
                      <a:pPr algn="ctr"/>
                      <a:r>
                        <a:rPr lang="en-US" sz="2400" baseline="0" dirty="0" smtClean="0"/>
                        <a:t>of</a:t>
                      </a:r>
                    </a:p>
                    <a:p>
                      <a:pPr algn="ctr"/>
                      <a:r>
                        <a:rPr lang="en-US" sz="2400" baseline="0" dirty="0" smtClean="0"/>
                        <a:t> Investors</a:t>
                      </a:r>
                      <a:endParaRPr lang="en-US" sz="2400" dirty="0"/>
                    </a:p>
                  </a:txBody>
                  <a:tcPr>
                    <a:solidFill>
                      <a:schemeClr val="accent6">
                        <a:lumMod val="75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201717035"/>
              </p:ext>
            </p:extLst>
          </p:nvPr>
        </p:nvGraphicFramePr>
        <p:xfrm>
          <a:off x="1066800" y="2971800"/>
          <a:ext cx="2057400" cy="2286000"/>
        </p:xfrm>
        <a:graphic>
          <a:graphicData uri="http://schemas.openxmlformats.org/drawingml/2006/table">
            <a:tbl>
              <a:tblPr firstRow="1" bandRow="1">
                <a:tableStyleId>{5C22544A-7EE6-4342-B048-85BDC9FD1C3A}</a:tableStyleId>
              </a:tblPr>
              <a:tblGrid>
                <a:gridCol w="2057400"/>
              </a:tblGrid>
              <a:tr h="1463040">
                <a:tc>
                  <a:txBody>
                    <a:bodyPr/>
                    <a:lstStyle/>
                    <a:p>
                      <a:r>
                        <a:rPr lang="en-US" sz="2400" dirty="0" smtClean="0">
                          <a:solidFill>
                            <a:schemeClr val="tx1"/>
                          </a:solidFill>
                        </a:rPr>
                        <a:t>Ensuring markets are fair, efficient &amp; </a:t>
                      </a:r>
                    </a:p>
                    <a:p>
                      <a:r>
                        <a:rPr lang="en-US" sz="2400" dirty="0" smtClean="0">
                          <a:solidFill>
                            <a:schemeClr val="tx1"/>
                          </a:solidFill>
                        </a:rPr>
                        <a:t>transparent</a:t>
                      </a:r>
                    </a:p>
                    <a:p>
                      <a:endParaRPr lang="en-US" sz="2400" dirty="0">
                        <a:solidFill>
                          <a:schemeClr val="tx1"/>
                        </a:solidFill>
                      </a:endParaRPr>
                    </a:p>
                  </a:txBody>
                  <a:tcPr>
                    <a:solidFill>
                      <a:schemeClr val="accent5">
                        <a:lumMod val="60000"/>
                        <a:lumOff val="40000"/>
                      </a:schemeClr>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078480760"/>
              </p:ext>
            </p:extLst>
          </p:nvPr>
        </p:nvGraphicFramePr>
        <p:xfrm>
          <a:off x="1066800" y="5105400"/>
          <a:ext cx="2057400" cy="1600200"/>
        </p:xfrm>
        <a:graphic>
          <a:graphicData uri="http://schemas.openxmlformats.org/drawingml/2006/table">
            <a:tbl>
              <a:tblPr firstRow="1" bandRow="1">
                <a:tableStyleId>{5C22544A-7EE6-4342-B048-85BDC9FD1C3A}</a:tableStyleId>
              </a:tblPr>
              <a:tblGrid>
                <a:gridCol w="2057400"/>
              </a:tblGrid>
              <a:tr h="1600200">
                <a:tc>
                  <a:txBody>
                    <a:bodyPr/>
                    <a:lstStyle/>
                    <a:p>
                      <a:r>
                        <a:rPr lang="en-US" sz="2400" dirty="0" smtClean="0"/>
                        <a:t>Reduction of systemic risks</a:t>
                      </a:r>
                      <a:endParaRPr lang="en-US" sz="2400" dirty="0"/>
                    </a:p>
                  </a:txBody>
                  <a:tcPr>
                    <a:solidFill>
                      <a:srgbClr val="FF0000"/>
                    </a:solidFill>
                  </a:tcPr>
                </a:tc>
              </a:tr>
            </a:tbl>
          </a:graphicData>
        </a:graphic>
      </p:graphicFrame>
      <p:sp>
        <p:nvSpPr>
          <p:cNvPr id="5" name="Pentagon 4"/>
          <p:cNvSpPr/>
          <p:nvPr/>
        </p:nvSpPr>
        <p:spPr>
          <a:xfrm>
            <a:off x="3222171" y="3124200"/>
            <a:ext cx="740229" cy="1752600"/>
          </a:xfrm>
          <a:prstGeom prst="homePlate">
            <a:avLst>
              <a:gd name="adj" fmla="val 60084"/>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661640420"/>
              </p:ext>
            </p:extLst>
          </p:nvPr>
        </p:nvGraphicFramePr>
        <p:xfrm>
          <a:off x="4114800" y="1219200"/>
          <a:ext cx="4800600" cy="5486400"/>
        </p:xfrm>
        <a:graphic>
          <a:graphicData uri="http://schemas.openxmlformats.org/drawingml/2006/table">
            <a:tbl>
              <a:tblPr firstRow="1" bandRow="1">
                <a:tableStyleId>{5C22544A-7EE6-4342-B048-85BDC9FD1C3A}</a:tableStyleId>
              </a:tblPr>
              <a:tblGrid>
                <a:gridCol w="4800600"/>
              </a:tblGrid>
              <a:tr h="5486400">
                <a:tc>
                  <a:txBody>
                    <a:bodyPr/>
                    <a:lstStyle/>
                    <a:p>
                      <a:pPr marL="285750" indent="-285750">
                        <a:buFont typeface="Wingdings" panose="05000000000000000000" pitchFamily="2" charset="2"/>
                        <a:buChar char="ü"/>
                      </a:pPr>
                      <a:r>
                        <a:rPr lang="en-US" sz="2200" dirty="0" smtClean="0"/>
                        <a:t>Products and</a:t>
                      </a:r>
                      <a:r>
                        <a:rPr lang="en-US" sz="2200" baseline="0" dirty="0" smtClean="0"/>
                        <a:t> services must be true to label</a:t>
                      </a:r>
                    </a:p>
                    <a:p>
                      <a:pPr marL="285750" indent="-285750">
                        <a:buFont typeface="Wingdings" panose="05000000000000000000" pitchFamily="2" charset="2"/>
                        <a:buChar char="ü"/>
                      </a:pPr>
                      <a:r>
                        <a:rPr lang="en-US" sz="2200" baseline="0" dirty="0" smtClean="0"/>
                        <a:t>Leverage on existing legal and regulatory infrastructure wherever possible</a:t>
                      </a:r>
                    </a:p>
                    <a:p>
                      <a:pPr marL="285750" indent="-285750">
                        <a:buFont typeface="Wingdings" panose="05000000000000000000" pitchFamily="2" charset="2"/>
                        <a:buChar char="ü"/>
                      </a:pPr>
                      <a:r>
                        <a:rPr lang="en-US" sz="2200" baseline="0" dirty="0" smtClean="0"/>
                        <a:t>Additional disclosures where necessary</a:t>
                      </a:r>
                    </a:p>
                    <a:p>
                      <a:pPr marL="285750" indent="-285750">
                        <a:buFont typeface="Wingdings" panose="05000000000000000000" pitchFamily="2" charset="2"/>
                        <a:buChar char="ü"/>
                      </a:pPr>
                      <a:r>
                        <a:rPr lang="en-US" sz="2200" baseline="0" dirty="0" smtClean="0"/>
                        <a:t>Opportunities for regulatory arbitrage must be minimized</a:t>
                      </a:r>
                    </a:p>
                    <a:p>
                      <a:pPr marL="285750" indent="-285750">
                        <a:buFont typeface="Wingdings" panose="05000000000000000000" pitchFamily="2" charset="2"/>
                        <a:buChar char="ü"/>
                      </a:pPr>
                      <a:r>
                        <a:rPr lang="en-US" sz="2200" baseline="0" dirty="0" smtClean="0"/>
                        <a:t>Trust in the system to be safeguarded</a:t>
                      </a:r>
                    </a:p>
                    <a:p>
                      <a:pPr marL="285750" indent="-285750">
                        <a:buFont typeface="Wingdings" panose="05000000000000000000" pitchFamily="2" charset="2"/>
                        <a:buChar char="ü"/>
                      </a:pPr>
                      <a:r>
                        <a:rPr lang="en-US" sz="2200" baseline="0" dirty="0" smtClean="0"/>
                        <a:t>Benchmark against international standards</a:t>
                      </a:r>
                    </a:p>
                    <a:p>
                      <a:pPr marL="742950" lvl="1" indent="-285750">
                        <a:buFont typeface="Wingdings" panose="05000000000000000000" pitchFamily="2" charset="2"/>
                        <a:buChar char="Ø"/>
                      </a:pPr>
                      <a:r>
                        <a:rPr lang="en-US" sz="2000" baseline="0" dirty="0" smtClean="0"/>
                        <a:t>Standards of documentation</a:t>
                      </a:r>
                    </a:p>
                    <a:p>
                      <a:pPr marL="742950" lvl="1" indent="-285750">
                        <a:buFont typeface="Wingdings" panose="05000000000000000000" pitchFamily="2" charset="2"/>
                        <a:buChar char="Ø"/>
                      </a:pPr>
                      <a:r>
                        <a:rPr lang="en-US" sz="2000" baseline="0" dirty="0" smtClean="0"/>
                        <a:t>Governance structures &amp; practices</a:t>
                      </a:r>
                    </a:p>
                    <a:p>
                      <a:pPr marL="742950" lvl="1" indent="-285750">
                        <a:buFont typeface="Wingdings" panose="05000000000000000000" pitchFamily="2" charset="2"/>
                        <a:buChar char="Ø"/>
                      </a:pPr>
                      <a:r>
                        <a:rPr lang="en-US" sz="2000" baseline="0" dirty="0" smtClean="0"/>
                        <a:t>Levels of transparency &amp; disclosures</a:t>
                      </a:r>
                    </a:p>
                  </a:txBody>
                  <a:tcPr>
                    <a:solidFill>
                      <a:schemeClr val="accent1">
                        <a:lumMod val="75000"/>
                      </a:schemeClr>
                    </a:solidFill>
                  </a:tcPr>
                </a:tc>
              </a:tr>
            </a:tbl>
          </a:graphicData>
        </a:graphic>
      </p:graphicFrame>
    </p:spTree>
    <p:extLst>
      <p:ext uri="{BB962C8B-B14F-4D97-AF65-F5344CB8AC3E}">
        <p14:creationId xmlns:p14="http://schemas.microsoft.com/office/powerpoint/2010/main" val="4225502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2"/>
          <p:cNvSpPr>
            <a:spLocks noGrp="1"/>
          </p:cNvSpPr>
          <p:nvPr>
            <p:ph type="sldNum" sz="quarter" idx="12"/>
          </p:nvPr>
        </p:nvSpPr>
        <p:spPr/>
        <p:txBody>
          <a:bodyPr/>
          <a:lstStyle/>
          <a:p>
            <a:pPr>
              <a:defRPr/>
            </a:pPr>
            <a:fld id="{B5022842-181B-4290-880A-3DB3671DC05E}" type="slidenum">
              <a:rPr lang="en-US"/>
              <a:pPr>
                <a:defRPr/>
              </a:pPr>
              <a:t>5</a:t>
            </a:fld>
            <a:endParaRPr lang="en-US"/>
          </a:p>
        </p:txBody>
      </p:sp>
      <p:sp>
        <p:nvSpPr>
          <p:cNvPr id="7171" name="Rectangle 2"/>
          <p:cNvSpPr>
            <a:spLocks noChangeArrowheads="1"/>
          </p:cNvSpPr>
          <p:nvPr/>
        </p:nvSpPr>
        <p:spPr bwMode="auto">
          <a:xfrm>
            <a:off x="261938" y="193674"/>
            <a:ext cx="8707437" cy="87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lnSpc>
                <a:spcPct val="90000"/>
              </a:lnSpc>
            </a:pPr>
            <a:r>
              <a:rPr lang="en-US" sz="2600" b="1" dirty="0">
                <a:latin typeface="Arial" pitchFamily="34" charset="0"/>
              </a:rPr>
              <a:t>Fair, </a:t>
            </a:r>
            <a:r>
              <a:rPr lang="en-US" sz="2600" b="1" dirty="0" smtClean="0">
                <a:latin typeface="Arial" pitchFamily="34" charset="0"/>
              </a:rPr>
              <a:t>efficient </a:t>
            </a:r>
            <a:r>
              <a:rPr lang="en-US" sz="2600" b="1" dirty="0">
                <a:latin typeface="Arial" pitchFamily="34" charset="0"/>
              </a:rPr>
              <a:t>&amp; </a:t>
            </a:r>
            <a:r>
              <a:rPr lang="en-US" sz="2600" b="1" dirty="0" smtClean="0">
                <a:latin typeface="Arial" pitchFamily="34" charset="0"/>
              </a:rPr>
              <a:t>transparent framework </a:t>
            </a:r>
            <a:r>
              <a:rPr lang="en-US" sz="2600" b="1" dirty="0" smtClean="0">
                <a:latin typeface="Arial" pitchFamily="34" charset="0"/>
              </a:rPr>
              <a:t>applicable </a:t>
            </a:r>
            <a:r>
              <a:rPr lang="en-US" sz="2600" b="1" dirty="0" smtClean="0">
                <a:latin typeface="Arial" pitchFamily="34" charset="0"/>
              </a:rPr>
              <a:t>to </a:t>
            </a:r>
            <a:r>
              <a:rPr lang="en-US" sz="2600" b="1" i="1" dirty="0" err="1" smtClean="0">
                <a:latin typeface="Arial" pitchFamily="34" charset="0"/>
              </a:rPr>
              <a:t>Sukuk</a:t>
            </a:r>
            <a:r>
              <a:rPr lang="en-US" sz="2600" b="1" dirty="0" smtClean="0">
                <a:latin typeface="Arial" pitchFamily="34" charset="0"/>
              </a:rPr>
              <a:t> </a:t>
            </a:r>
            <a:r>
              <a:rPr lang="en-US" sz="2600" b="1" dirty="0" smtClean="0">
                <a:latin typeface="Arial" pitchFamily="34" charset="0"/>
              </a:rPr>
              <a:t>markets...</a:t>
            </a:r>
            <a:endParaRPr lang="en-US" sz="2600" b="1" dirty="0">
              <a:latin typeface="Arial" pitchFamily="34" charset="0"/>
            </a:endParaRPr>
          </a:p>
        </p:txBody>
      </p:sp>
      <p:sp>
        <p:nvSpPr>
          <p:cNvPr id="7172" name="Rectangle 3"/>
          <p:cNvSpPr>
            <a:spLocks noChangeArrowheads="1"/>
          </p:cNvSpPr>
          <p:nvPr/>
        </p:nvSpPr>
        <p:spPr bwMode="auto">
          <a:xfrm>
            <a:off x="914400" y="5257800"/>
            <a:ext cx="6858000"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endParaRPr lang="en-US" sz="2800">
              <a:solidFill>
                <a:srgbClr val="003399"/>
              </a:solidFill>
              <a:latin typeface="Arial" pitchFamily="34" charset="0"/>
            </a:endParaRPr>
          </a:p>
        </p:txBody>
      </p:sp>
      <p:sp>
        <p:nvSpPr>
          <p:cNvPr id="7173" name="Text Box 10"/>
          <p:cNvSpPr txBox="1">
            <a:spLocks noChangeArrowheads="1"/>
          </p:cNvSpPr>
          <p:nvPr/>
        </p:nvSpPr>
        <p:spPr bwMode="auto">
          <a:xfrm>
            <a:off x="565150" y="1604963"/>
            <a:ext cx="2246313" cy="118903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flatTx/>
          </a:bodyPr>
          <a:lstStyle>
            <a:lvl1pPr eaLnBrk="0" hangingPunct="0">
              <a:defRPr sz="2400" b="1">
                <a:solidFill>
                  <a:schemeClr val="tx1"/>
                </a:solidFill>
                <a:latin typeface="Times New Roman" pitchFamily="18" charset="0"/>
                <a:cs typeface="Times New Roman" pitchFamily="18" charset="0"/>
              </a:defRPr>
            </a:lvl1pPr>
            <a:lvl2pPr marL="742950" indent="-285750" eaLnBrk="0" hangingPunct="0">
              <a:defRPr sz="2400" b="1">
                <a:solidFill>
                  <a:schemeClr val="tx1"/>
                </a:solidFill>
                <a:latin typeface="Times New Roman" pitchFamily="18" charset="0"/>
                <a:cs typeface="Times New Roman" pitchFamily="18" charset="0"/>
              </a:defRPr>
            </a:lvl2pPr>
            <a:lvl3pPr marL="1143000" indent="-228600" eaLnBrk="0" hangingPunct="0">
              <a:defRPr sz="2400" b="1">
                <a:solidFill>
                  <a:schemeClr val="tx1"/>
                </a:solidFill>
                <a:latin typeface="Times New Roman" pitchFamily="18" charset="0"/>
                <a:cs typeface="Times New Roman" pitchFamily="18" charset="0"/>
              </a:defRPr>
            </a:lvl3pPr>
            <a:lvl4pPr marL="1600200" indent="-228600" eaLnBrk="0" hangingPunct="0">
              <a:defRPr sz="2400" b="1">
                <a:solidFill>
                  <a:schemeClr val="tx1"/>
                </a:solidFill>
                <a:latin typeface="Times New Roman" pitchFamily="18" charset="0"/>
                <a:cs typeface="Times New Roman" pitchFamily="18" charset="0"/>
              </a:defRPr>
            </a:lvl4pPr>
            <a:lvl5pPr marL="2057400" indent="-228600" eaLnBrk="0" hangingPunct="0">
              <a:defRPr sz="2400" b="1">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9pPr>
          </a:lstStyle>
          <a:p>
            <a:pPr eaLnBrk="1" hangingPunct="1">
              <a:lnSpc>
                <a:spcPct val="90000"/>
              </a:lnSpc>
            </a:pPr>
            <a:endParaRPr lang="en-US" sz="2800" i="1" dirty="0">
              <a:solidFill>
                <a:srgbClr val="FFF4F3"/>
              </a:solidFill>
              <a:latin typeface="Arial" pitchFamily="34" charset="0"/>
            </a:endParaRPr>
          </a:p>
          <a:p>
            <a:pPr eaLnBrk="1" hangingPunct="1">
              <a:lnSpc>
                <a:spcPct val="90000"/>
              </a:lnSpc>
            </a:pPr>
            <a:r>
              <a:rPr lang="en-US" i="1" dirty="0">
                <a:solidFill>
                  <a:srgbClr val="FFF4F3"/>
                </a:solidFill>
                <a:latin typeface="Arial" pitchFamily="34" charset="0"/>
              </a:rPr>
              <a:t>Investors</a:t>
            </a:r>
          </a:p>
          <a:p>
            <a:pPr eaLnBrk="1" hangingPunct="1">
              <a:lnSpc>
                <a:spcPct val="90000"/>
              </a:lnSpc>
            </a:pPr>
            <a:endParaRPr lang="en-US" sz="2800" i="1" dirty="0">
              <a:solidFill>
                <a:srgbClr val="FFF4F3"/>
              </a:solidFill>
              <a:latin typeface="Arial" pitchFamily="34" charset="0"/>
            </a:endParaRPr>
          </a:p>
        </p:txBody>
      </p:sp>
      <p:sp>
        <p:nvSpPr>
          <p:cNvPr id="7174" name="Text Box 11"/>
          <p:cNvSpPr txBox="1">
            <a:spLocks noChangeArrowheads="1"/>
          </p:cNvSpPr>
          <p:nvPr/>
        </p:nvSpPr>
        <p:spPr bwMode="auto">
          <a:xfrm>
            <a:off x="6324600" y="1622425"/>
            <a:ext cx="2246313" cy="118903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flatTx/>
          </a:bodyPr>
          <a:lstStyle>
            <a:lvl1pPr eaLnBrk="0" hangingPunct="0">
              <a:defRPr sz="2400" b="1">
                <a:solidFill>
                  <a:schemeClr val="tx1"/>
                </a:solidFill>
                <a:latin typeface="Times New Roman" pitchFamily="18" charset="0"/>
                <a:cs typeface="Times New Roman" pitchFamily="18" charset="0"/>
              </a:defRPr>
            </a:lvl1pPr>
            <a:lvl2pPr marL="742950" indent="-285750" eaLnBrk="0" hangingPunct="0">
              <a:defRPr sz="2400" b="1">
                <a:solidFill>
                  <a:schemeClr val="tx1"/>
                </a:solidFill>
                <a:latin typeface="Times New Roman" pitchFamily="18" charset="0"/>
                <a:cs typeface="Times New Roman" pitchFamily="18" charset="0"/>
              </a:defRPr>
            </a:lvl2pPr>
            <a:lvl3pPr marL="1143000" indent="-228600" eaLnBrk="0" hangingPunct="0">
              <a:defRPr sz="2400" b="1">
                <a:solidFill>
                  <a:schemeClr val="tx1"/>
                </a:solidFill>
                <a:latin typeface="Times New Roman" pitchFamily="18" charset="0"/>
                <a:cs typeface="Times New Roman" pitchFamily="18" charset="0"/>
              </a:defRPr>
            </a:lvl3pPr>
            <a:lvl4pPr marL="1600200" indent="-228600" eaLnBrk="0" hangingPunct="0">
              <a:defRPr sz="2400" b="1">
                <a:solidFill>
                  <a:schemeClr val="tx1"/>
                </a:solidFill>
                <a:latin typeface="Times New Roman" pitchFamily="18" charset="0"/>
                <a:cs typeface="Times New Roman" pitchFamily="18" charset="0"/>
              </a:defRPr>
            </a:lvl4pPr>
            <a:lvl5pPr marL="2057400" indent="-228600" eaLnBrk="0" hangingPunct="0">
              <a:defRPr sz="2400" b="1">
                <a:solidFill>
                  <a:schemeClr val="tx1"/>
                </a:solidFill>
                <a:latin typeface="Times New Roman" pitchFamily="18" charset="0"/>
                <a:cs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cs typeface="Times New Roman" pitchFamily="18" charset="0"/>
              </a:defRPr>
            </a:lvl9pPr>
          </a:lstStyle>
          <a:p>
            <a:pPr eaLnBrk="1" hangingPunct="1">
              <a:lnSpc>
                <a:spcPct val="90000"/>
              </a:lnSpc>
            </a:pPr>
            <a:endParaRPr lang="en-US" sz="2800" i="1">
              <a:solidFill>
                <a:srgbClr val="FFF4F3"/>
              </a:solidFill>
              <a:latin typeface="Arial" pitchFamily="34" charset="0"/>
            </a:endParaRPr>
          </a:p>
          <a:p>
            <a:pPr eaLnBrk="1" hangingPunct="1">
              <a:lnSpc>
                <a:spcPct val="90000"/>
              </a:lnSpc>
            </a:pPr>
            <a:r>
              <a:rPr lang="en-US" i="1">
                <a:solidFill>
                  <a:srgbClr val="FFF4F3"/>
                </a:solidFill>
                <a:latin typeface="Arial" pitchFamily="34" charset="0"/>
              </a:rPr>
              <a:t>Issuers</a:t>
            </a:r>
          </a:p>
          <a:p>
            <a:pPr eaLnBrk="1" hangingPunct="1">
              <a:lnSpc>
                <a:spcPct val="90000"/>
              </a:lnSpc>
            </a:pPr>
            <a:endParaRPr lang="en-US" sz="2800" i="1">
              <a:solidFill>
                <a:srgbClr val="FFF4F3"/>
              </a:solidFill>
              <a:latin typeface="Arial" pitchFamily="34" charset="0"/>
            </a:endParaRPr>
          </a:p>
        </p:txBody>
      </p:sp>
      <p:sp>
        <p:nvSpPr>
          <p:cNvPr id="7175" name="Line 12"/>
          <p:cNvSpPr>
            <a:spLocks noChangeShapeType="1"/>
          </p:cNvSpPr>
          <p:nvPr/>
        </p:nvSpPr>
        <p:spPr bwMode="auto">
          <a:xfrm rot="5400000" flipV="1">
            <a:off x="4633119" y="427831"/>
            <a:ext cx="14288" cy="2860675"/>
          </a:xfrm>
          <a:prstGeom prst="line">
            <a:avLst/>
          </a:prstGeom>
          <a:noFill/>
          <a:ln w="57150">
            <a:solidFill>
              <a:schemeClr val="folHlink"/>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kx="-3284103" algn="br" rotWithShape="0">
                    <a:schemeClr val="bg2"/>
                  </a:outerShdw>
                </a:effectLst>
              </a14:hiddenEffects>
            </a:ext>
          </a:extLst>
        </p:spPr>
        <p:txBody>
          <a:bodyPr wrap="none" anchor="ctr"/>
          <a:lstStyle/>
          <a:p>
            <a:endParaRPr lang="en-US"/>
          </a:p>
        </p:txBody>
      </p:sp>
      <p:sp>
        <p:nvSpPr>
          <p:cNvPr id="7176" name="Rectangle 13"/>
          <p:cNvSpPr>
            <a:spLocks noChangeArrowheads="1"/>
          </p:cNvSpPr>
          <p:nvPr/>
        </p:nvSpPr>
        <p:spPr bwMode="auto">
          <a:xfrm>
            <a:off x="3173413" y="2098675"/>
            <a:ext cx="2922587" cy="2862322"/>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algn="l"/>
            <a:r>
              <a:rPr lang="en-US" i="1" dirty="0">
                <a:latin typeface="Arial" pitchFamily="34" charset="0"/>
              </a:rPr>
              <a:t>Conducive regulatory framework that ensures:</a:t>
            </a:r>
          </a:p>
          <a:p>
            <a:pPr algn="l"/>
            <a:endParaRPr lang="en-US" i="1" dirty="0">
              <a:latin typeface="Arial" pitchFamily="34" charset="0"/>
            </a:endParaRPr>
          </a:p>
          <a:p>
            <a:pPr algn="l">
              <a:buFont typeface="Wingdings" pitchFamily="2" charset="2"/>
              <a:buChar char="Ø"/>
            </a:pPr>
            <a:r>
              <a:rPr lang="en-US" dirty="0">
                <a:latin typeface="Arial" pitchFamily="34" charset="0"/>
              </a:rPr>
              <a:t> </a:t>
            </a:r>
            <a:r>
              <a:rPr lang="en-US" i="1" dirty="0">
                <a:latin typeface="Arial" pitchFamily="34" charset="0"/>
              </a:rPr>
              <a:t>Fairness</a:t>
            </a:r>
          </a:p>
          <a:p>
            <a:pPr algn="l">
              <a:buFont typeface="Wingdings" pitchFamily="2" charset="2"/>
              <a:buChar char="Ø"/>
            </a:pPr>
            <a:endParaRPr lang="en-US" i="1" dirty="0">
              <a:latin typeface="Arial" pitchFamily="34" charset="0"/>
            </a:endParaRPr>
          </a:p>
          <a:p>
            <a:pPr algn="l">
              <a:buFont typeface="Wingdings" pitchFamily="2" charset="2"/>
              <a:buChar char="Ø"/>
            </a:pPr>
            <a:endParaRPr lang="en-US" i="1" dirty="0">
              <a:latin typeface="Arial" pitchFamily="34" charset="0"/>
            </a:endParaRPr>
          </a:p>
          <a:p>
            <a:pPr algn="l">
              <a:buFont typeface="Wingdings" pitchFamily="2" charset="2"/>
              <a:buChar char="Ø"/>
            </a:pPr>
            <a:r>
              <a:rPr lang="en-US" i="1" dirty="0">
                <a:latin typeface="Arial" pitchFamily="34" charset="0"/>
              </a:rPr>
              <a:t> Efficiency</a:t>
            </a:r>
          </a:p>
          <a:p>
            <a:pPr algn="l">
              <a:buFont typeface="Wingdings" pitchFamily="2" charset="2"/>
              <a:buChar char="Ø"/>
            </a:pPr>
            <a:endParaRPr lang="en-US" i="1" dirty="0">
              <a:latin typeface="Arial" pitchFamily="34" charset="0"/>
            </a:endParaRPr>
          </a:p>
          <a:p>
            <a:pPr algn="l">
              <a:buFont typeface="Wingdings" pitchFamily="2" charset="2"/>
              <a:buChar char="Ø"/>
            </a:pPr>
            <a:endParaRPr lang="en-US" i="1" dirty="0">
              <a:latin typeface="Arial" pitchFamily="34" charset="0"/>
            </a:endParaRPr>
          </a:p>
          <a:p>
            <a:pPr algn="l">
              <a:buFont typeface="Wingdings" pitchFamily="2" charset="2"/>
              <a:buChar char="Ø"/>
            </a:pPr>
            <a:r>
              <a:rPr lang="en-US" i="1" dirty="0">
                <a:latin typeface="Arial" pitchFamily="34" charset="0"/>
              </a:rPr>
              <a:t> Transparency</a:t>
            </a:r>
          </a:p>
        </p:txBody>
      </p:sp>
      <p:sp>
        <p:nvSpPr>
          <p:cNvPr id="7177" name="Rectangle 14"/>
          <p:cNvSpPr>
            <a:spLocks noChangeArrowheads="1"/>
          </p:cNvSpPr>
          <p:nvPr/>
        </p:nvSpPr>
        <p:spPr bwMode="auto">
          <a:xfrm>
            <a:off x="404813" y="2962275"/>
            <a:ext cx="2787650" cy="3495675"/>
          </a:xfrm>
          <a:prstGeom prst="rect">
            <a:avLst/>
          </a:prstGeom>
          <a:ln/>
        </p:spPr>
        <p:style>
          <a:lnRef idx="1">
            <a:schemeClr val="accent2"/>
          </a:lnRef>
          <a:fillRef idx="3">
            <a:schemeClr val="accent2"/>
          </a:fillRef>
          <a:effectRef idx="2">
            <a:schemeClr val="accent2"/>
          </a:effectRef>
          <a:fontRef idx="minor">
            <a:schemeClr val="lt1"/>
          </a:fontRef>
        </p:style>
        <p:txBody>
          <a:bodyPr>
            <a:spAutoFit/>
          </a:bodyPr>
          <a:lstStyle/>
          <a:p>
            <a:pPr marL="347663" indent="-347663" algn="l">
              <a:lnSpc>
                <a:spcPct val="90000"/>
              </a:lnSpc>
            </a:pPr>
            <a:endParaRPr lang="en-US" dirty="0">
              <a:solidFill>
                <a:schemeClr val="bg1"/>
              </a:solidFill>
              <a:latin typeface="Arial" pitchFamily="34" charset="0"/>
            </a:endParaRPr>
          </a:p>
          <a:p>
            <a:pPr marL="347663" indent="-347663" algn="l">
              <a:lnSpc>
                <a:spcPct val="90000"/>
              </a:lnSpc>
              <a:buFont typeface="Wingdings" pitchFamily="2" charset="2"/>
              <a:buChar char="ü"/>
            </a:pPr>
            <a:r>
              <a:rPr lang="en-US" sz="2000" dirty="0">
                <a:solidFill>
                  <a:schemeClr val="bg1"/>
                </a:solidFill>
                <a:latin typeface="Arial" pitchFamily="34" charset="0"/>
              </a:rPr>
              <a:t>Investors’ protection</a:t>
            </a:r>
          </a:p>
          <a:p>
            <a:pPr marL="347663" indent="-347663" algn="l">
              <a:lnSpc>
                <a:spcPct val="90000"/>
              </a:lnSpc>
              <a:buFont typeface="Wingdings" pitchFamily="2" charset="2"/>
              <a:buChar char="ü"/>
            </a:pPr>
            <a:endParaRPr lang="en-US" sz="2000" dirty="0">
              <a:solidFill>
                <a:schemeClr val="bg1"/>
              </a:solidFill>
              <a:latin typeface="Arial" pitchFamily="34" charset="0"/>
            </a:endParaRPr>
          </a:p>
          <a:p>
            <a:pPr marL="347663" indent="-347663" algn="l">
              <a:lnSpc>
                <a:spcPct val="90000"/>
              </a:lnSpc>
              <a:buFont typeface="Wingdings" pitchFamily="2" charset="2"/>
              <a:buChar char="ü"/>
            </a:pPr>
            <a:endParaRPr lang="en-US" sz="1400" dirty="0">
              <a:solidFill>
                <a:schemeClr val="bg1"/>
              </a:solidFill>
              <a:latin typeface="Arial" pitchFamily="34" charset="0"/>
            </a:endParaRPr>
          </a:p>
          <a:p>
            <a:pPr marL="347663" indent="-347663" algn="l">
              <a:lnSpc>
                <a:spcPct val="90000"/>
              </a:lnSpc>
              <a:buFont typeface="Wingdings" pitchFamily="2" charset="2"/>
              <a:buChar char="ü"/>
            </a:pPr>
            <a:r>
              <a:rPr lang="en-US" sz="2000" dirty="0">
                <a:solidFill>
                  <a:schemeClr val="bg1"/>
                </a:solidFill>
                <a:latin typeface="Arial" pitchFamily="34" charset="0"/>
              </a:rPr>
              <a:t>Market returns</a:t>
            </a:r>
          </a:p>
          <a:p>
            <a:pPr marL="347663" indent="-347663" algn="l">
              <a:lnSpc>
                <a:spcPct val="90000"/>
              </a:lnSpc>
              <a:buFont typeface="Wingdings" pitchFamily="2" charset="2"/>
              <a:buChar char="ü"/>
            </a:pPr>
            <a:r>
              <a:rPr lang="en-US" sz="2000" dirty="0">
                <a:solidFill>
                  <a:schemeClr val="bg1"/>
                </a:solidFill>
                <a:latin typeface="Arial" pitchFamily="34" charset="0"/>
              </a:rPr>
              <a:t>Liquidity</a:t>
            </a:r>
          </a:p>
          <a:p>
            <a:pPr marL="347663" indent="-347663" algn="l">
              <a:lnSpc>
                <a:spcPct val="90000"/>
              </a:lnSpc>
              <a:buFont typeface="Wingdings" pitchFamily="2" charset="2"/>
              <a:buChar char="ü"/>
            </a:pPr>
            <a:endParaRPr lang="en-US" sz="2000" dirty="0">
              <a:solidFill>
                <a:schemeClr val="bg1"/>
              </a:solidFill>
              <a:latin typeface="Arial" pitchFamily="34" charset="0"/>
            </a:endParaRPr>
          </a:p>
          <a:p>
            <a:pPr marL="347663" indent="-347663" algn="l">
              <a:lnSpc>
                <a:spcPct val="90000"/>
              </a:lnSpc>
              <a:buFont typeface="Wingdings" pitchFamily="2" charset="2"/>
              <a:buChar char="ü"/>
            </a:pPr>
            <a:endParaRPr lang="en-US" sz="2000" dirty="0">
              <a:solidFill>
                <a:schemeClr val="bg1"/>
              </a:solidFill>
              <a:latin typeface="Arial" pitchFamily="34" charset="0"/>
            </a:endParaRPr>
          </a:p>
          <a:p>
            <a:pPr marL="347663" indent="-347663" algn="l">
              <a:lnSpc>
                <a:spcPct val="90000"/>
              </a:lnSpc>
              <a:buFont typeface="Wingdings" pitchFamily="2" charset="2"/>
              <a:buChar char="ü"/>
            </a:pPr>
            <a:endParaRPr lang="en-US" sz="1000" dirty="0">
              <a:solidFill>
                <a:schemeClr val="bg1"/>
              </a:solidFill>
              <a:latin typeface="Arial" pitchFamily="34" charset="0"/>
            </a:endParaRPr>
          </a:p>
          <a:p>
            <a:pPr marL="347663" indent="-347663" algn="l">
              <a:lnSpc>
                <a:spcPct val="90000"/>
              </a:lnSpc>
              <a:buFont typeface="Wingdings" pitchFamily="2" charset="2"/>
              <a:buChar char="ü"/>
            </a:pPr>
            <a:r>
              <a:rPr lang="en-US" sz="2000" dirty="0">
                <a:solidFill>
                  <a:schemeClr val="bg1"/>
                </a:solidFill>
                <a:latin typeface="Arial" pitchFamily="34" charset="0"/>
              </a:rPr>
              <a:t>Timely access to relevant information</a:t>
            </a:r>
          </a:p>
        </p:txBody>
      </p:sp>
      <p:sp>
        <p:nvSpPr>
          <p:cNvPr id="7178" name="Rectangle 15"/>
          <p:cNvSpPr>
            <a:spLocks noChangeArrowheads="1"/>
          </p:cNvSpPr>
          <p:nvPr/>
        </p:nvSpPr>
        <p:spPr bwMode="auto">
          <a:xfrm>
            <a:off x="5657850" y="3043238"/>
            <a:ext cx="3486150" cy="3139321"/>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marL="347663" indent="-288925" algn="l">
              <a:lnSpc>
                <a:spcPct val="90000"/>
              </a:lnSpc>
            </a:pPr>
            <a:endParaRPr lang="en-US" sz="2000" dirty="0">
              <a:solidFill>
                <a:schemeClr val="bg1"/>
              </a:solidFill>
              <a:latin typeface="Arial" pitchFamily="34" charset="0"/>
            </a:endParaRPr>
          </a:p>
          <a:p>
            <a:pPr marL="347663" indent="-288925" algn="l">
              <a:lnSpc>
                <a:spcPct val="90000"/>
              </a:lnSpc>
              <a:buFont typeface="Wingdings" pitchFamily="2" charset="2"/>
              <a:buChar char="ü"/>
            </a:pPr>
            <a:r>
              <a:rPr lang="en-US" sz="2000" dirty="0">
                <a:solidFill>
                  <a:schemeClr val="bg1"/>
                </a:solidFill>
                <a:latin typeface="Arial" pitchFamily="34" charset="0"/>
              </a:rPr>
              <a:t>Expeditious issuance process</a:t>
            </a:r>
          </a:p>
          <a:p>
            <a:pPr marL="347663" indent="-288925" algn="l">
              <a:lnSpc>
                <a:spcPct val="90000"/>
              </a:lnSpc>
              <a:buFont typeface="Wingdings" pitchFamily="2" charset="2"/>
              <a:buChar char="ü"/>
            </a:pPr>
            <a:endParaRPr lang="en-US" sz="2000" dirty="0">
              <a:solidFill>
                <a:schemeClr val="bg1"/>
              </a:solidFill>
              <a:latin typeface="Arial" pitchFamily="34" charset="0"/>
            </a:endParaRPr>
          </a:p>
          <a:p>
            <a:pPr marL="347663" indent="-288925" algn="l">
              <a:lnSpc>
                <a:spcPct val="90000"/>
              </a:lnSpc>
              <a:buFont typeface="Wingdings" pitchFamily="2" charset="2"/>
              <a:buChar char="ü"/>
            </a:pPr>
            <a:r>
              <a:rPr lang="en-US" sz="2000" dirty="0">
                <a:solidFill>
                  <a:schemeClr val="bg1"/>
                </a:solidFill>
                <a:latin typeface="Arial" pitchFamily="34" charset="0"/>
              </a:rPr>
              <a:t>Lower funding cost</a:t>
            </a:r>
          </a:p>
          <a:p>
            <a:pPr marL="347663" indent="-288925" algn="l">
              <a:lnSpc>
                <a:spcPct val="90000"/>
              </a:lnSpc>
              <a:buFont typeface="Wingdings" pitchFamily="2" charset="2"/>
              <a:buChar char="ü"/>
            </a:pPr>
            <a:r>
              <a:rPr lang="en-US" sz="2000" dirty="0">
                <a:solidFill>
                  <a:schemeClr val="bg1"/>
                </a:solidFill>
                <a:latin typeface="Arial" pitchFamily="34" charset="0"/>
              </a:rPr>
              <a:t>Ability to borrow long </a:t>
            </a:r>
          </a:p>
          <a:p>
            <a:pPr marL="347663" indent="-288925" algn="l">
              <a:lnSpc>
                <a:spcPct val="90000"/>
              </a:lnSpc>
              <a:buFont typeface="Wingdings" pitchFamily="2" charset="2"/>
              <a:buChar char="ü"/>
            </a:pPr>
            <a:endParaRPr lang="en-US" sz="2000" dirty="0">
              <a:solidFill>
                <a:schemeClr val="bg1"/>
              </a:solidFill>
              <a:latin typeface="Arial" pitchFamily="34" charset="0"/>
            </a:endParaRPr>
          </a:p>
          <a:p>
            <a:pPr marL="347663" indent="-288925" algn="l">
              <a:lnSpc>
                <a:spcPct val="90000"/>
              </a:lnSpc>
              <a:buFont typeface="Wingdings" pitchFamily="2" charset="2"/>
              <a:buChar char="ü"/>
            </a:pPr>
            <a:endParaRPr lang="en-US" sz="2000" dirty="0">
              <a:solidFill>
                <a:schemeClr val="bg1"/>
              </a:solidFill>
              <a:latin typeface="Arial" pitchFamily="34" charset="0"/>
            </a:endParaRPr>
          </a:p>
          <a:p>
            <a:pPr marL="347663" indent="-288925" algn="l">
              <a:lnSpc>
                <a:spcPct val="90000"/>
              </a:lnSpc>
              <a:buFont typeface="Wingdings" pitchFamily="2" charset="2"/>
              <a:buChar char="ü"/>
            </a:pPr>
            <a:endParaRPr lang="en-US" sz="2000" dirty="0">
              <a:solidFill>
                <a:schemeClr val="bg1"/>
              </a:solidFill>
              <a:latin typeface="Arial" pitchFamily="34" charset="0"/>
            </a:endParaRPr>
          </a:p>
          <a:p>
            <a:pPr marL="347663" indent="-288925" algn="l">
              <a:lnSpc>
                <a:spcPct val="90000"/>
              </a:lnSpc>
              <a:buFont typeface="Wingdings" pitchFamily="2" charset="2"/>
              <a:buChar char="ü"/>
            </a:pPr>
            <a:r>
              <a:rPr lang="en-US" sz="2000" dirty="0">
                <a:solidFill>
                  <a:schemeClr val="bg1"/>
                </a:solidFill>
                <a:latin typeface="Arial" pitchFamily="34" charset="0"/>
              </a:rPr>
              <a:t>Clear and consistent rules</a:t>
            </a:r>
          </a:p>
          <a:p>
            <a:pPr marL="347663" indent="-288925" algn="l">
              <a:lnSpc>
                <a:spcPct val="90000"/>
              </a:lnSpc>
              <a:buFont typeface="Wingdings" pitchFamily="2" charset="2"/>
              <a:buChar char="ü"/>
            </a:pPr>
            <a:endParaRPr lang="en-US" sz="2000" dirty="0">
              <a:solidFill>
                <a:schemeClr val="bg1"/>
              </a:solidFill>
              <a:latin typeface="Arial" pitchFamily="34" charset="0"/>
            </a:endParaRPr>
          </a:p>
        </p:txBody>
      </p:sp>
      <p:sp>
        <p:nvSpPr>
          <p:cNvPr id="7179" name="Rectangle 16"/>
          <p:cNvSpPr>
            <a:spLocks noChangeArrowheads="1"/>
          </p:cNvSpPr>
          <p:nvPr/>
        </p:nvSpPr>
        <p:spPr bwMode="auto">
          <a:xfrm>
            <a:off x="304800" y="4181475"/>
            <a:ext cx="8664575" cy="95885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kx="-3284103" algn="b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85143449"/>
      </p:ext>
    </p:extLst>
  </p:cSld>
  <p:clrMapOvr>
    <a:masterClrMapping/>
  </p:clrMapOvr>
  <p:transition>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ChangeArrowheads="1"/>
          </p:cNvSpPr>
          <p:nvPr/>
        </p:nvSpPr>
        <p:spPr bwMode="auto">
          <a:xfrm>
            <a:off x="250825" y="979488"/>
            <a:ext cx="1439863" cy="5545137"/>
          </a:xfrm>
          <a:prstGeom prst="rect">
            <a:avLst/>
          </a:prstGeom>
          <a:solidFill>
            <a:srgbClr val="99CCFF"/>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2851" name="Rectangle 10"/>
          <p:cNvSpPr>
            <a:spLocks noChangeArrowheads="1"/>
          </p:cNvSpPr>
          <p:nvPr/>
        </p:nvSpPr>
        <p:spPr bwMode="auto">
          <a:xfrm>
            <a:off x="3538538" y="1196975"/>
            <a:ext cx="5426075" cy="630238"/>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marL="285750" indent="-285750">
              <a:buClr>
                <a:srgbClr val="FF0000"/>
              </a:buClr>
              <a:buSzPct val="80000"/>
              <a:buFont typeface="Wingdings" panose="05000000000000000000" pitchFamily="2" charset="2"/>
              <a:buChar char="ü"/>
            </a:pPr>
            <a:r>
              <a:rPr lang="en-US" b="1" dirty="0">
                <a:cs typeface="Arial" charset="0"/>
              </a:rPr>
              <a:t>Governance principles peculiar to Islamic finance</a:t>
            </a:r>
          </a:p>
          <a:p>
            <a:pPr marL="285750" indent="-285750">
              <a:buClr>
                <a:srgbClr val="FF0000"/>
              </a:buClr>
              <a:buSzPct val="80000"/>
              <a:buFont typeface="Wingdings" panose="05000000000000000000" pitchFamily="2" charset="2"/>
              <a:buChar char="ü"/>
            </a:pPr>
            <a:r>
              <a:rPr lang="en-US" b="1" dirty="0">
                <a:cs typeface="Arial" charset="0"/>
              </a:rPr>
              <a:t>Fiduciary duties as </a:t>
            </a:r>
            <a:r>
              <a:rPr lang="en-US" b="1" i="1" dirty="0" err="1">
                <a:cs typeface="Arial" charset="0"/>
              </a:rPr>
              <a:t>Mudharib</a:t>
            </a:r>
            <a:r>
              <a:rPr lang="en-US" b="1" dirty="0">
                <a:cs typeface="Arial" charset="0"/>
              </a:rPr>
              <a:t> i.e. fund manager</a:t>
            </a:r>
          </a:p>
          <a:p>
            <a:pPr marL="285750" indent="-285750">
              <a:buClr>
                <a:srgbClr val="FF0000"/>
              </a:buClr>
              <a:buSzPct val="80000"/>
              <a:buFont typeface="Wingdings" panose="05000000000000000000" pitchFamily="2" charset="2"/>
              <a:buChar char="ü"/>
            </a:pPr>
            <a:r>
              <a:rPr lang="en-US" b="1" i="1" dirty="0" err="1" smtClean="0">
                <a:cs typeface="Arial" charset="0"/>
              </a:rPr>
              <a:t>Shariah</a:t>
            </a:r>
            <a:r>
              <a:rPr lang="en-US" b="1" dirty="0" smtClean="0">
                <a:cs typeface="Arial" charset="0"/>
              </a:rPr>
              <a:t> </a:t>
            </a:r>
            <a:r>
              <a:rPr lang="en-US" b="1" dirty="0">
                <a:cs typeface="Arial" charset="0"/>
              </a:rPr>
              <a:t>Governance </a:t>
            </a:r>
          </a:p>
        </p:txBody>
      </p:sp>
      <p:sp>
        <p:nvSpPr>
          <p:cNvPr id="462852" name="Rectangle 6"/>
          <p:cNvSpPr>
            <a:spLocks noChangeArrowheads="1"/>
          </p:cNvSpPr>
          <p:nvPr/>
        </p:nvSpPr>
        <p:spPr bwMode="auto">
          <a:xfrm>
            <a:off x="538163" y="3068638"/>
            <a:ext cx="2346325" cy="581025"/>
          </a:xfrm>
          <a:prstGeom prst="roundRect">
            <a:avLst>
              <a:gd name="adj" fmla="val 16667"/>
            </a:avLst>
          </a:prstGeom>
          <a:gradFill rotWithShape="1">
            <a:gsLst>
              <a:gs pos="0">
                <a:srgbClr val="3366FF"/>
              </a:gs>
              <a:gs pos="100000">
                <a:srgbClr val="2F4776"/>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tIns="46800" anchor="ctr"/>
          <a:lstStyle/>
          <a:p>
            <a:pPr algn="ctr"/>
            <a:r>
              <a:rPr lang="en-GB" b="1" dirty="0">
                <a:solidFill>
                  <a:schemeClr val="bg1"/>
                </a:solidFill>
                <a:cs typeface="Arial" charset="0"/>
              </a:rPr>
              <a:t>Capital Adequacy </a:t>
            </a:r>
          </a:p>
          <a:p>
            <a:pPr algn="ctr"/>
            <a:r>
              <a:rPr lang="en-GB" b="1" dirty="0">
                <a:solidFill>
                  <a:schemeClr val="bg1"/>
                </a:solidFill>
                <a:cs typeface="Arial" charset="0"/>
              </a:rPr>
              <a:t>Standard</a:t>
            </a:r>
          </a:p>
        </p:txBody>
      </p:sp>
      <p:sp>
        <p:nvSpPr>
          <p:cNvPr id="462853" name="Rectangle 7"/>
          <p:cNvSpPr>
            <a:spLocks noChangeArrowheads="1"/>
          </p:cNvSpPr>
          <p:nvPr/>
        </p:nvSpPr>
        <p:spPr bwMode="auto">
          <a:xfrm>
            <a:off x="534988" y="2184400"/>
            <a:ext cx="2346325" cy="512763"/>
          </a:xfrm>
          <a:prstGeom prst="roundRect">
            <a:avLst>
              <a:gd name="adj" fmla="val 16667"/>
            </a:avLst>
          </a:prstGeom>
          <a:gradFill rotWithShape="1">
            <a:gsLst>
              <a:gs pos="0">
                <a:srgbClr val="3366FF"/>
              </a:gs>
              <a:gs pos="100000">
                <a:srgbClr val="2F4776"/>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tIns="46800" anchor="ctr"/>
          <a:lstStyle/>
          <a:p>
            <a:pPr algn="ctr"/>
            <a:r>
              <a:rPr lang="en-GB" b="1" dirty="0">
                <a:solidFill>
                  <a:schemeClr val="bg1"/>
                </a:solidFill>
                <a:cs typeface="Arial" charset="0"/>
              </a:rPr>
              <a:t>Risk Management</a:t>
            </a:r>
          </a:p>
        </p:txBody>
      </p:sp>
      <p:sp>
        <p:nvSpPr>
          <p:cNvPr id="462854" name="Rectangle 9"/>
          <p:cNvSpPr>
            <a:spLocks noChangeArrowheads="1"/>
          </p:cNvSpPr>
          <p:nvPr/>
        </p:nvSpPr>
        <p:spPr bwMode="auto">
          <a:xfrm>
            <a:off x="3524250" y="3140075"/>
            <a:ext cx="5445125" cy="5413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285750" indent="-285750">
              <a:spcBef>
                <a:spcPct val="20000"/>
              </a:spcBef>
              <a:buClr>
                <a:srgbClr val="FF0000"/>
              </a:buClr>
              <a:buSzPct val="80000"/>
              <a:buFont typeface="Wingdings" panose="05000000000000000000" pitchFamily="2" charset="2"/>
              <a:buChar char="ü"/>
            </a:pPr>
            <a:r>
              <a:rPr lang="en-US" b="1" dirty="0">
                <a:cs typeface="Arial" charset="0"/>
              </a:rPr>
              <a:t>Risk profiles &amp; exposures determined based on underlying</a:t>
            </a:r>
            <a:r>
              <a:rPr lang="en-US" b="1" i="1" dirty="0">
                <a:cs typeface="Arial" charset="0"/>
              </a:rPr>
              <a:t> </a:t>
            </a:r>
            <a:r>
              <a:rPr lang="en-US" b="1" i="1" dirty="0" err="1">
                <a:cs typeface="Arial" charset="0"/>
              </a:rPr>
              <a:t>Shariah</a:t>
            </a:r>
            <a:r>
              <a:rPr lang="en-US" b="1" i="1" dirty="0">
                <a:cs typeface="Arial" charset="0"/>
              </a:rPr>
              <a:t> </a:t>
            </a:r>
            <a:r>
              <a:rPr lang="en-US" b="1" dirty="0">
                <a:cs typeface="Arial" charset="0"/>
              </a:rPr>
              <a:t>contracts</a:t>
            </a:r>
          </a:p>
        </p:txBody>
      </p:sp>
      <p:sp>
        <p:nvSpPr>
          <p:cNvPr id="462855" name="Rectangle 14"/>
          <p:cNvSpPr>
            <a:spLocks noChangeArrowheads="1"/>
          </p:cNvSpPr>
          <p:nvPr/>
        </p:nvSpPr>
        <p:spPr bwMode="auto">
          <a:xfrm>
            <a:off x="3524250" y="2274888"/>
            <a:ext cx="623252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82800" anchor="ctr"/>
          <a:lstStyle/>
          <a:p>
            <a:pPr marL="285750" indent="-285750" eaLnBrk="0" hangingPunct="0">
              <a:buClr>
                <a:srgbClr val="FF0000"/>
              </a:buClr>
              <a:buSzPct val="80000"/>
              <a:buFont typeface="Wingdings" panose="05000000000000000000" pitchFamily="2" charset="2"/>
              <a:buChar char="ü"/>
            </a:pPr>
            <a:r>
              <a:rPr lang="en-US" b="1" dirty="0">
                <a:cs typeface="Arial" charset="0"/>
              </a:rPr>
              <a:t>Unique risks e.g. </a:t>
            </a:r>
            <a:r>
              <a:rPr lang="en-US" b="1" i="1" dirty="0" err="1">
                <a:cs typeface="Arial" charset="0"/>
              </a:rPr>
              <a:t>Shariah</a:t>
            </a:r>
            <a:r>
              <a:rPr lang="en-US" b="1" dirty="0">
                <a:cs typeface="Arial" charset="0"/>
              </a:rPr>
              <a:t> risk, rate of return risk, </a:t>
            </a:r>
            <a:endParaRPr lang="en-US" b="1" dirty="0" smtClean="0">
              <a:cs typeface="Arial" charset="0"/>
            </a:endParaRPr>
          </a:p>
          <a:p>
            <a:pPr marL="285750" indent="-285750" eaLnBrk="0" hangingPunct="0">
              <a:buClr>
                <a:srgbClr val="FF0000"/>
              </a:buClr>
              <a:buSzPct val="80000"/>
              <a:buFont typeface="Wingdings" panose="05000000000000000000" pitchFamily="2" charset="2"/>
              <a:buChar char="ü"/>
            </a:pPr>
            <a:r>
              <a:rPr lang="en-US" b="1" dirty="0" smtClean="0">
                <a:cs typeface="Arial" charset="0"/>
              </a:rPr>
              <a:t>Displaced commercial risk </a:t>
            </a:r>
            <a:r>
              <a:rPr lang="en-US" b="1" dirty="0">
                <a:cs typeface="Arial" charset="0"/>
              </a:rPr>
              <a:t>&amp; equity investment risk</a:t>
            </a:r>
          </a:p>
        </p:txBody>
      </p:sp>
      <p:sp>
        <p:nvSpPr>
          <p:cNvPr id="462856" name="Line 15"/>
          <p:cNvSpPr>
            <a:spLocks noChangeShapeType="1"/>
          </p:cNvSpPr>
          <p:nvPr/>
        </p:nvSpPr>
        <p:spPr bwMode="auto">
          <a:xfrm>
            <a:off x="3497263" y="2995613"/>
            <a:ext cx="5322887" cy="7937"/>
          </a:xfrm>
          <a:prstGeom prst="line">
            <a:avLst/>
          </a:prstGeom>
          <a:noFill/>
          <a:ln w="28575">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62857" name="Line 17"/>
          <p:cNvSpPr>
            <a:spLocks noChangeShapeType="1"/>
          </p:cNvSpPr>
          <p:nvPr/>
        </p:nvSpPr>
        <p:spPr bwMode="auto">
          <a:xfrm>
            <a:off x="3479800" y="2133600"/>
            <a:ext cx="5340350" cy="17463"/>
          </a:xfrm>
          <a:prstGeom prst="line">
            <a:avLst/>
          </a:prstGeom>
          <a:noFill/>
          <a:ln w="28575">
            <a:solidFill>
              <a:srgbClr val="00008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2858" name="Rectangle 4"/>
          <p:cNvSpPr>
            <a:spLocks noChangeArrowheads="1"/>
          </p:cNvSpPr>
          <p:nvPr/>
        </p:nvSpPr>
        <p:spPr bwMode="auto">
          <a:xfrm>
            <a:off x="547688" y="1201738"/>
            <a:ext cx="2346325" cy="571500"/>
          </a:xfrm>
          <a:prstGeom prst="roundRect">
            <a:avLst>
              <a:gd name="adj" fmla="val 16667"/>
            </a:avLst>
          </a:prstGeom>
          <a:gradFill rotWithShape="1">
            <a:gsLst>
              <a:gs pos="0">
                <a:srgbClr val="3366FF"/>
              </a:gs>
              <a:gs pos="100000">
                <a:srgbClr val="2F4776"/>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tIns="46800" anchor="ctr"/>
          <a:lstStyle/>
          <a:p>
            <a:pPr algn="ctr"/>
            <a:r>
              <a:rPr lang="en-GB" b="1" dirty="0">
                <a:solidFill>
                  <a:schemeClr val="bg1"/>
                </a:solidFill>
                <a:cs typeface="Arial" charset="0"/>
              </a:rPr>
              <a:t>Corporate </a:t>
            </a:r>
          </a:p>
          <a:p>
            <a:pPr algn="ctr"/>
            <a:r>
              <a:rPr lang="en-GB" b="1" dirty="0">
                <a:solidFill>
                  <a:schemeClr val="bg1"/>
                </a:solidFill>
                <a:cs typeface="Arial" charset="0"/>
              </a:rPr>
              <a:t>Governance</a:t>
            </a:r>
          </a:p>
        </p:txBody>
      </p:sp>
      <p:sp>
        <p:nvSpPr>
          <p:cNvPr id="462859" name="Rectangle 2"/>
          <p:cNvSpPr>
            <a:spLocks noChangeArrowheads="1"/>
          </p:cNvSpPr>
          <p:nvPr/>
        </p:nvSpPr>
        <p:spPr bwMode="auto">
          <a:xfrm>
            <a:off x="246063" y="250825"/>
            <a:ext cx="893445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0" tIns="45711" rIns="91420" bIns="45711"/>
          <a:lstStyle/>
          <a:p>
            <a:pPr defTabSz="912813">
              <a:spcBef>
                <a:spcPct val="20000"/>
              </a:spcBef>
              <a:spcAft>
                <a:spcPct val="20000"/>
              </a:spcAft>
            </a:pPr>
            <a:r>
              <a:rPr lang="en-US" sz="2000" b="1" dirty="0">
                <a:solidFill>
                  <a:srgbClr val="000099"/>
                </a:solidFill>
              </a:rPr>
              <a:t>Distinct features of </a:t>
            </a:r>
            <a:r>
              <a:rPr lang="en-US" sz="2000" b="1" i="1" dirty="0" err="1" smtClean="0">
                <a:solidFill>
                  <a:srgbClr val="000099"/>
                </a:solidFill>
              </a:rPr>
              <a:t>Sukuk</a:t>
            </a:r>
            <a:r>
              <a:rPr lang="en-US" sz="2000" b="1" dirty="0" smtClean="0">
                <a:solidFill>
                  <a:srgbClr val="000099"/>
                </a:solidFill>
              </a:rPr>
              <a:t> </a:t>
            </a:r>
            <a:r>
              <a:rPr lang="en-US" sz="2000" b="1" dirty="0">
                <a:solidFill>
                  <a:srgbClr val="000099"/>
                </a:solidFill>
              </a:rPr>
              <a:t>regulatory framework…</a:t>
            </a:r>
          </a:p>
        </p:txBody>
      </p:sp>
      <p:sp>
        <p:nvSpPr>
          <p:cNvPr id="462861" name="Rectangle 4"/>
          <p:cNvSpPr>
            <a:spLocks noChangeArrowheads="1"/>
          </p:cNvSpPr>
          <p:nvPr/>
        </p:nvSpPr>
        <p:spPr bwMode="auto">
          <a:xfrm>
            <a:off x="568325" y="5155406"/>
            <a:ext cx="2346325" cy="711994"/>
          </a:xfrm>
          <a:prstGeom prst="roundRect">
            <a:avLst>
              <a:gd name="adj" fmla="val 16667"/>
            </a:avLst>
          </a:prstGeom>
          <a:gradFill rotWithShape="1">
            <a:gsLst>
              <a:gs pos="0">
                <a:srgbClr val="3366FF"/>
              </a:gs>
              <a:gs pos="100000">
                <a:srgbClr val="2F4776"/>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tIns="46800" anchor="ctr"/>
          <a:lstStyle/>
          <a:p>
            <a:pPr algn="ctr"/>
            <a:r>
              <a:rPr lang="en-GB" b="1" dirty="0">
                <a:solidFill>
                  <a:schemeClr val="bg1"/>
                </a:solidFill>
                <a:cs typeface="Arial" charset="0"/>
              </a:rPr>
              <a:t>Consumer protection &amp; fair dealing</a:t>
            </a:r>
          </a:p>
        </p:txBody>
      </p:sp>
      <p:sp>
        <p:nvSpPr>
          <p:cNvPr id="462862" name="Rectangle 5"/>
          <p:cNvSpPr>
            <a:spLocks noChangeArrowheads="1"/>
          </p:cNvSpPr>
          <p:nvPr/>
        </p:nvSpPr>
        <p:spPr bwMode="auto">
          <a:xfrm>
            <a:off x="534988" y="3932238"/>
            <a:ext cx="2346325" cy="576262"/>
          </a:xfrm>
          <a:prstGeom prst="roundRect">
            <a:avLst>
              <a:gd name="adj" fmla="val 16667"/>
            </a:avLst>
          </a:prstGeom>
          <a:gradFill rotWithShape="1">
            <a:gsLst>
              <a:gs pos="0">
                <a:srgbClr val="3366FF"/>
              </a:gs>
              <a:gs pos="100000">
                <a:srgbClr val="2F4776"/>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alpha val="50000"/>
                    </a:schemeClr>
                  </a:outerShdw>
                </a:effectLst>
              </a14:hiddenEffects>
            </a:ext>
          </a:extLst>
        </p:spPr>
        <p:txBody>
          <a:bodyPr tIns="46800" anchor="ctr"/>
          <a:lstStyle/>
          <a:p>
            <a:pPr algn="ctr"/>
            <a:r>
              <a:rPr lang="en-GB" b="1" dirty="0">
                <a:solidFill>
                  <a:schemeClr val="bg1"/>
                </a:solidFill>
                <a:cs typeface="Arial" charset="0"/>
              </a:rPr>
              <a:t>Firewalls for Infrastructure</a:t>
            </a:r>
          </a:p>
        </p:txBody>
      </p:sp>
      <p:sp>
        <p:nvSpPr>
          <p:cNvPr id="462864" name="Rectangle 11"/>
          <p:cNvSpPr>
            <a:spLocks noChangeArrowheads="1"/>
          </p:cNvSpPr>
          <p:nvPr/>
        </p:nvSpPr>
        <p:spPr bwMode="auto">
          <a:xfrm>
            <a:off x="3538538" y="3860800"/>
            <a:ext cx="5426075" cy="720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285750" indent="-285750">
              <a:buClr>
                <a:srgbClr val="FF0000"/>
              </a:buClr>
              <a:buSzPct val="80000"/>
              <a:buFont typeface="Wingdings" panose="05000000000000000000" pitchFamily="2" charset="2"/>
              <a:buChar char="ü"/>
            </a:pPr>
            <a:endParaRPr lang="en-US" b="1" dirty="0" smtClean="0">
              <a:cs typeface="Arial" charset="0"/>
            </a:endParaRPr>
          </a:p>
          <a:p>
            <a:pPr marL="285750" indent="-285750">
              <a:buClr>
                <a:srgbClr val="FF0000"/>
              </a:buClr>
              <a:buSzPct val="80000"/>
              <a:buFont typeface="Wingdings" panose="05000000000000000000" pitchFamily="2" charset="2"/>
              <a:buChar char="ü"/>
            </a:pPr>
            <a:r>
              <a:rPr lang="en-US" b="1" dirty="0" smtClean="0">
                <a:cs typeface="Arial" charset="0"/>
              </a:rPr>
              <a:t>Separate </a:t>
            </a:r>
            <a:r>
              <a:rPr lang="en-US" b="1" dirty="0">
                <a:cs typeface="Arial" charset="0"/>
              </a:rPr>
              <a:t>accounting, clearing and settlement system</a:t>
            </a:r>
          </a:p>
          <a:p>
            <a:pPr marL="285750" indent="-285750">
              <a:buClr>
                <a:srgbClr val="FF0000"/>
              </a:buClr>
              <a:buSzPct val="80000"/>
              <a:buFont typeface="Wingdings" panose="05000000000000000000" pitchFamily="2" charset="2"/>
              <a:buChar char="ü"/>
            </a:pPr>
            <a:r>
              <a:rPr lang="en-US" b="1" dirty="0">
                <a:cs typeface="Arial" charset="0"/>
              </a:rPr>
              <a:t>Separate prudential requirements – liquidity, single customer limit</a:t>
            </a:r>
          </a:p>
        </p:txBody>
      </p:sp>
      <p:sp>
        <p:nvSpPr>
          <p:cNvPr id="462865" name="Rectangle 12"/>
          <p:cNvSpPr>
            <a:spLocks noChangeArrowheads="1"/>
          </p:cNvSpPr>
          <p:nvPr/>
        </p:nvSpPr>
        <p:spPr bwMode="auto">
          <a:xfrm>
            <a:off x="3524250" y="5105400"/>
            <a:ext cx="54403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285750" indent="-285750">
              <a:buClr>
                <a:srgbClr val="FF0000"/>
              </a:buClr>
              <a:buSzPct val="80000"/>
              <a:buFont typeface="Wingdings" panose="05000000000000000000" pitchFamily="2" charset="2"/>
              <a:buChar char="ü"/>
            </a:pPr>
            <a:r>
              <a:rPr lang="en-US" b="1" dirty="0">
                <a:cs typeface="Arial" charset="0"/>
              </a:rPr>
              <a:t>Transparency and disclosures</a:t>
            </a:r>
          </a:p>
          <a:p>
            <a:pPr marL="285750" indent="-285750">
              <a:buClr>
                <a:srgbClr val="FF0000"/>
              </a:buClr>
              <a:buSzPct val="80000"/>
              <a:buFont typeface="Wingdings" panose="05000000000000000000" pitchFamily="2" charset="2"/>
              <a:buChar char="ü"/>
            </a:pPr>
            <a:r>
              <a:rPr lang="en-US" b="1" dirty="0">
                <a:cs typeface="Arial" charset="0"/>
              </a:rPr>
              <a:t>Dispute resolution mechanism</a:t>
            </a:r>
          </a:p>
          <a:p>
            <a:pPr marL="285750" indent="-285750">
              <a:buClr>
                <a:srgbClr val="FF0000"/>
              </a:buClr>
              <a:buSzPct val="80000"/>
              <a:buFont typeface="Wingdings" panose="05000000000000000000" pitchFamily="2" charset="2"/>
              <a:buChar char="ü"/>
            </a:pPr>
            <a:r>
              <a:rPr lang="en-US" b="1" dirty="0">
                <a:cs typeface="Arial" charset="0"/>
              </a:rPr>
              <a:t>Rate of return framework</a:t>
            </a:r>
          </a:p>
        </p:txBody>
      </p:sp>
      <p:sp>
        <p:nvSpPr>
          <p:cNvPr id="462866" name="Line 15"/>
          <p:cNvSpPr>
            <a:spLocks noChangeShapeType="1"/>
          </p:cNvSpPr>
          <p:nvPr/>
        </p:nvSpPr>
        <p:spPr bwMode="auto">
          <a:xfrm flipV="1">
            <a:off x="3524250" y="3787775"/>
            <a:ext cx="5295900" cy="1588"/>
          </a:xfrm>
          <a:prstGeom prst="line">
            <a:avLst/>
          </a:prstGeom>
          <a:noFill/>
          <a:ln w="28575">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62867" name="Line 15"/>
          <p:cNvSpPr>
            <a:spLocks noChangeShapeType="1"/>
          </p:cNvSpPr>
          <p:nvPr/>
        </p:nvSpPr>
        <p:spPr bwMode="auto">
          <a:xfrm>
            <a:off x="3538538" y="4876800"/>
            <a:ext cx="5354637" cy="0"/>
          </a:xfrm>
          <a:prstGeom prst="line">
            <a:avLst/>
          </a:prstGeom>
          <a:noFill/>
          <a:ln w="28575">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62868" name="Line 15"/>
          <p:cNvSpPr>
            <a:spLocks noChangeShapeType="1"/>
          </p:cNvSpPr>
          <p:nvPr/>
        </p:nvSpPr>
        <p:spPr bwMode="auto">
          <a:xfrm flipV="1">
            <a:off x="3524250" y="6172200"/>
            <a:ext cx="5295900" cy="0"/>
          </a:xfrm>
          <a:prstGeom prst="line">
            <a:avLst/>
          </a:prstGeom>
          <a:noFill/>
          <a:ln w="28575">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extLst>
      <p:ext uri="{BB962C8B-B14F-4D97-AF65-F5344CB8AC3E}">
        <p14:creationId xmlns:p14="http://schemas.microsoft.com/office/powerpoint/2010/main" val="53660067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5" name="Rectangle 3"/>
          <p:cNvSpPr>
            <a:spLocks noChangeArrowheads="1"/>
          </p:cNvSpPr>
          <p:nvPr/>
        </p:nvSpPr>
        <p:spPr bwMode="auto">
          <a:xfrm>
            <a:off x="355600" y="112713"/>
            <a:ext cx="7999413" cy="66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0000"/>
              </a:lnSpc>
              <a:spcBef>
                <a:spcPct val="50000"/>
              </a:spcBef>
            </a:pPr>
            <a:endParaRPr lang="en-US" b="1" dirty="0">
              <a:solidFill>
                <a:srgbClr val="000099"/>
              </a:solidFill>
            </a:endParaRPr>
          </a:p>
          <a:p>
            <a:pPr algn="just">
              <a:lnSpc>
                <a:spcPct val="30000"/>
              </a:lnSpc>
              <a:spcBef>
                <a:spcPct val="50000"/>
              </a:spcBef>
            </a:pPr>
            <a:r>
              <a:rPr lang="en-US" sz="2200" b="1" dirty="0" smtClean="0">
                <a:solidFill>
                  <a:srgbClr val="000099"/>
                </a:solidFill>
              </a:rPr>
              <a:t>Adapt  </a:t>
            </a:r>
            <a:r>
              <a:rPr lang="en-US" sz="2200" b="1" dirty="0">
                <a:solidFill>
                  <a:srgbClr val="000099"/>
                </a:solidFill>
              </a:rPr>
              <a:t>existing sound </a:t>
            </a:r>
            <a:r>
              <a:rPr lang="en-US" sz="2200" b="1" dirty="0" smtClean="0">
                <a:solidFill>
                  <a:srgbClr val="000099"/>
                </a:solidFill>
              </a:rPr>
              <a:t>practices</a:t>
            </a:r>
            <a:r>
              <a:rPr lang="en-US" sz="2200" b="1" dirty="0">
                <a:solidFill>
                  <a:srgbClr val="000099"/>
                </a:solidFill>
              </a:rPr>
              <a:t> </a:t>
            </a:r>
            <a:r>
              <a:rPr lang="en-US" sz="2200" b="1" dirty="0" smtClean="0">
                <a:solidFill>
                  <a:srgbClr val="000099"/>
                </a:solidFill>
              </a:rPr>
              <a:t>to </a:t>
            </a:r>
            <a:r>
              <a:rPr lang="en-US" sz="2200" b="1" dirty="0">
                <a:solidFill>
                  <a:srgbClr val="000099"/>
                </a:solidFill>
              </a:rPr>
              <a:t>address Islamic </a:t>
            </a:r>
            <a:r>
              <a:rPr lang="en-US" sz="2200" b="1" dirty="0" smtClean="0">
                <a:solidFill>
                  <a:srgbClr val="000099"/>
                </a:solidFill>
              </a:rPr>
              <a:t>Finance </a:t>
            </a:r>
          </a:p>
          <a:p>
            <a:pPr algn="just">
              <a:lnSpc>
                <a:spcPct val="30000"/>
              </a:lnSpc>
              <a:spcBef>
                <a:spcPct val="50000"/>
              </a:spcBef>
            </a:pPr>
            <a:r>
              <a:rPr lang="en-US" sz="2200" b="1" dirty="0" smtClean="0">
                <a:solidFill>
                  <a:srgbClr val="000099"/>
                </a:solidFill>
              </a:rPr>
              <a:t>characteristics to minimize regulatory arbitrage…</a:t>
            </a:r>
            <a:endParaRPr lang="en-US" sz="2200" b="1" dirty="0">
              <a:solidFill>
                <a:srgbClr val="000099"/>
              </a:solidFill>
            </a:endParaRPr>
          </a:p>
        </p:txBody>
      </p:sp>
      <p:sp>
        <p:nvSpPr>
          <p:cNvPr id="433156" name="Rectangle 4"/>
          <p:cNvSpPr>
            <a:spLocks noChangeArrowheads="1"/>
          </p:cNvSpPr>
          <p:nvPr/>
        </p:nvSpPr>
        <p:spPr bwMode="auto">
          <a:xfrm>
            <a:off x="444500" y="1282700"/>
            <a:ext cx="3276600" cy="622300"/>
          </a:xfrm>
          <a:prstGeom prst="rect">
            <a:avLst/>
          </a:prstGeom>
          <a:gradFill rotWithShape="1">
            <a:gsLst>
              <a:gs pos="0">
                <a:srgbClr val="3366FF"/>
              </a:gs>
              <a:gs pos="100000">
                <a:srgbClr val="182F76"/>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b="1" dirty="0">
                <a:solidFill>
                  <a:schemeClr val="bg1"/>
                </a:solidFill>
              </a:rPr>
              <a:t>Capitalize on strength of conventional regulatory system</a:t>
            </a:r>
          </a:p>
        </p:txBody>
      </p:sp>
      <p:sp>
        <p:nvSpPr>
          <p:cNvPr id="433157" name="Text Box 5"/>
          <p:cNvSpPr txBox="1">
            <a:spLocks noChangeArrowheads="1"/>
          </p:cNvSpPr>
          <p:nvPr/>
        </p:nvSpPr>
        <p:spPr bwMode="auto">
          <a:xfrm>
            <a:off x="381000" y="2068513"/>
            <a:ext cx="3556000" cy="4708981"/>
          </a:xfrm>
          <a:prstGeom prst="rect">
            <a:avLst/>
          </a:prstGeom>
          <a:ln/>
          <a:extLst/>
        </p:spPr>
        <p:style>
          <a:lnRef idx="2">
            <a:schemeClr val="accent6">
              <a:shade val="50000"/>
            </a:schemeClr>
          </a:lnRef>
          <a:fillRef idx="1">
            <a:schemeClr val="accent6"/>
          </a:fillRef>
          <a:effectRef idx="0">
            <a:schemeClr val="accent6"/>
          </a:effectRef>
          <a:fontRef idx="minor">
            <a:schemeClr val="lt1"/>
          </a:fontRef>
        </p:style>
        <p:txBody>
          <a:bodyPr>
            <a:spAutoFit/>
          </a:bodyPr>
          <a:lstStyle>
            <a:lvl1pPr marL="177800" indent="-177800">
              <a:defRPr>
                <a:solidFill>
                  <a:schemeClr val="tx1"/>
                </a:solidFill>
                <a:latin typeface="Arial" charset="0"/>
              </a:defRPr>
            </a:lvl1pPr>
            <a:lvl2pPr marL="533400" indent="-176213">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eaLnBrk="0" hangingPunct="0">
              <a:spcBef>
                <a:spcPct val="50000"/>
              </a:spcBef>
              <a:buClr>
                <a:srgbClr val="FF3300"/>
              </a:buClr>
              <a:buFontTx/>
              <a:buChar char="•"/>
            </a:pPr>
            <a:r>
              <a:rPr lang="en-US" dirty="0"/>
              <a:t>Conventional regulatory infrastructure already in place &amp; proven effective</a:t>
            </a:r>
          </a:p>
          <a:p>
            <a:pPr algn="just" eaLnBrk="0" hangingPunct="0">
              <a:spcBef>
                <a:spcPct val="50000"/>
              </a:spcBef>
              <a:buClr>
                <a:srgbClr val="FF3300"/>
              </a:buClr>
              <a:buFontTx/>
              <a:buChar char="•"/>
            </a:pPr>
            <a:r>
              <a:rPr lang="en-US" dirty="0"/>
              <a:t>Leverage on existing framework to address similar risks in Islamic finance</a:t>
            </a:r>
          </a:p>
          <a:p>
            <a:pPr algn="just" eaLnBrk="0" hangingPunct="0">
              <a:spcBef>
                <a:spcPct val="50000"/>
              </a:spcBef>
              <a:buClr>
                <a:srgbClr val="FF3300"/>
              </a:buClr>
              <a:buFontTx/>
              <a:buChar char="•"/>
            </a:pPr>
            <a:r>
              <a:rPr lang="en-GB" dirty="0"/>
              <a:t>Islamic </a:t>
            </a:r>
            <a:r>
              <a:rPr lang="en-GB" dirty="0" smtClean="0"/>
              <a:t>finance/</a:t>
            </a:r>
            <a:r>
              <a:rPr lang="en-GB" i="1" dirty="0" err="1" smtClean="0"/>
              <a:t>Sukuk</a:t>
            </a:r>
            <a:r>
              <a:rPr lang="en-GB" dirty="0" smtClean="0"/>
              <a:t> </a:t>
            </a:r>
            <a:r>
              <a:rPr lang="en-GB" dirty="0"/>
              <a:t>are governed by similar regulatory framework as in conventional banking</a:t>
            </a:r>
          </a:p>
          <a:p>
            <a:pPr marL="642937" lvl="1" indent="-285750" algn="just" eaLnBrk="0" hangingPunct="0">
              <a:spcBef>
                <a:spcPct val="50000"/>
              </a:spcBef>
              <a:buClr>
                <a:srgbClr val="FF0000"/>
              </a:buClr>
              <a:buSzPct val="80000"/>
              <a:buFont typeface="Wingdings" panose="05000000000000000000" pitchFamily="2" charset="2"/>
              <a:buChar char="ü"/>
            </a:pPr>
            <a:r>
              <a:rPr lang="en-GB" sz="1200" dirty="0"/>
              <a:t>Corporate governance </a:t>
            </a:r>
          </a:p>
          <a:p>
            <a:pPr marL="642937" lvl="1" indent="-285750" algn="just" eaLnBrk="0" hangingPunct="0">
              <a:spcBef>
                <a:spcPct val="50000"/>
              </a:spcBef>
              <a:buClr>
                <a:srgbClr val="FF0000"/>
              </a:buClr>
              <a:buSzPct val="80000"/>
              <a:buFont typeface="Wingdings" panose="05000000000000000000" pitchFamily="2" charset="2"/>
              <a:buChar char="ü"/>
            </a:pPr>
            <a:r>
              <a:rPr lang="en-GB" sz="1200" dirty="0"/>
              <a:t>Capital adequacy</a:t>
            </a:r>
          </a:p>
          <a:p>
            <a:pPr marL="642937" lvl="1" indent="-285750" algn="just" eaLnBrk="0" hangingPunct="0">
              <a:spcBef>
                <a:spcPct val="50000"/>
              </a:spcBef>
              <a:buClr>
                <a:srgbClr val="FF0000"/>
              </a:buClr>
              <a:buSzPct val="80000"/>
              <a:buFont typeface="Wingdings" panose="05000000000000000000" pitchFamily="2" charset="2"/>
              <a:buChar char="ü"/>
            </a:pPr>
            <a:r>
              <a:rPr lang="en-GB" sz="1200" dirty="0"/>
              <a:t>Liquidity management</a:t>
            </a:r>
          </a:p>
          <a:p>
            <a:pPr marL="642937" lvl="1" indent="-285750" algn="just" eaLnBrk="0" hangingPunct="0">
              <a:spcBef>
                <a:spcPct val="50000"/>
              </a:spcBef>
              <a:buClr>
                <a:srgbClr val="FF0000"/>
              </a:buClr>
              <a:buSzPct val="80000"/>
              <a:buFont typeface="Wingdings" panose="05000000000000000000" pitchFamily="2" charset="2"/>
              <a:buChar char="ü"/>
            </a:pPr>
            <a:r>
              <a:rPr lang="en-GB" sz="1200" dirty="0"/>
              <a:t>Financial transparency &amp; market discipline</a:t>
            </a:r>
          </a:p>
          <a:p>
            <a:pPr marL="642937" lvl="1" indent="-285750" algn="just" eaLnBrk="0" hangingPunct="0">
              <a:spcBef>
                <a:spcPct val="50000"/>
              </a:spcBef>
              <a:buClr>
                <a:srgbClr val="FF0000"/>
              </a:buClr>
              <a:buSzPct val="80000"/>
              <a:buFont typeface="Wingdings" panose="05000000000000000000" pitchFamily="2" charset="2"/>
              <a:buChar char="ü"/>
            </a:pPr>
            <a:r>
              <a:rPr lang="en-GB" sz="1200" dirty="0"/>
              <a:t>Risk management and auditing</a:t>
            </a:r>
            <a:endParaRPr lang="en-US" sz="1200" dirty="0"/>
          </a:p>
        </p:txBody>
      </p:sp>
      <p:sp>
        <p:nvSpPr>
          <p:cNvPr id="433158" name="Rectangle 6"/>
          <p:cNvSpPr>
            <a:spLocks noChangeArrowheads="1"/>
          </p:cNvSpPr>
          <p:nvPr/>
        </p:nvSpPr>
        <p:spPr bwMode="auto">
          <a:xfrm>
            <a:off x="4838700" y="1319213"/>
            <a:ext cx="3238500" cy="596900"/>
          </a:xfrm>
          <a:prstGeom prst="rect">
            <a:avLst/>
          </a:prstGeom>
          <a:gradFill rotWithShape="1">
            <a:gsLst>
              <a:gs pos="0">
                <a:srgbClr val="3366FF"/>
              </a:gs>
              <a:gs pos="100000">
                <a:srgbClr val="182F76"/>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1700" b="1" dirty="0">
                <a:solidFill>
                  <a:schemeClr val="bg1"/>
                </a:solidFill>
              </a:rPr>
              <a:t>Gradual establishment of Islamic finance regulatory framework</a:t>
            </a:r>
          </a:p>
        </p:txBody>
      </p:sp>
      <p:sp>
        <p:nvSpPr>
          <p:cNvPr id="433159" name="Text Box 7"/>
          <p:cNvSpPr txBox="1">
            <a:spLocks noChangeArrowheads="1"/>
          </p:cNvSpPr>
          <p:nvPr/>
        </p:nvSpPr>
        <p:spPr bwMode="auto">
          <a:xfrm>
            <a:off x="4762500" y="2133600"/>
            <a:ext cx="3454400" cy="3416320"/>
          </a:xfrm>
          <a:prstGeom prst="rect">
            <a:avLst/>
          </a:prstGeom>
          <a:ln/>
          <a:extLst/>
        </p:spPr>
        <p:style>
          <a:lnRef idx="2">
            <a:schemeClr val="accent5">
              <a:shade val="50000"/>
            </a:schemeClr>
          </a:lnRef>
          <a:fillRef idx="1">
            <a:schemeClr val="accent5"/>
          </a:fillRef>
          <a:effectRef idx="0">
            <a:schemeClr val="accent5"/>
          </a:effectRef>
          <a:fontRef idx="minor">
            <a:schemeClr val="lt1"/>
          </a:fontRef>
        </p:style>
        <p:txBody>
          <a:bodyPr>
            <a:spAutoFit/>
          </a:bodyPr>
          <a:lstStyle>
            <a:lvl1pPr marL="177800" indent="-177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eaLnBrk="0" hangingPunct="0">
              <a:spcBef>
                <a:spcPct val="50000"/>
              </a:spcBef>
              <a:buClr>
                <a:srgbClr val="FF3300"/>
              </a:buClr>
              <a:buFontTx/>
              <a:buChar char="•"/>
            </a:pPr>
            <a:r>
              <a:rPr lang="en-US" dirty="0"/>
              <a:t>Modify existing framework to address salient characteristics of Islamic finance</a:t>
            </a:r>
          </a:p>
          <a:p>
            <a:pPr algn="just" eaLnBrk="0" hangingPunct="0">
              <a:spcBef>
                <a:spcPct val="50000"/>
              </a:spcBef>
              <a:buClr>
                <a:srgbClr val="FF3300"/>
              </a:buClr>
              <a:buFontTx/>
              <a:buChar char="•"/>
            </a:pPr>
            <a:r>
              <a:rPr lang="en-US" dirty="0"/>
              <a:t>Establish </a:t>
            </a:r>
            <a:r>
              <a:rPr lang="en-US" i="1" dirty="0" err="1"/>
              <a:t>Shariah</a:t>
            </a:r>
            <a:r>
              <a:rPr lang="en-US" dirty="0"/>
              <a:t> compliance &amp; governance mechanism</a:t>
            </a:r>
          </a:p>
          <a:p>
            <a:pPr algn="just" eaLnBrk="0" hangingPunct="0">
              <a:spcBef>
                <a:spcPct val="50000"/>
              </a:spcBef>
              <a:buClr>
                <a:srgbClr val="FF3300"/>
              </a:buClr>
              <a:buFontTx/>
              <a:buChar char="•"/>
            </a:pPr>
            <a:r>
              <a:rPr lang="en-US" dirty="0"/>
              <a:t>Adoption of international Islamic prudential standards issued by Islamic Financial Services Board - to addresses unique characteristics of Islamic financial transactions</a:t>
            </a:r>
            <a:endParaRPr lang="en-GB" dirty="0"/>
          </a:p>
        </p:txBody>
      </p:sp>
      <p:sp>
        <p:nvSpPr>
          <p:cNvPr id="433160" name="AutoShape 8"/>
          <p:cNvSpPr>
            <a:spLocks noChangeArrowheads="1"/>
          </p:cNvSpPr>
          <p:nvPr/>
        </p:nvSpPr>
        <p:spPr bwMode="auto">
          <a:xfrm>
            <a:off x="4025900" y="1344613"/>
            <a:ext cx="558800" cy="558800"/>
          </a:xfrm>
          <a:custGeom>
            <a:avLst/>
            <a:gdLst>
              <a:gd name="T0" fmla="*/ 304805 w 21600"/>
              <a:gd name="T1" fmla="*/ 0 h 21600"/>
              <a:gd name="T2" fmla="*/ 0 w 21600"/>
              <a:gd name="T3" fmla="*/ 279400 h 21600"/>
              <a:gd name="T4" fmla="*/ 304805 w 21600"/>
              <a:gd name="T5" fmla="*/ 558800 h 21600"/>
              <a:gd name="T6" fmla="*/ 558800 w 21600"/>
              <a:gd name="T7" fmla="*/ 279400 h 21600"/>
              <a:gd name="T8" fmla="*/ 17694720 60000 65536"/>
              <a:gd name="T9" fmla="*/ 11796480 60000 65536"/>
              <a:gd name="T10" fmla="*/ 5898240 60000 65536"/>
              <a:gd name="T11" fmla="*/ 0 60000 65536"/>
              <a:gd name="T12" fmla="*/ 3375 w 21600"/>
              <a:gd name="T13" fmla="*/ 4909 h 21600"/>
              <a:gd name="T14" fmla="*/ 16245 w 21600"/>
              <a:gd name="T15" fmla="*/ 16691 h 21600"/>
            </a:gdLst>
            <a:ahLst/>
            <a:cxnLst>
              <a:cxn ang="T8">
                <a:pos x="T0" y="T1"/>
              </a:cxn>
              <a:cxn ang="T9">
                <a:pos x="T2" y="T3"/>
              </a:cxn>
              <a:cxn ang="T10">
                <a:pos x="T4" y="T5"/>
              </a:cxn>
              <a:cxn ang="T11">
                <a:pos x="T6" y="T7"/>
              </a:cxn>
            </a:cxnLst>
            <a:rect l="T12" t="T13" r="T14" b="T15"/>
            <a:pathLst>
              <a:path w="21600" h="21600">
                <a:moveTo>
                  <a:pt x="11782" y="0"/>
                </a:moveTo>
                <a:lnTo>
                  <a:pt x="11782" y="4909"/>
                </a:lnTo>
                <a:lnTo>
                  <a:pt x="3375" y="4909"/>
                </a:lnTo>
                <a:lnTo>
                  <a:pt x="3375" y="16691"/>
                </a:lnTo>
                <a:lnTo>
                  <a:pt x="11782" y="16691"/>
                </a:lnTo>
                <a:lnTo>
                  <a:pt x="11782" y="21600"/>
                </a:lnTo>
                <a:lnTo>
                  <a:pt x="21600" y="10800"/>
                </a:lnTo>
                <a:close/>
              </a:path>
              <a:path w="21600" h="21600">
                <a:moveTo>
                  <a:pt x="1350" y="4909"/>
                </a:moveTo>
                <a:lnTo>
                  <a:pt x="1350" y="16691"/>
                </a:lnTo>
                <a:lnTo>
                  <a:pt x="2700" y="16691"/>
                </a:lnTo>
                <a:lnTo>
                  <a:pt x="2700" y="4909"/>
                </a:lnTo>
                <a:close/>
              </a:path>
              <a:path w="21600" h="21600">
                <a:moveTo>
                  <a:pt x="0" y="4909"/>
                </a:moveTo>
                <a:lnTo>
                  <a:pt x="0" y="16691"/>
                </a:lnTo>
                <a:lnTo>
                  <a:pt x="675" y="16691"/>
                </a:lnTo>
                <a:lnTo>
                  <a:pt x="675" y="4909"/>
                </a:lnTo>
                <a:close/>
              </a:path>
            </a:pathLst>
          </a:cu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MY" sz="4000"/>
          </a:p>
        </p:txBody>
      </p:sp>
    </p:spTree>
    <p:extLst>
      <p:ext uri="{BB962C8B-B14F-4D97-AF65-F5344CB8AC3E}">
        <p14:creationId xmlns:p14="http://schemas.microsoft.com/office/powerpoint/2010/main" val="187589568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99"/>
          <p:cNvSpPr>
            <a:spLocks noChangeArrowheads="1"/>
          </p:cNvSpPr>
          <p:nvPr/>
        </p:nvSpPr>
        <p:spPr bwMode="auto">
          <a:xfrm>
            <a:off x="233363" y="117475"/>
            <a:ext cx="89106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p>
            <a:r>
              <a:rPr lang="en-US" sz="2200" b="1" dirty="0">
                <a:solidFill>
                  <a:srgbClr val="000099"/>
                </a:solidFill>
              </a:rPr>
              <a:t>…and streamlined with Islamic Financial Services Board (IFSB) standards for international regulatory </a:t>
            </a:r>
            <a:r>
              <a:rPr lang="en-US" sz="2200" b="1" dirty="0" smtClean="0">
                <a:solidFill>
                  <a:srgbClr val="000099"/>
                </a:solidFill>
              </a:rPr>
              <a:t>harmonization</a:t>
            </a:r>
            <a:endParaRPr lang="en-US" sz="2200" b="1" dirty="0">
              <a:solidFill>
                <a:srgbClr val="000099"/>
              </a:solidFill>
            </a:endParaRPr>
          </a:p>
        </p:txBody>
      </p:sp>
      <p:sp>
        <p:nvSpPr>
          <p:cNvPr id="437251" name="Text Box 100"/>
          <p:cNvSpPr txBox="1">
            <a:spLocks noChangeArrowheads="1"/>
          </p:cNvSpPr>
          <p:nvPr/>
        </p:nvSpPr>
        <p:spPr bwMode="auto">
          <a:xfrm>
            <a:off x="323850" y="1052513"/>
            <a:ext cx="532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sz="1600" b="1" dirty="0" smtClean="0">
                <a:solidFill>
                  <a:srgbClr val="FF0000"/>
                </a:solidFill>
              </a:rPr>
              <a:t>Relevant Standards </a:t>
            </a:r>
            <a:r>
              <a:rPr lang="en-US" sz="1600" b="1" dirty="0">
                <a:solidFill>
                  <a:srgbClr val="FF0000"/>
                </a:solidFill>
              </a:rPr>
              <a:t>issued by </a:t>
            </a:r>
            <a:r>
              <a:rPr lang="en-US" sz="1600" b="1" dirty="0" smtClean="0">
                <a:solidFill>
                  <a:srgbClr val="FF0000"/>
                </a:solidFill>
              </a:rPr>
              <a:t>IFSB to </a:t>
            </a:r>
            <a:r>
              <a:rPr lang="en-US" sz="1600" b="1" i="1" dirty="0" err="1" smtClean="0">
                <a:solidFill>
                  <a:srgbClr val="FF0000"/>
                </a:solidFill>
              </a:rPr>
              <a:t>Sukuk</a:t>
            </a:r>
            <a:endParaRPr lang="en-US" sz="1600" b="1" i="1" dirty="0">
              <a:solidFill>
                <a:srgbClr val="FF0000"/>
              </a:solidFill>
            </a:endParaRPr>
          </a:p>
        </p:txBody>
      </p:sp>
      <p:sp>
        <p:nvSpPr>
          <p:cNvPr id="216068" name="Text Box 4"/>
          <p:cNvSpPr txBox="1">
            <a:spLocks noChangeArrowheads="1"/>
          </p:cNvSpPr>
          <p:nvPr/>
        </p:nvSpPr>
        <p:spPr bwMode="auto">
          <a:xfrm>
            <a:off x="4500563" y="1484313"/>
            <a:ext cx="4248150" cy="4955203"/>
          </a:xfrm>
          <a:prstGeom prst="rect">
            <a:avLst/>
          </a:prstGeom>
          <a:noFill/>
          <a:ln w="9525">
            <a:noFill/>
            <a:miter lim="800000"/>
            <a:headEnd/>
            <a:tailEnd/>
          </a:ln>
          <a:effectLst>
            <a:prstShdw prst="shdw18" dist="17961" dir="13500000">
              <a:schemeClr val="accent1">
                <a:gamma/>
                <a:shade val="60000"/>
                <a:invGamma/>
              </a:schemeClr>
            </a:prstShdw>
          </a:effectLst>
        </p:spPr>
        <p:txBody>
          <a:bodyPr>
            <a:spAutoFit/>
          </a:bodyPr>
          <a:lstStyle>
            <a:lvl1pPr marL="177800" indent="-177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10000"/>
              </a:spcBef>
              <a:buFontTx/>
              <a:buChar char="•"/>
            </a:pPr>
            <a:r>
              <a:rPr lang="en-US" sz="2000" dirty="0"/>
              <a:t>Islamic Financial Services Board  (IFSB) was established in 2002</a:t>
            </a:r>
          </a:p>
          <a:p>
            <a:pPr>
              <a:spcBef>
                <a:spcPct val="10000"/>
              </a:spcBef>
              <a:buFontTx/>
              <a:buChar char="•"/>
            </a:pPr>
            <a:endParaRPr lang="en-US" sz="2000" dirty="0"/>
          </a:p>
          <a:p>
            <a:pPr>
              <a:spcBef>
                <a:spcPct val="10000"/>
              </a:spcBef>
              <a:buFontTx/>
              <a:buChar char="•"/>
            </a:pPr>
            <a:r>
              <a:rPr lang="en-US" sz="2000" dirty="0"/>
              <a:t>Significant progress in addressing regulatory framework for Islamic financial institutions</a:t>
            </a:r>
          </a:p>
          <a:p>
            <a:pPr>
              <a:spcBef>
                <a:spcPct val="10000"/>
              </a:spcBef>
              <a:buFontTx/>
              <a:buChar char="•"/>
            </a:pPr>
            <a:endParaRPr lang="en-US" sz="2000" dirty="0"/>
          </a:p>
          <a:p>
            <a:pPr>
              <a:spcBef>
                <a:spcPct val="10000"/>
              </a:spcBef>
              <a:buFontTx/>
              <a:buChar char="•"/>
            </a:pPr>
            <a:r>
              <a:rPr lang="en-US" sz="2000" dirty="0"/>
              <a:t>Promote international convergence of standards</a:t>
            </a:r>
          </a:p>
          <a:p>
            <a:pPr>
              <a:spcBef>
                <a:spcPct val="10000"/>
              </a:spcBef>
              <a:buFontTx/>
              <a:buChar char="•"/>
            </a:pPr>
            <a:endParaRPr lang="en-US" sz="2000" dirty="0"/>
          </a:p>
          <a:p>
            <a:pPr>
              <a:spcBef>
                <a:spcPct val="10000"/>
              </a:spcBef>
              <a:buFontTx/>
              <a:buChar char="•"/>
            </a:pPr>
            <a:r>
              <a:rPr lang="en-US" sz="2000" dirty="0"/>
              <a:t>Provide platform for knowledge sharing</a:t>
            </a:r>
          </a:p>
          <a:p>
            <a:pPr>
              <a:spcBef>
                <a:spcPct val="10000"/>
              </a:spcBef>
              <a:buFontTx/>
              <a:buChar char="•"/>
            </a:pPr>
            <a:endParaRPr lang="en-US" sz="2000" dirty="0"/>
          </a:p>
          <a:p>
            <a:pPr>
              <a:spcBef>
                <a:spcPct val="10000"/>
              </a:spcBef>
              <a:buFontTx/>
              <a:buChar char="•"/>
            </a:pPr>
            <a:r>
              <a:rPr lang="en-US" sz="2000" dirty="0"/>
              <a:t>191 members to date, including 54 regulators</a:t>
            </a:r>
          </a:p>
        </p:txBody>
      </p:sp>
      <p:sp>
        <p:nvSpPr>
          <p:cNvPr id="437253" name="AutoShape 5">
            <a:hlinkClick r:id="" action="ppaction://noaction"/>
          </p:cNvPr>
          <p:cNvSpPr>
            <a:spLocks noChangeArrowheads="1"/>
          </p:cNvSpPr>
          <p:nvPr/>
        </p:nvSpPr>
        <p:spPr bwMode="auto">
          <a:xfrm>
            <a:off x="363538" y="1743075"/>
            <a:ext cx="3609975" cy="298450"/>
          </a:xfrm>
          <a:prstGeom prst="flowChartAlternateProcess">
            <a:avLst/>
          </a:prstGeom>
          <a:solidFill>
            <a:srgbClr val="66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en-US" sz="1600" b="1" dirty="0">
                <a:solidFill>
                  <a:schemeClr val="bg1"/>
                </a:solidFill>
              </a:rPr>
              <a:t>Capital Adequacy Standard (Dec </a:t>
            </a:r>
            <a:r>
              <a:rPr lang="en-GB" sz="1600" b="1" dirty="0">
                <a:solidFill>
                  <a:schemeClr val="bg1"/>
                </a:solidFill>
              </a:rPr>
              <a:t>2005)</a:t>
            </a:r>
            <a:endParaRPr lang="en-US" sz="1600" b="1" dirty="0">
              <a:solidFill>
                <a:schemeClr val="bg1"/>
              </a:solidFill>
            </a:endParaRPr>
          </a:p>
        </p:txBody>
      </p:sp>
      <p:sp>
        <p:nvSpPr>
          <p:cNvPr id="437254" name="AutoShape 6">
            <a:hlinkClick r:id="" action="ppaction://noaction"/>
          </p:cNvPr>
          <p:cNvSpPr>
            <a:spLocks noChangeArrowheads="1"/>
          </p:cNvSpPr>
          <p:nvPr/>
        </p:nvSpPr>
        <p:spPr bwMode="auto">
          <a:xfrm>
            <a:off x="373063" y="2135188"/>
            <a:ext cx="3549650" cy="495300"/>
          </a:xfrm>
          <a:prstGeom prst="flowChartAlternateProcess">
            <a:avLst/>
          </a:prstGeom>
          <a:solidFill>
            <a:srgbClr val="66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en-US" sz="1600" b="1" dirty="0">
                <a:solidFill>
                  <a:schemeClr val="bg1"/>
                </a:solidFill>
              </a:rPr>
              <a:t>Guiding Principles on Risk Management   (Dec 2005)</a:t>
            </a:r>
            <a:endParaRPr lang="en-GB" sz="1600" b="1" dirty="0">
              <a:solidFill>
                <a:schemeClr val="bg1"/>
              </a:solidFill>
            </a:endParaRPr>
          </a:p>
        </p:txBody>
      </p:sp>
      <p:sp>
        <p:nvSpPr>
          <p:cNvPr id="437255" name="AutoShape 7">
            <a:hlinkClick r:id="" action="ppaction://noaction"/>
          </p:cNvPr>
          <p:cNvSpPr>
            <a:spLocks noChangeArrowheads="1"/>
          </p:cNvSpPr>
          <p:nvPr/>
        </p:nvSpPr>
        <p:spPr bwMode="auto">
          <a:xfrm>
            <a:off x="392113" y="2757488"/>
            <a:ext cx="3530600" cy="495300"/>
          </a:xfrm>
          <a:prstGeom prst="flowChartAlternateProcess">
            <a:avLst/>
          </a:prstGeom>
          <a:solidFill>
            <a:srgbClr val="66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en-US" sz="1600" b="1" dirty="0">
                <a:solidFill>
                  <a:schemeClr val="bg1"/>
                </a:solidFill>
              </a:rPr>
              <a:t>Guiding Principles on Corporate Governance ( Dec 2006)</a:t>
            </a:r>
            <a:endParaRPr lang="en-GB" sz="1600" b="1" dirty="0">
              <a:solidFill>
                <a:schemeClr val="bg1"/>
              </a:solidFill>
            </a:endParaRPr>
          </a:p>
        </p:txBody>
      </p:sp>
      <p:sp>
        <p:nvSpPr>
          <p:cNvPr id="437256" name="AutoShape 8">
            <a:hlinkClick r:id="" action="ppaction://noaction"/>
          </p:cNvPr>
          <p:cNvSpPr>
            <a:spLocks noChangeArrowheads="1"/>
          </p:cNvSpPr>
          <p:nvPr/>
        </p:nvSpPr>
        <p:spPr bwMode="auto">
          <a:xfrm>
            <a:off x="365125" y="3860800"/>
            <a:ext cx="3486150" cy="311150"/>
          </a:xfrm>
          <a:prstGeom prst="flowChartAlternateProcess">
            <a:avLst/>
          </a:prstGeom>
          <a:solidFill>
            <a:srgbClr val="66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en-US" sz="1500" b="1" dirty="0">
                <a:solidFill>
                  <a:schemeClr val="bg1"/>
                </a:solidFill>
              </a:rPr>
              <a:t>Supervisory Review Process (End-2007</a:t>
            </a:r>
            <a:r>
              <a:rPr lang="en-US" sz="1400" b="1" dirty="0">
                <a:solidFill>
                  <a:schemeClr val="bg1"/>
                </a:solidFill>
              </a:rPr>
              <a:t>)</a:t>
            </a:r>
            <a:endParaRPr lang="en-GB" sz="1400" b="1" dirty="0">
              <a:solidFill>
                <a:schemeClr val="bg1"/>
              </a:solidFill>
            </a:endParaRPr>
          </a:p>
        </p:txBody>
      </p:sp>
      <p:sp>
        <p:nvSpPr>
          <p:cNvPr id="437257" name="AutoShape 9">
            <a:hlinkClick r:id="" action="ppaction://noaction"/>
          </p:cNvPr>
          <p:cNvSpPr>
            <a:spLocks noChangeArrowheads="1"/>
          </p:cNvSpPr>
          <p:nvPr/>
        </p:nvSpPr>
        <p:spPr bwMode="auto">
          <a:xfrm>
            <a:off x="387350" y="4291012"/>
            <a:ext cx="3519488" cy="1042987"/>
          </a:xfrm>
          <a:prstGeom prst="flowChartAlternateProcess">
            <a:avLst/>
          </a:prstGeom>
          <a:solidFill>
            <a:srgbClr val="66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en-US" sz="1500" b="1" dirty="0">
                <a:solidFill>
                  <a:schemeClr val="bg1"/>
                </a:solidFill>
              </a:rPr>
              <a:t>Capital Adequacy Requirements for </a:t>
            </a:r>
            <a:r>
              <a:rPr lang="en-US" sz="1500" b="1" dirty="0" err="1">
                <a:solidFill>
                  <a:schemeClr val="bg1"/>
                </a:solidFill>
              </a:rPr>
              <a:t>Sukuk</a:t>
            </a:r>
            <a:r>
              <a:rPr lang="en-US" sz="1500" b="1" dirty="0">
                <a:solidFill>
                  <a:schemeClr val="bg1"/>
                </a:solidFill>
              </a:rPr>
              <a:t>, </a:t>
            </a:r>
          </a:p>
          <a:p>
            <a:pPr algn="ctr"/>
            <a:r>
              <a:rPr lang="en-US" sz="1500" b="1" dirty="0">
                <a:solidFill>
                  <a:schemeClr val="bg1"/>
                </a:solidFill>
              </a:rPr>
              <a:t>Securitization &amp; Real Estate Investment (1/09</a:t>
            </a:r>
            <a:r>
              <a:rPr lang="en-US" sz="1200" b="1" dirty="0">
                <a:solidFill>
                  <a:schemeClr val="bg1"/>
                </a:solidFill>
              </a:rPr>
              <a:t>)</a:t>
            </a:r>
            <a:endParaRPr lang="en-GB" sz="1200" b="1" dirty="0">
              <a:solidFill>
                <a:schemeClr val="bg1"/>
              </a:solidFill>
            </a:endParaRPr>
          </a:p>
        </p:txBody>
      </p:sp>
      <p:sp>
        <p:nvSpPr>
          <p:cNvPr id="437258" name="AutoShape 10">
            <a:hlinkClick r:id="" action="ppaction://noaction"/>
          </p:cNvPr>
          <p:cNvSpPr>
            <a:spLocks noChangeArrowheads="1"/>
          </p:cNvSpPr>
          <p:nvPr/>
        </p:nvSpPr>
        <p:spPr bwMode="auto">
          <a:xfrm>
            <a:off x="387350" y="3357563"/>
            <a:ext cx="3463925" cy="361950"/>
          </a:xfrm>
          <a:prstGeom prst="flowChartAlternateProcess">
            <a:avLst/>
          </a:prstGeom>
          <a:solidFill>
            <a:srgbClr val="66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en-US" sz="1500" b="1" dirty="0">
                <a:solidFill>
                  <a:schemeClr val="bg1"/>
                </a:solidFill>
              </a:rPr>
              <a:t>Transparency &amp; Market Discipline (End-2007)</a:t>
            </a:r>
            <a:endParaRPr lang="en-GB" sz="1500" b="1" dirty="0">
              <a:solidFill>
                <a:schemeClr val="bg1"/>
              </a:solidFill>
            </a:endParaRPr>
          </a:p>
        </p:txBody>
      </p:sp>
      <p:sp>
        <p:nvSpPr>
          <p:cNvPr id="437259" name="AutoShape 11">
            <a:hlinkClick r:id="" action="ppaction://noaction"/>
          </p:cNvPr>
          <p:cNvSpPr>
            <a:spLocks noChangeArrowheads="1"/>
          </p:cNvSpPr>
          <p:nvPr/>
        </p:nvSpPr>
        <p:spPr bwMode="auto">
          <a:xfrm>
            <a:off x="409575" y="5523704"/>
            <a:ext cx="3519488" cy="800895"/>
          </a:xfrm>
          <a:prstGeom prst="flowChartAlternateProcess">
            <a:avLst/>
          </a:prstGeom>
          <a:solidFill>
            <a:srgbClr val="6699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lstStyle/>
          <a:p>
            <a:pPr algn="ctr"/>
            <a:r>
              <a:rPr lang="en-US" sz="1600" b="1" dirty="0">
                <a:solidFill>
                  <a:schemeClr val="bg1"/>
                </a:solidFill>
              </a:rPr>
              <a:t>Guiding Principles on Governance for Islamic Collective Investment Scheme (1/09</a:t>
            </a:r>
            <a:r>
              <a:rPr lang="en-US" sz="1200" b="1" dirty="0">
                <a:solidFill>
                  <a:schemeClr val="bg1"/>
                </a:solidFill>
              </a:rPr>
              <a:t>)</a:t>
            </a:r>
            <a:endParaRPr lang="en-GB" sz="1200" b="1" dirty="0">
              <a:solidFill>
                <a:schemeClr val="bg1"/>
              </a:solidFill>
            </a:endParaRPr>
          </a:p>
        </p:txBody>
      </p:sp>
      <p:sp>
        <p:nvSpPr>
          <p:cNvPr id="437260" name="Rectangle 12"/>
          <p:cNvSpPr>
            <a:spLocks noChangeArrowheads="1"/>
          </p:cNvSpPr>
          <p:nvPr/>
        </p:nvSpPr>
        <p:spPr bwMode="auto">
          <a:xfrm>
            <a:off x="179388" y="1484313"/>
            <a:ext cx="3887787" cy="4955203"/>
          </a:xfrm>
          <a:prstGeom prst="rect">
            <a:avLst/>
          </a:prstGeom>
          <a:noFill/>
          <a:ln w="38100">
            <a:solidFill>
              <a:srgbClr val="80008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MY" sz="4000"/>
          </a:p>
        </p:txBody>
      </p:sp>
    </p:spTree>
    <p:extLst>
      <p:ext uri="{BB962C8B-B14F-4D97-AF65-F5344CB8AC3E}">
        <p14:creationId xmlns:p14="http://schemas.microsoft.com/office/powerpoint/2010/main" val="98575191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Text Box 7"/>
          <p:cNvSpPr txBox="1">
            <a:spLocks noChangeArrowheads="1"/>
          </p:cNvSpPr>
          <p:nvPr/>
        </p:nvSpPr>
        <p:spPr bwMode="auto">
          <a:xfrm>
            <a:off x="158750" y="136525"/>
            <a:ext cx="8553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b="1" i="1" dirty="0" err="1">
                <a:solidFill>
                  <a:srgbClr val="000099"/>
                </a:solidFill>
                <a:cs typeface="Arial" charset="0"/>
              </a:rPr>
              <a:t>Shariah</a:t>
            </a:r>
            <a:r>
              <a:rPr lang="en-US" b="1" dirty="0">
                <a:solidFill>
                  <a:srgbClr val="000099"/>
                </a:solidFill>
                <a:cs typeface="Arial" charset="0"/>
              </a:rPr>
              <a:t> Governance plays an important role in instilling &amp; shaping sound governance practices </a:t>
            </a:r>
            <a:r>
              <a:rPr lang="en-US" b="1" dirty="0" smtClean="0">
                <a:solidFill>
                  <a:srgbClr val="000099"/>
                </a:solidFill>
                <a:cs typeface="Arial" charset="0"/>
              </a:rPr>
              <a:t>….</a:t>
            </a:r>
            <a:endParaRPr lang="en-US" b="1" dirty="0">
              <a:solidFill>
                <a:srgbClr val="000099"/>
              </a:solidFill>
              <a:cs typeface="Arial" charset="0"/>
            </a:endParaRPr>
          </a:p>
        </p:txBody>
      </p:sp>
      <p:sp>
        <p:nvSpPr>
          <p:cNvPr id="443395" name="Rectangle 22"/>
          <p:cNvSpPr>
            <a:spLocks noChangeArrowheads="1"/>
          </p:cNvSpPr>
          <p:nvPr/>
        </p:nvSpPr>
        <p:spPr bwMode="auto">
          <a:xfrm>
            <a:off x="4437063" y="4784725"/>
            <a:ext cx="4456112" cy="1477328"/>
          </a:xfrm>
          <a:prstGeom prst="rect">
            <a:avLst/>
          </a:prstGeom>
          <a:ln/>
          <a:extLst/>
        </p:spPr>
        <p:style>
          <a:lnRef idx="1">
            <a:schemeClr val="accent5"/>
          </a:lnRef>
          <a:fillRef idx="2">
            <a:schemeClr val="accent5"/>
          </a:fillRef>
          <a:effectRef idx="1">
            <a:schemeClr val="accent5"/>
          </a:effectRef>
          <a:fontRef idx="minor">
            <a:schemeClr val="dk1"/>
          </a:fontRef>
        </p:style>
        <p:txBody>
          <a:bodyPr>
            <a:spAutoFit/>
          </a:bodyPr>
          <a:lstStyle/>
          <a:p>
            <a:pPr algn="ctr"/>
            <a:r>
              <a:rPr lang="en-US" b="1" i="1" dirty="0">
                <a:solidFill>
                  <a:schemeClr val="accent2"/>
                </a:solidFill>
                <a:cs typeface="Arial" charset="0"/>
              </a:rPr>
              <a:t>Principles of Islamic finance place great emphasis on strong corporate governance values &amp; structure, transparency, disclosure of information &amp;</a:t>
            </a:r>
          </a:p>
          <a:p>
            <a:pPr algn="ctr"/>
            <a:r>
              <a:rPr lang="en-US" b="1" i="1" dirty="0">
                <a:solidFill>
                  <a:schemeClr val="accent2"/>
                </a:solidFill>
                <a:cs typeface="Arial" charset="0"/>
              </a:rPr>
              <a:t>strict adherence to </a:t>
            </a:r>
            <a:r>
              <a:rPr lang="en-US" b="1" i="1" dirty="0" err="1">
                <a:solidFill>
                  <a:schemeClr val="accent2"/>
                </a:solidFill>
                <a:cs typeface="Arial" charset="0"/>
              </a:rPr>
              <a:t>Shariah</a:t>
            </a:r>
            <a:r>
              <a:rPr lang="en-US" b="1" i="1" dirty="0">
                <a:solidFill>
                  <a:schemeClr val="accent2"/>
                </a:solidFill>
                <a:cs typeface="Arial" charset="0"/>
              </a:rPr>
              <a:t> principles…</a:t>
            </a:r>
          </a:p>
        </p:txBody>
      </p:sp>
      <p:sp>
        <p:nvSpPr>
          <p:cNvPr id="443396" name="Oval 4"/>
          <p:cNvSpPr>
            <a:spLocks noChangeArrowheads="1"/>
          </p:cNvSpPr>
          <p:nvPr/>
        </p:nvSpPr>
        <p:spPr bwMode="auto">
          <a:xfrm>
            <a:off x="530225" y="2052638"/>
            <a:ext cx="3816350" cy="3671887"/>
          </a:xfrm>
          <a:prstGeom prst="ellipse">
            <a:avLst/>
          </a:prstGeom>
          <a:solidFill>
            <a:srgbClr val="F6B512"/>
          </a:solidFill>
          <a:ln w="9525">
            <a:solidFill>
              <a:schemeClr val="tx1"/>
            </a:solidFill>
            <a:round/>
            <a:headEnd/>
            <a:tailEnd/>
          </a:ln>
        </p:spPr>
        <p:txBody>
          <a:bodyPr wrap="none" anchor="ctr"/>
          <a:lstStyle/>
          <a:p>
            <a:pPr algn="ctr"/>
            <a:endParaRPr lang="en-SG" sz="1400" b="1">
              <a:solidFill>
                <a:schemeClr val="bg1"/>
              </a:solidFill>
            </a:endParaRPr>
          </a:p>
        </p:txBody>
      </p:sp>
      <p:sp>
        <p:nvSpPr>
          <p:cNvPr id="443397" name="Oval 5"/>
          <p:cNvSpPr>
            <a:spLocks noChangeArrowheads="1"/>
          </p:cNvSpPr>
          <p:nvPr/>
        </p:nvSpPr>
        <p:spPr bwMode="auto">
          <a:xfrm>
            <a:off x="746125" y="2270125"/>
            <a:ext cx="3455988" cy="3167063"/>
          </a:xfrm>
          <a:prstGeom prst="ellipse">
            <a:avLst/>
          </a:prstGeom>
          <a:solidFill>
            <a:srgbClr val="F2F0AE"/>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SG" sz="1400" b="1">
              <a:solidFill>
                <a:schemeClr val="bg1"/>
              </a:solidFill>
            </a:endParaRPr>
          </a:p>
        </p:txBody>
      </p:sp>
      <p:sp>
        <p:nvSpPr>
          <p:cNvPr id="443398" name="Oval 6"/>
          <p:cNvSpPr>
            <a:spLocks noChangeArrowheads="1"/>
          </p:cNvSpPr>
          <p:nvPr/>
        </p:nvSpPr>
        <p:spPr bwMode="auto">
          <a:xfrm>
            <a:off x="890588" y="2444750"/>
            <a:ext cx="3152775" cy="2847975"/>
          </a:xfrm>
          <a:prstGeom prst="ellipse">
            <a:avLst/>
          </a:prstGeom>
          <a:solidFill>
            <a:srgbClr val="FF9900"/>
          </a:solidFill>
          <a:ln w="19050">
            <a:solidFill>
              <a:srgbClr val="FF0000"/>
            </a:solidFill>
            <a:prstDash val="dash"/>
            <a:round/>
            <a:headEnd/>
            <a:tailEnd/>
          </a:ln>
        </p:spPr>
        <p:txBody>
          <a:bodyPr wrap="none" anchor="ctr"/>
          <a:lstStyle/>
          <a:p>
            <a:pPr algn="ctr"/>
            <a:endParaRPr lang="en-SG" sz="1400" b="1">
              <a:solidFill>
                <a:schemeClr val="bg1"/>
              </a:solidFill>
            </a:endParaRPr>
          </a:p>
        </p:txBody>
      </p:sp>
      <p:sp>
        <p:nvSpPr>
          <p:cNvPr id="443399" name="Oval 7"/>
          <p:cNvSpPr>
            <a:spLocks noChangeArrowheads="1"/>
          </p:cNvSpPr>
          <p:nvPr/>
        </p:nvSpPr>
        <p:spPr bwMode="auto">
          <a:xfrm>
            <a:off x="1857375" y="2630488"/>
            <a:ext cx="2165350" cy="2374900"/>
          </a:xfrm>
          <a:prstGeom prst="ellipse">
            <a:avLst/>
          </a:prstGeom>
          <a:solidFill>
            <a:srgbClr val="FFCC66"/>
          </a:solidFill>
          <a:ln w="19050">
            <a:solidFill>
              <a:srgbClr val="FF0000"/>
            </a:solidFill>
            <a:prstDash val="dash"/>
            <a:round/>
            <a:headEnd/>
            <a:tailEnd/>
          </a:ln>
        </p:spPr>
        <p:txBody>
          <a:bodyPr wrap="none" anchor="ctr"/>
          <a:lstStyle/>
          <a:p>
            <a:pPr algn="ctr"/>
            <a:endParaRPr lang="en-US" sz="1400"/>
          </a:p>
        </p:txBody>
      </p:sp>
      <p:sp>
        <p:nvSpPr>
          <p:cNvPr id="443400" name="Oval 8"/>
          <p:cNvSpPr>
            <a:spLocks noChangeArrowheads="1"/>
          </p:cNvSpPr>
          <p:nvPr/>
        </p:nvSpPr>
        <p:spPr bwMode="auto">
          <a:xfrm>
            <a:off x="2865438" y="2917825"/>
            <a:ext cx="1157287" cy="1655763"/>
          </a:xfrm>
          <a:prstGeom prst="ellipse">
            <a:avLst/>
          </a:prstGeom>
          <a:solidFill>
            <a:srgbClr val="FFFF99"/>
          </a:solidFill>
          <a:ln w="19050">
            <a:solidFill>
              <a:srgbClr val="FF0000"/>
            </a:solidFill>
            <a:prstDash val="dash"/>
            <a:round/>
            <a:headEnd/>
            <a:tailEnd/>
          </a:ln>
        </p:spPr>
        <p:txBody>
          <a:bodyPr wrap="none" anchor="ctr"/>
          <a:lstStyle/>
          <a:p>
            <a:pPr algn="ctr"/>
            <a:endParaRPr lang="en-SG" sz="1400" b="1">
              <a:solidFill>
                <a:schemeClr val="bg1"/>
              </a:solidFill>
            </a:endParaRPr>
          </a:p>
        </p:txBody>
      </p:sp>
      <p:sp>
        <p:nvSpPr>
          <p:cNvPr id="443401" name="Rectangle 9"/>
          <p:cNvSpPr>
            <a:spLocks noChangeArrowheads="1"/>
          </p:cNvSpPr>
          <p:nvPr/>
        </p:nvSpPr>
        <p:spPr bwMode="auto">
          <a:xfrm>
            <a:off x="1755775" y="3563938"/>
            <a:ext cx="1366838"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lstStyle/>
          <a:p>
            <a:pPr algn="ctr"/>
            <a:r>
              <a:rPr lang="en-US" sz="1400" b="1" dirty="0"/>
              <a:t>Fiduciary duties in </a:t>
            </a:r>
            <a:r>
              <a:rPr lang="en-US" sz="1400" b="1" dirty="0" smtClean="0"/>
              <a:t>Islamic </a:t>
            </a:r>
            <a:r>
              <a:rPr lang="en-US" sz="1400" b="1" dirty="0"/>
              <a:t>banking transaction</a:t>
            </a:r>
            <a:endParaRPr lang="en-US" sz="1400" b="1" noProof="1"/>
          </a:p>
        </p:txBody>
      </p:sp>
      <p:sp>
        <p:nvSpPr>
          <p:cNvPr id="443402" name="Rectangle 10"/>
          <p:cNvSpPr>
            <a:spLocks noChangeArrowheads="1"/>
          </p:cNvSpPr>
          <p:nvPr/>
        </p:nvSpPr>
        <p:spPr bwMode="auto">
          <a:xfrm>
            <a:off x="2940050" y="3563938"/>
            <a:ext cx="136525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txBody>
          <a:bodyPr anchor="ctr"/>
          <a:lstStyle/>
          <a:p>
            <a:pPr algn="ctr"/>
            <a:r>
              <a:rPr lang="en-US" sz="1400" b="1" dirty="0"/>
              <a:t>Normal</a:t>
            </a:r>
          </a:p>
          <a:p>
            <a:pPr algn="ctr"/>
            <a:r>
              <a:rPr lang="en-US" sz="1400" b="1" dirty="0" smtClean="0"/>
              <a:t>Corporate</a:t>
            </a:r>
          </a:p>
          <a:p>
            <a:pPr algn="ctr"/>
            <a:r>
              <a:rPr lang="en-US" sz="1400" b="1" dirty="0" smtClean="0"/>
              <a:t>Governance</a:t>
            </a:r>
            <a:endParaRPr lang="en-US" sz="1400" b="1" noProof="1"/>
          </a:p>
        </p:txBody>
      </p:sp>
      <p:sp>
        <p:nvSpPr>
          <p:cNvPr id="443403" name="Rectangle 11"/>
          <p:cNvSpPr>
            <a:spLocks noChangeArrowheads="1"/>
          </p:cNvSpPr>
          <p:nvPr/>
        </p:nvSpPr>
        <p:spPr bwMode="auto">
          <a:xfrm>
            <a:off x="827088" y="3492500"/>
            <a:ext cx="11430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txBody>
          <a:bodyPr anchor="ctr"/>
          <a:lstStyle/>
          <a:p>
            <a:pPr algn="ctr"/>
            <a:r>
              <a:rPr lang="en-US" sz="1400" b="1" dirty="0" err="1"/>
              <a:t>Shariah</a:t>
            </a:r>
            <a:r>
              <a:rPr lang="en-US" sz="1400" b="1" dirty="0"/>
              <a:t> Governance</a:t>
            </a:r>
            <a:endParaRPr lang="en-US" sz="1400" b="1" noProof="1"/>
          </a:p>
        </p:txBody>
      </p:sp>
      <p:sp>
        <p:nvSpPr>
          <p:cNvPr id="443404" name="Rectangle 22"/>
          <p:cNvSpPr>
            <a:spLocks noChangeArrowheads="1"/>
          </p:cNvSpPr>
          <p:nvPr/>
        </p:nvSpPr>
        <p:spPr bwMode="auto">
          <a:xfrm>
            <a:off x="1196975" y="998538"/>
            <a:ext cx="23860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600" b="1" dirty="0"/>
              <a:t>Ensures compliance with </a:t>
            </a:r>
            <a:r>
              <a:rPr lang="en-US" sz="1600" b="1" i="1" dirty="0" err="1"/>
              <a:t>Shariah</a:t>
            </a:r>
            <a:r>
              <a:rPr lang="en-US" sz="1600" b="1" dirty="0"/>
              <a:t> rules &amp; principles</a:t>
            </a:r>
          </a:p>
        </p:txBody>
      </p:sp>
      <p:sp>
        <p:nvSpPr>
          <p:cNvPr id="443405" name="Line 24"/>
          <p:cNvSpPr>
            <a:spLocks noChangeShapeType="1"/>
          </p:cNvSpPr>
          <p:nvPr/>
        </p:nvSpPr>
        <p:spPr bwMode="auto">
          <a:xfrm flipV="1">
            <a:off x="2401888" y="1566863"/>
            <a:ext cx="9525" cy="485775"/>
          </a:xfrm>
          <a:prstGeom prst="line">
            <a:avLst/>
          </a:prstGeom>
          <a:noFill/>
          <a:ln w="82550">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43406" name="Rectangle 2"/>
          <p:cNvGrpSpPr>
            <a:grpSpLocks/>
          </p:cNvGrpSpPr>
          <p:nvPr/>
        </p:nvGrpSpPr>
        <p:grpSpPr bwMode="auto">
          <a:xfrm>
            <a:off x="4933950" y="2379663"/>
            <a:ext cx="3468688" cy="2219325"/>
            <a:chOff x="426" y="1332"/>
            <a:chExt cx="2185" cy="1398"/>
          </a:xfrm>
        </p:grpSpPr>
        <p:pic>
          <p:nvPicPr>
            <p:cNvPr id="443407" name="Rectangle 2"/>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26" y="1332"/>
              <a:ext cx="2185" cy="139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43408" name="Text Box 16"/>
            <p:cNvSpPr txBox="1">
              <a:spLocks noChangeArrowheads="1"/>
            </p:cNvSpPr>
            <p:nvPr/>
          </p:nvSpPr>
          <p:spPr bwMode="auto">
            <a:xfrm>
              <a:off x="430" y="1338"/>
              <a:ext cx="2178" cy="1389"/>
            </a:xfrm>
            <a:prstGeom prst="rect">
              <a:avLst/>
            </a:prstGeom>
            <a:gradFill rotWithShape="1">
              <a:gsLst>
                <a:gs pos="0">
                  <a:srgbClr val="99CCFF"/>
                </a:gs>
                <a:gs pos="100000">
                  <a:srgbClr val="475E7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en-US">
                <a:cs typeface="Arial" charset="0"/>
              </a:endParaRPr>
            </a:p>
          </p:txBody>
        </p:sp>
      </p:grpSp>
      <p:sp>
        <p:nvSpPr>
          <p:cNvPr id="443409" name="AutoShape 5"/>
          <p:cNvSpPr>
            <a:spLocks noChangeArrowheads="1"/>
          </p:cNvSpPr>
          <p:nvPr/>
        </p:nvSpPr>
        <p:spPr bwMode="gray">
          <a:xfrm>
            <a:off x="4797425" y="3255963"/>
            <a:ext cx="3781425" cy="498475"/>
          </a:xfrm>
          <a:prstGeom prst="roundRect">
            <a:avLst>
              <a:gd name="adj" fmla="val 50000"/>
            </a:avLst>
          </a:prstGeom>
          <a:solidFill>
            <a:schemeClr val="bg1"/>
          </a:solidFill>
          <a:ln w="38100" algn="ctr">
            <a:solidFill>
              <a:schemeClr val="accent2"/>
            </a:solidFill>
            <a:round/>
            <a:headEnd/>
            <a:tailEnd/>
          </a:ln>
        </p:spPr>
        <p:txBody>
          <a:bodyPr wrap="none" anchor="ctr"/>
          <a:lstStyle/>
          <a:p>
            <a:pPr algn="ctr" eaLnBrk="0" hangingPunct="0"/>
            <a:r>
              <a:rPr lang="en-US" sz="1600" b="1">
                <a:cs typeface="Arial" charset="0"/>
              </a:rPr>
              <a:t>Instill public confidence</a:t>
            </a:r>
          </a:p>
        </p:txBody>
      </p:sp>
      <p:sp>
        <p:nvSpPr>
          <p:cNvPr id="443410" name="AutoShape 6"/>
          <p:cNvSpPr>
            <a:spLocks noChangeArrowheads="1"/>
          </p:cNvSpPr>
          <p:nvPr/>
        </p:nvSpPr>
        <p:spPr bwMode="gray">
          <a:xfrm>
            <a:off x="4799013" y="3916363"/>
            <a:ext cx="3779837" cy="500062"/>
          </a:xfrm>
          <a:prstGeom prst="roundRect">
            <a:avLst>
              <a:gd name="adj" fmla="val 50000"/>
            </a:avLst>
          </a:prstGeom>
          <a:solidFill>
            <a:schemeClr val="bg1"/>
          </a:solidFill>
          <a:ln w="38100" algn="ctr">
            <a:solidFill>
              <a:schemeClr val="accent2"/>
            </a:solidFill>
            <a:round/>
            <a:headEnd/>
            <a:tailEnd/>
          </a:ln>
        </p:spPr>
        <p:txBody>
          <a:bodyPr wrap="none" anchor="ctr"/>
          <a:lstStyle/>
          <a:p>
            <a:pPr algn="ctr" eaLnBrk="0" hangingPunct="0"/>
            <a:r>
              <a:rPr lang="en-US" sz="1600" b="1">
                <a:cs typeface="Arial" charset="0"/>
              </a:rPr>
              <a:t>Promote financial stability</a:t>
            </a:r>
          </a:p>
        </p:txBody>
      </p:sp>
      <p:sp>
        <p:nvSpPr>
          <p:cNvPr id="443411" name="AutoShape 10"/>
          <p:cNvSpPr>
            <a:spLocks noChangeArrowheads="1"/>
          </p:cNvSpPr>
          <p:nvPr/>
        </p:nvSpPr>
        <p:spPr bwMode="gray">
          <a:xfrm>
            <a:off x="4797425" y="2593975"/>
            <a:ext cx="3781425" cy="500063"/>
          </a:xfrm>
          <a:prstGeom prst="roundRect">
            <a:avLst>
              <a:gd name="adj" fmla="val 50000"/>
            </a:avLst>
          </a:prstGeom>
          <a:solidFill>
            <a:schemeClr val="bg1"/>
          </a:solidFill>
          <a:ln w="38100" algn="ctr">
            <a:solidFill>
              <a:schemeClr val="accent2"/>
            </a:solidFill>
            <a:round/>
            <a:headEnd/>
            <a:tailEnd/>
          </a:ln>
        </p:spPr>
        <p:txBody>
          <a:bodyPr wrap="none" anchor="ctr"/>
          <a:lstStyle/>
          <a:p>
            <a:pPr algn="ctr" eaLnBrk="0" hangingPunct="0"/>
            <a:r>
              <a:rPr lang="en-US" sz="1600" b="1">
                <a:cs typeface="Arial" charset="0"/>
              </a:rPr>
              <a:t>Ensure strict Shariah-compliance</a:t>
            </a:r>
          </a:p>
        </p:txBody>
      </p:sp>
      <p:sp>
        <p:nvSpPr>
          <p:cNvPr id="443412" name="Text Box 11"/>
          <p:cNvSpPr txBox="1">
            <a:spLocks noChangeArrowheads="1"/>
          </p:cNvSpPr>
          <p:nvPr/>
        </p:nvSpPr>
        <p:spPr bwMode="auto">
          <a:xfrm>
            <a:off x="8613775" y="3487738"/>
            <a:ext cx="2651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FF0000"/>
              </a:buClr>
              <a:buFont typeface="Arial" charset="0"/>
              <a:buChar char="§"/>
            </a:pPr>
            <a:endParaRPr lang="en-US" sz="1400">
              <a:solidFill>
                <a:schemeClr val="accent2"/>
              </a:solidFill>
              <a:cs typeface="Arial" charset="0"/>
            </a:endParaRPr>
          </a:p>
        </p:txBody>
      </p:sp>
      <p:sp>
        <p:nvSpPr>
          <p:cNvPr id="443413" name="Rectangle 8"/>
          <p:cNvSpPr>
            <a:spLocks noChangeArrowheads="1"/>
          </p:cNvSpPr>
          <p:nvPr/>
        </p:nvSpPr>
        <p:spPr bwMode="auto">
          <a:xfrm>
            <a:off x="4932363" y="1493838"/>
            <a:ext cx="3465512" cy="674687"/>
          </a:xfrm>
          <a:prstGeom prst="rect">
            <a:avLst/>
          </a:prstGeom>
          <a:gradFill rotWithShape="1">
            <a:gsLst>
              <a:gs pos="0">
                <a:srgbClr val="000080"/>
              </a:gs>
              <a:gs pos="100000">
                <a:srgbClr val="6699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cs typeface="Arial" charset="0"/>
            </a:endParaRPr>
          </a:p>
        </p:txBody>
      </p:sp>
      <p:sp>
        <p:nvSpPr>
          <p:cNvPr id="443414" name="Text Box 9"/>
          <p:cNvSpPr txBox="1">
            <a:spLocks noChangeArrowheads="1"/>
          </p:cNvSpPr>
          <p:nvPr/>
        </p:nvSpPr>
        <p:spPr bwMode="gray">
          <a:xfrm>
            <a:off x="5156200" y="1538288"/>
            <a:ext cx="29257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r>
              <a:rPr lang="en-US" b="1">
                <a:solidFill>
                  <a:srgbClr val="FFFFFF"/>
                </a:solidFill>
                <a:cs typeface="Arial" charset="0"/>
              </a:rPr>
              <a:t>Importance of </a:t>
            </a:r>
          </a:p>
          <a:p>
            <a:pPr algn="ctr" eaLnBrk="0" hangingPunct="0"/>
            <a:r>
              <a:rPr lang="en-US" b="1">
                <a:solidFill>
                  <a:srgbClr val="FFFFFF"/>
                </a:solidFill>
                <a:cs typeface="Arial" charset="0"/>
              </a:rPr>
              <a:t>Shariah governance</a:t>
            </a:r>
          </a:p>
        </p:txBody>
      </p:sp>
    </p:spTree>
    <p:extLst>
      <p:ext uri="{BB962C8B-B14F-4D97-AF65-F5344CB8AC3E}">
        <p14:creationId xmlns:p14="http://schemas.microsoft.com/office/powerpoint/2010/main" val="105542273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TotalTime>
  <Words>2184</Words>
  <Application>Microsoft Office PowerPoint</Application>
  <PresentationFormat>On-screen Show (4:3)</PresentationFormat>
  <Paragraphs>401</Paragraphs>
  <Slides>29</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Courier New</vt:lpstr>
      <vt:lpstr>Times New Roman</vt:lpstr>
      <vt:lpstr>Wingdings</vt:lpstr>
      <vt:lpstr>Office Theme</vt:lpstr>
      <vt:lpstr>    Regulation and Supervision of sukuk markets  Abu dhabi, UAE 20 April 2015    </vt:lpstr>
      <vt:lpstr>                     Agenda -  IOSCO report on Islamic capital markets  -   Distinct features of Sukuk regulatory framework -   Relevant standards issued by IFSB on Sukuk -   Shariah governance framework -   Regulation of non-sovereign primary issuance of       Sukuk -   Regulation of secondary market of Sukuk -   Examples of country approaches to regulation of      Sukuk -   Key challenges to regulation &amp; supervision of      Sukuk markets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Proper Sequencing of Regulatory Policies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lpstr>PowerPoint Presentation</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Developing Sound Sukuk Market in Libya: Regulation and Supervision of sukuk markets</dc:title>
  <dc:creator>Sau Ngan Wong</dc:creator>
  <cp:lastModifiedBy>Sau Ngan Wong</cp:lastModifiedBy>
  <cp:revision>33</cp:revision>
  <dcterms:created xsi:type="dcterms:W3CDTF">2014-12-07T17:24:19Z</dcterms:created>
  <dcterms:modified xsi:type="dcterms:W3CDTF">2015-04-19T00:25:28Z</dcterms:modified>
</cp:coreProperties>
</file>